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>
        <p:scale>
          <a:sx n="50" d="100"/>
          <a:sy n="50" d="100"/>
        </p:scale>
        <p:origin x="-1956" y="-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EC33DF-EB7C-4F27-830A-F8CB43A48AF6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25AEE568-F0DA-4A2A-A79E-27AD7D69861A}">
      <dgm:prSet phldrT="[Texto]" custT="1"/>
      <dgm:spPr/>
      <dgm:t>
        <a:bodyPr/>
        <a:lstStyle/>
        <a:p>
          <a:r>
            <a:rPr lang="es-CO" sz="3100" dirty="0"/>
            <a:t>Convenio 138 OIT   </a:t>
          </a:r>
          <a:r>
            <a:rPr lang="es-CO" sz="1800" dirty="0"/>
            <a:t>(Ley 515 de 1999)</a:t>
          </a:r>
          <a:endParaRPr lang="es-CO" sz="3600" dirty="0"/>
        </a:p>
      </dgm:t>
    </dgm:pt>
    <dgm:pt modelId="{F0507C61-CA06-45AE-B2CE-6217EC9F64B7}" type="parTrans" cxnId="{6F40112A-C8D6-4BCC-83EB-38F1183E10C3}">
      <dgm:prSet/>
      <dgm:spPr/>
      <dgm:t>
        <a:bodyPr/>
        <a:lstStyle/>
        <a:p>
          <a:endParaRPr lang="es-CO"/>
        </a:p>
      </dgm:t>
    </dgm:pt>
    <dgm:pt modelId="{BC0972F8-BE7F-41B6-8201-05D84EA9AD26}" type="sibTrans" cxnId="{6F40112A-C8D6-4BCC-83EB-38F1183E10C3}">
      <dgm:prSet/>
      <dgm:spPr/>
      <dgm:t>
        <a:bodyPr/>
        <a:lstStyle/>
        <a:p>
          <a:endParaRPr lang="es-CO"/>
        </a:p>
      </dgm:t>
    </dgm:pt>
    <dgm:pt modelId="{A809B4A1-4978-4578-8EF3-D33750A6D3B3}">
      <dgm:prSet phldrT="[Texto]"/>
      <dgm:spPr/>
      <dgm:t>
        <a:bodyPr/>
        <a:lstStyle/>
        <a:p>
          <a:pPr algn="just"/>
          <a:r>
            <a:rPr lang="es-CO" b="0" i="0" dirty="0"/>
            <a:t>La edad mínima fijada en cumplimiento de lo dispuesto en el párrafo 1 del presente artículo no deberá ser inferior a la edad en que cesa la obligación escolar, o en todo caso, a quince años.</a:t>
          </a:r>
          <a:endParaRPr lang="es-CO" dirty="0"/>
        </a:p>
      </dgm:t>
    </dgm:pt>
    <dgm:pt modelId="{DB405E50-61F0-4D5A-9E18-AC84178D9716}" type="parTrans" cxnId="{B2E8428E-5DB6-4D1A-BCC1-5D9081BCA46B}">
      <dgm:prSet/>
      <dgm:spPr/>
      <dgm:t>
        <a:bodyPr/>
        <a:lstStyle/>
        <a:p>
          <a:endParaRPr lang="es-CO"/>
        </a:p>
      </dgm:t>
    </dgm:pt>
    <dgm:pt modelId="{1EE10A81-ED55-44F8-916F-55F651CDAAE9}" type="sibTrans" cxnId="{B2E8428E-5DB6-4D1A-BCC1-5D9081BCA46B}">
      <dgm:prSet/>
      <dgm:spPr/>
      <dgm:t>
        <a:bodyPr/>
        <a:lstStyle/>
        <a:p>
          <a:endParaRPr lang="es-CO"/>
        </a:p>
      </dgm:t>
    </dgm:pt>
    <dgm:pt modelId="{EA62B83A-0057-460C-8983-9C48996365FA}">
      <dgm:prSet phldrT="[Texto]"/>
      <dgm:spPr/>
      <dgm:t>
        <a:bodyPr/>
        <a:lstStyle/>
        <a:p>
          <a:pPr algn="just"/>
          <a:r>
            <a:rPr lang="es-CO" b="1" dirty="0"/>
            <a:t>Autoridades que expiden la autorización del Trabajo:</a:t>
          </a:r>
          <a:r>
            <a:rPr lang="es-CO" dirty="0"/>
            <a:t> Inspector del Trabajo – Comisario de Familia – Alcalde Municipal</a:t>
          </a:r>
        </a:p>
      </dgm:t>
    </dgm:pt>
    <dgm:pt modelId="{F5A49509-78AF-4364-B856-0DF1DB24B722}" type="parTrans" cxnId="{A496BD9F-3D38-4D19-80B3-651963849DF2}">
      <dgm:prSet/>
      <dgm:spPr/>
      <dgm:t>
        <a:bodyPr/>
        <a:lstStyle/>
        <a:p>
          <a:endParaRPr lang="es-CO"/>
        </a:p>
      </dgm:t>
    </dgm:pt>
    <dgm:pt modelId="{00E9A3FB-E3B8-4F04-8693-0A1BBCCCDC99}" type="sibTrans" cxnId="{A496BD9F-3D38-4D19-80B3-651963849DF2}">
      <dgm:prSet/>
      <dgm:spPr/>
      <dgm:t>
        <a:bodyPr/>
        <a:lstStyle/>
        <a:p>
          <a:endParaRPr lang="es-CO"/>
        </a:p>
      </dgm:t>
    </dgm:pt>
    <dgm:pt modelId="{22D1715D-4747-4E76-96E0-9A244169CCF4}" type="pres">
      <dgm:prSet presAssocID="{34EC33DF-EB7C-4F27-830A-F8CB43A48AF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977F215C-1978-4BB2-AEF6-6558DD0A96C5}" type="pres">
      <dgm:prSet presAssocID="{25AEE568-F0DA-4A2A-A79E-27AD7D69861A}" presName="root" presStyleCnt="0"/>
      <dgm:spPr/>
    </dgm:pt>
    <dgm:pt modelId="{8FBEE663-980A-47F2-B72E-5021755C8CE8}" type="pres">
      <dgm:prSet presAssocID="{25AEE568-F0DA-4A2A-A79E-27AD7D69861A}" presName="rootComposite" presStyleCnt="0"/>
      <dgm:spPr/>
    </dgm:pt>
    <dgm:pt modelId="{18B7F484-AB53-49D5-9E7B-6EFFAF0A5B63}" type="pres">
      <dgm:prSet presAssocID="{25AEE568-F0DA-4A2A-A79E-27AD7D69861A}" presName="rootText" presStyleLbl="node1" presStyleIdx="0" presStyleCnt="1" custScaleX="106530" custScaleY="64414"/>
      <dgm:spPr/>
      <dgm:t>
        <a:bodyPr/>
        <a:lstStyle/>
        <a:p>
          <a:endParaRPr lang="es-CO"/>
        </a:p>
      </dgm:t>
    </dgm:pt>
    <dgm:pt modelId="{9B0DF7CB-300B-491F-BB25-9282742900A1}" type="pres">
      <dgm:prSet presAssocID="{25AEE568-F0DA-4A2A-A79E-27AD7D69861A}" presName="rootConnector" presStyleLbl="node1" presStyleIdx="0" presStyleCnt="1"/>
      <dgm:spPr/>
      <dgm:t>
        <a:bodyPr/>
        <a:lstStyle/>
        <a:p>
          <a:endParaRPr lang="es-CO"/>
        </a:p>
      </dgm:t>
    </dgm:pt>
    <dgm:pt modelId="{13DBFEDC-E7F4-49FB-8731-2007612D9260}" type="pres">
      <dgm:prSet presAssocID="{25AEE568-F0DA-4A2A-A79E-27AD7D69861A}" presName="childShape" presStyleCnt="0"/>
      <dgm:spPr/>
    </dgm:pt>
    <dgm:pt modelId="{4E1CB18F-1764-4DB8-91D2-169D947C1DAF}" type="pres">
      <dgm:prSet presAssocID="{DB405E50-61F0-4D5A-9E18-AC84178D9716}" presName="Name13" presStyleLbl="parChTrans1D2" presStyleIdx="0" presStyleCnt="2"/>
      <dgm:spPr/>
      <dgm:t>
        <a:bodyPr/>
        <a:lstStyle/>
        <a:p>
          <a:endParaRPr lang="es-CO"/>
        </a:p>
      </dgm:t>
    </dgm:pt>
    <dgm:pt modelId="{E33C0C03-19F8-412A-9328-F8615BBECF79}" type="pres">
      <dgm:prSet presAssocID="{A809B4A1-4978-4578-8EF3-D33750A6D3B3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C9F4F28-04CF-41E9-984F-5528C3B0E086}" type="pres">
      <dgm:prSet presAssocID="{F5A49509-78AF-4364-B856-0DF1DB24B722}" presName="Name13" presStyleLbl="parChTrans1D2" presStyleIdx="1" presStyleCnt="2"/>
      <dgm:spPr/>
      <dgm:t>
        <a:bodyPr/>
        <a:lstStyle/>
        <a:p>
          <a:endParaRPr lang="es-CO"/>
        </a:p>
      </dgm:t>
    </dgm:pt>
    <dgm:pt modelId="{99704CC2-ED58-4B17-833C-BCF89EFECE52}" type="pres">
      <dgm:prSet presAssocID="{EA62B83A-0057-460C-8983-9C48996365FA}" presName="childText" presStyleLbl="bgAcc1" presStyleIdx="1" presStyleCnt="2" custScaleY="1024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33240D0-9763-41DA-A7B6-852650013B96}" type="presOf" srcId="{25AEE568-F0DA-4A2A-A79E-27AD7D69861A}" destId="{9B0DF7CB-300B-491F-BB25-9282742900A1}" srcOrd="1" destOrd="0" presId="urn:microsoft.com/office/officeart/2005/8/layout/hierarchy3"/>
    <dgm:cxn modelId="{CA1C331B-6D47-401B-985D-A7A787BBBB3B}" type="presOf" srcId="{F5A49509-78AF-4364-B856-0DF1DB24B722}" destId="{1C9F4F28-04CF-41E9-984F-5528C3B0E086}" srcOrd="0" destOrd="0" presId="urn:microsoft.com/office/officeart/2005/8/layout/hierarchy3"/>
    <dgm:cxn modelId="{A496BD9F-3D38-4D19-80B3-651963849DF2}" srcId="{25AEE568-F0DA-4A2A-A79E-27AD7D69861A}" destId="{EA62B83A-0057-460C-8983-9C48996365FA}" srcOrd="1" destOrd="0" parTransId="{F5A49509-78AF-4364-B856-0DF1DB24B722}" sibTransId="{00E9A3FB-E3B8-4F04-8693-0A1BBCCCDC99}"/>
    <dgm:cxn modelId="{61696F23-F15D-4140-B436-E6D3882144BD}" type="presOf" srcId="{EA62B83A-0057-460C-8983-9C48996365FA}" destId="{99704CC2-ED58-4B17-833C-BCF89EFECE52}" srcOrd="0" destOrd="0" presId="urn:microsoft.com/office/officeart/2005/8/layout/hierarchy3"/>
    <dgm:cxn modelId="{6F40112A-C8D6-4BCC-83EB-38F1183E10C3}" srcId="{34EC33DF-EB7C-4F27-830A-F8CB43A48AF6}" destId="{25AEE568-F0DA-4A2A-A79E-27AD7D69861A}" srcOrd="0" destOrd="0" parTransId="{F0507C61-CA06-45AE-B2CE-6217EC9F64B7}" sibTransId="{BC0972F8-BE7F-41B6-8201-05D84EA9AD26}"/>
    <dgm:cxn modelId="{09486C42-5109-47B1-909A-EC1401900F84}" type="presOf" srcId="{25AEE568-F0DA-4A2A-A79E-27AD7D69861A}" destId="{18B7F484-AB53-49D5-9E7B-6EFFAF0A5B63}" srcOrd="0" destOrd="0" presId="urn:microsoft.com/office/officeart/2005/8/layout/hierarchy3"/>
    <dgm:cxn modelId="{4C2E5238-7C8B-4BD3-8683-A646651EAA5D}" type="presOf" srcId="{34EC33DF-EB7C-4F27-830A-F8CB43A48AF6}" destId="{22D1715D-4747-4E76-96E0-9A244169CCF4}" srcOrd="0" destOrd="0" presId="urn:microsoft.com/office/officeart/2005/8/layout/hierarchy3"/>
    <dgm:cxn modelId="{B2E8428E-5DB6-4D1A-BCC1-5D9081BCA46B}" srcId="{25AEE568-F0DA-4A2A-A79E-27AD7D69861A}" destId="{A809B4A1-4978-4578-8EF3-D33750A6D3B3}" srcOrd="0" destOrd="0" parTransId="{DB405E50-61F0-4D5A-9E18-AC84178D9716}" sibTransId="{1EE10A81-ED55-44F8-916F-55F651CDAAE9}"/>
    <dgm:cxn modelId="{DE2AC53D-212C-4B16-807F-5BABCE33943F}" type="presOf" srcId="{DB405E50-61F0-4D5A-9E18-AC84178D9716}" destId="{4E1CB18F-1764-4DB8-91D2-169D947C1DAF}" srcOrd="0" destOrd="0" presId="urn:microsoft.com/office/officeart/2005/8/layout/hierarchy3"/>
    <dgm:cxn modelId="{15184F0B-3F87-48D6-BEF5-9326E3EE1771}" type="presOf" srcId="{A809B4A1-4978-4578-8EF3-D33750A6D3B3}" destId="{E33C0C03-19F8-412A-9328-F8615BBECF79}" srcOrd="0" destOrd="0" presId="urn:microsoft.com/office/officeart/2005/8/layout/hierarchy3"/>
    <dgm:cxn modelId="{9D04FA91-C5A4-4EDB-9C96-B703004839C8}" type="presParOf" srcId="{22D1715D-4747-4E76-96E0-9A244169CCF4}" destId="{977F215C-1978-4BB2-AEF6-6558DD0A96C5}" srcOrd="0" destOrd="0" presId="urn:microsoft.com/office/officeart/2005/8/layout/hierarchy3"/>
    <dgm:cxn modelId="{A1893B2F-9BDF-4D20-B522-27BDE8A53A45}" type="presParOf" srcId="{977F215C-1978-4BB2-AEF6-6558DD0A96C5}" destId="{8FBEE663-980A-47F2-B72E-5021755C8CE8}" srcOrd="0" destOrd="0" presId="urn:microsoft.com/office/officeart/2005/8/layout/hierarchy3"/>
    <dgm:cxn modelId="{AE6E5DA8-C05F-403C-889A-6A98F6FC716A}" type="presParOf" srcId="{8FBEE663-980A-47F2-B72E-5021755C8CE8}" destId="{18B7F484-AB53-49D5-9E7B-6EFFAF0A5B63}" srcOrd="0" destOrd="0" presId="urn:microsoft.com/office/officeart/2005/8/layout/hierarchy3"/>
    <dgm:cxn modelId="{FF506A7B-896F-4589-BDBF-122DD4C1E6E7}" type="presParOf" srcId="{8FBEE663-980A-47F2-B72E-5021755C8CE8}" destId="{9B0DF7CB-300B-491F-BB25-9282742900A1}" srcOrd="1" destOrd="0" presId="urn:microsoft.com/office/officeart/2005/8/layout/hierarchy3"/>
    <dgm:cxn modelId="{6D00E96C-164D-48A0-B16F-C8B0BC3D443A}" type="presParOf" srcId="{977F215C-1978-4BB2-AEF6-6558DD0A96C5}" destId="{13DBFEDC-E7F4-49FB-8731-2007612D9260}" srcOrd="1" destOrd="0" presId="urn:microsoft.com/office/officeart/2005/8/layout/hierarchy3"/>
    <dgm:cxn modelId="{8C45C4D1-DCAD-46B6-8EBA-DEED050FE475}" type="presParOf" srcId="{13DBFEDC-E7F4-49FB-8731-2007612D9260}" destId="{4E1CB18F-1764-4DB8-91D2-169D947C1DAF}" srcOrd="0" destOrd="0" presId="urn:microsoft.com/office/officeart/2005/8/layout/hierarchy3"/>
    <dgm:cxn modelId="{7823F3A7-5A59-409E-B743-EC6DE4E3AC03}" type="presParOf" srcId="{13DBFEDC-E7F4-49FB-8731-2007612D9260}" destId="{E33C0C03-19F8-412A-9328-F8615BBECF79}" srcOrd="1" destOrd="0" presId="urn:microsoft.com/office/officeart/2005/8/layout/hierarchy3"/>
    <dgm:cxn modelId="{32ADF8AE-1F88-4D96-A92B-EDDEE0F9739A}" type="presParOf" srcId="{13DBFEDC-E7F4-49FB-8731-2007612D9260}" destId="{1C9F4F28-04CF-41E9-984F-5528C3B0E086}" srcOrd="2" destOrd="0" presId="urn:microsoft.com/office/officeart/2005/8/layout/hierarchy3"/>
    <dgm:cxn modelId="{EAC9F65D-BDAB-40B3-8E7C-FA1774C69BD6}" type="presParOf" srcId="{13DBFEDC-E7F4-49FB-8731-2007612D9260}" destId="{99704CC2-ED58-4B17-833C-BCF89EFECE5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96DD8D-6A94-4C52-9CD9-FC2519891AA7}" type="doc">
      <dgm:prSet loTypeId="urn:microsoft.com/office/officeart/2008/layout/PictureStrips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CC9C8CA-91B4-44F6-93A7-7098665448E9}">
      <dgm:prSet phldrT="[Texto]" custT="1"/>
      <dgm:spPr/>
      <dgm:t>
        <a:bodyPr/>
        <a:lstStyle/>
        <a:p>
          <a:r>
            <a:rPr lang="es-CO" sz="1600" b="1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Inspector de Trabajo</a:t>
          </a:r>
        </a:p>
      </dgm:t>
    </dgm:pt>
    <dgm:pt modelId="{DF37BBA4-95A8-42AA-B8E2-9D4453FEE934}" type="parTrans" cxnId="{2BFD24FD-409C-41A6-AB44-32E8AE408E6E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EC7DEF2D-FA95-417B-83D6-C71B63E2A448}" type="sibTrans" cxnId="{2BFD24FD-409C-41A6-AB44-32E8AE408E6E}">
      <dgm:prSet/>
      <dgm:spPr/>
      <dgm:t>
        <a:bodyPr/>
        <a:lstStyle/>
        <a:p>
          <a:endParaRPr lang="es-CO" sz="1600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Asap Bold"/>
          </a:endParaRPr>
        </a:p>
      </dgm:t>
    </dgm:pt>
    <dgm:pt modelId="{FC37624E-00A9-48AD-A074-4E9B643971B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600" b="1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Comisario de Familia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600" b="1" dirty="0">
            <a:latin typeface="Asap Bold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9078C4B-F80E-439C-B287-BAA0247AAA47}" type="parTrans" cxnId="{C81FAE93-C7A4-4E2F-8BD8-7E7AFA4FED34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6410852D-870E-401A-AE9F-6C0424788AFE}" type="sibTrans" cxnId="{C81FAE93-C7A4-4E2F-8BD8-7E7AFA4FED34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64DF9AE0-7B2C-4E41-A70F-7EAB438383F2}">
      <dgm:prSet phldrT="[Texto]" custT="1"/>
      <dgm:spPr/>
      <dgm:t>
        <a:bodyPr/>
        <a:lstStyle/>
        <a:p>
          <a:r>
            <a:rPr lang="es-CO" sz="1600" b="1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Alcalde Municipal</a:t>
          </a:r>
        </a:p>
      </dgm:t>
    </dgm:pt>
    <dgm:pt modelId="{1D29114C-4256-48A3-AD44-3F64E7867CEF}" type="parTrans" cxnId="{8CCEF3C8-F83C-4B85-92AC-5C99746C08D7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885FEC1B-8AE9-441D-9308-770FB4860E39}" type="sibTrans" cxnId="{8CCEF3C8-F83C-4B85-92AC-5C99746C08D7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EA55440B-3B56-418C-92E3-07EB52D5274A}">
      <dgm:prSet phldrT="[Texto]" custT="1"/>
      <dgm:spPr/>
      <dgm:t>
        <a:bodyPr/>
        <a:lstStyle/>
        <a:p>
          <a:r>
            <a:rPr lang="es-CO" sz="1400" b="1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Autoridad Tradicional de la respectiva comunidad</a:t>
          </a:r>
        </a:p>
      </dgm:t>
    </dgm:pt>
    <dgm:pt modelId="{412D3D1A-39A5-4718-8869-364150D81C0C}" type="parTrans" cxnId="{3980828F-D41A-4BA6-B3AE-E7CBA88E2901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8AD903FB-D246-46D0-B2FB-BE5EA8FEEC1A}" type="sibTrans" cxnId="{3980828F-D41A-4BA6-B3AE-E7CBA88E2901}">
      <dgm:prSet/>
      <dgm:spPr/>
      <dgm:t>
        <a:bodyPr/>
        <a:lstStyle/>
        <a:p>
          <a:endParaRPr lang="es-CO" sz="1600" b="1">
            <a:latin typeface="Asap Bold"/>
          </a:endParaRPr>
        </a:p>
      </dgm:t>
    </dgm:pt>
    <dgm:pt modelId="{F29B6872-856F-435B-8CFB-AE8841B4B65F}" type="pres">
      <dgm:prSet presAssocID="{9096DD8D-6A94-4C52-9CD9-FC2519891AA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FB73BB93-25F7-4612-ACD9-E24C47B6E918}" type="pres">
      <dgm:prSet presAssocID="{6CC9C8CA-91B4-44F6-93A7-7098665448E9}" presName="composite" presStyleCnt="0"/>
      <dgm:spPr/>
    </dgm:pt>
    <dgm:pt modelId="{38F71EA4-8818-4AA6-82E1-CB10225708B2}" type="pres">
      <dgm:prSet presAssocID="{6CC9C8CA-91B4-44F6-93A7-7098665448E9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255B717-7740-4F88-949F-6EEEE198089D}" type="pres">
      <dgm:prSet presAssocID="{6CC9C8CA-91B4-44F6-93A7-7098665448E9}" presName="rect2" presStyleLbl="fgImgPlace1" presStyleIdx="0" presStyleCnt="4"/>
      <dgm:spPr>
        <a:solidFill>
          <a:schemeClr val="accent4">
            <a:lumMod val="40000"/>
            <a:lumOff val="60000"/>
          </a:schemeClr>
        </a:solidFill>
        <a:ln w="38100">
          <a:solidFill>
            <a:schemeClr val="accent4"/>
          </a:solidFill>
        </a:ln>
      </dgm:spPr>
    </dgm:pt>
    <dgm:pt modelId="{1B57BD44-9240-494F-91DA-48A8D2FE7E90}" type="pres">
      <dgm:prSet presAssocID="{EC7DEF2D-FA95-417B-83D6-C71B63E2A448}" presName="sibTrans" presStyleCnt="0"/>
      <dgm:spPr/>
    </dgm:pt>
    <dgm:pt modelId="{D3012444-B73E-4CC1-904C-6AA4DEB7541B}" type="pres">
      <dgm:prSet presAssocID="{FC37624E-00A9-48AD-A074-4E9B643971B0}" presName="composite" presStyleCnt="0"/>
      <dgm:spPr/>
    </dgm:pt>
    <dgm:pt modelId="{11428157-4BB7-4604-94B6-9E1188BD7511}" type="pres">
      <dgm:prSet presAssocID="{FC37624E-00A9-48AD-A074-4E9B643971B0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018EBF6-6571-4911-B44C-5D3A8BE8E4E4}" type="pres">
      <dgm:prSet presAssocID="{FC37624E-00A9-48AD-A074-4E9B643971B0}" presName="rect2" presStyleLbl="fgImgPlace1" presStyleIdx="1" presStyleCnt="4"/>
      <dgm:spPr>
        <a:solidFill>
          <a:srgbClr val="CC99FF"/>
        </a:solidFill>
        <a:ln>
          <a:solidFill>
            <a:srgbClr val="800080"/>
          </a:solidFill>
        </a:ln>
      </dgm:spPr>
    </dgm:pt>
    <dgm:pt modelId="{07C03F29-1D7C-4BF2-AD81-E792E055EA57}" type="pres">
      <dgm:prSet presAssocID="{6410852D-870E-401A-AE9F-6C0424788AFE}" presName="sibTrans" presStyleCnt="0"/>
      <dgm:spPr/>
    </dgm:pt>
    <dgm:pt modelId="{5D9639BF-482C-4A4E-A4B7-769A1F979865}" type="pres">
      <dgm:prSet presAssocID="{64DF9AE0-7B2C-4E41-A70F-7EAB438383F2}" presName="composite" presStyleCnt="0"/>
      <dgm:spPr/>
    </dgm:pt>
    <dgm:pt modelId="{8D1BDC06-98C1-4233-9A37-59D3374235CC}" type="pres">
      <dgm:prSet presAssocID="{64DF9AE0-7B2C-4E41-A70F-7EAB438383F2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7ABEA3-0D81-41F1-8EE5-A873713DE04F}" type="pres">
      <dgm:prSet presAssocID="{64DF9AE0-7B2C-4E41-A70F-7EAB438383F2}" presName="rect2" presStyleLbl="fgImgPlace1" presStyleIdx="2" presStyleCnt="4"/>
      <dgm:spPr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50000"/>
            </a:schemeClr>
          </a:solidFill>
        </a:ln>
      </dgm:spPr>
    </dgm:pt>
    <dgm:pt modelId="{5BEAA06E-CE29-484C-9066-A0F815A904EA}" type="pres">
      <dgm:prSet presAssocID="{885FEC1B-8AE9-441D-9308-770FB4860E39}" presName="sibTrans" presStyleCnt="0"/>
      <dgm:spPr/>
    </dgm:pt>
    <dgm:pt modelId="{1578380F-FD20-4A34-91F2-F1D88A7BBE93}" type="pres">
      <dgm:prSet presAssocID="{EA55440B-3B56-418C-92E3-07EB52D5274A}" presName="composite" presStyleCnt="0"/>
      <dgm:spPr/>
    </dgm:pt>
    <dgm:pt modelId="{243385BB-E56E-4422-BCD5-4798F8746F32}" type="pres">
      <dgm:prSet presAssocID="{EA55440B-3B56-418C-92E3-07EB52D5274A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B119124-1F79-4BF4-A34A-ECB3A71D65AF}" type="pres">
      <dgm:prSet presAssocID="{EA55440B-3B56-418C-92E3-07EB52D5274A}" presName="rect2" presStyleLbl="fgImgPlace1" presStyleIdx="3" presStyleCnt="4"/>
      <dgm:spPr/>
    </dgm:pt>
  </dgm:ptLst>
  <dgm:cxnLst>
    <dgm:cxn modelId="{C81FAE93-C7A4-4E2F-8BD8-7E7AFA4FED34}" srcId="{9096DD8D-6A94-4C52-9CD9-FC2519891AA7}" destId="{FC37624E-00A9-48AD-A074-4E9B643971B0}" srcOrd="1" destOrd="0" parTransId="{D9078C4B-F80E-439C-B287-BAA0247AAA47}" sibTransId="{6410852D-870E-401A-AE9F-6C0424788AFE}"/>
    <dgm:cxn modelId="{E0795CFA-0602-4D8F-B186-588AC0CF2242}" type="presOf" srcId="{6CC9C8CA-91B4-44F6-93A7-7098665448E9}" destId="{38F71EA4-8818-4AA6-82E1-CB10225708B2}" srcOrd="0" destOrd="0" presId="urn:microsoft.com/office/officeart/2008/layout/PictureStrips"/>
    <dgm:cxn modelId="{9B5B91E9-C8AA-43CB-B098-2EF2A2EF90B3}" type="presOf" srcId="{9096DD8D-6A94-4C52-9CD9-FC2519891AA7}" destId="{F29B6872-856F-435B-8CFB-AE8841B4B65F}" srcOrd="0" destOrd="0" presId="urn:microsoft.com/office/officeart/2008/layout/PictureStrips"/>
    <dgm:cxn modelId="{0DAADB32-F500-49FE-9877-F0F2C3661FEF}" type="presOf" srcId="{64DF9AE0-7B2C-4E41-A70F-7EAB438383F2}" destId="{8D1BDC06-98C1-4233-9A37-59D3374235CC}" srcOrd="0" destOrd="0" presId="urn:microsoft.com/office/officeart/2008/layout/PictureStrips"/>
    <dgm:cxn modelId="{8CCEF3C8-F83C-4B85-92AC-5C99746C08D7}" srcId="{9096DD8D-6A94-4C52-9CD9-FC2519891AA7}" destId="{64DF9AE0-7B2C-4E41-A70F-7EAB438383F2}" srcOrd="2" destOrd="0" parTransId="{1D29114C-4256-48A3-AD44-3F64E7867CEF}" sibTransId="{885FEC1B-8AE9-441D-9308-770FB4860E39}"/>
    <dgm:cxn modelId="{685CCD4E-5B4E-46FB-86C6-CE065945DE0A}" type="presOf" srcId="{EA55440B-3B56-418C-92E3-07EB52D5274A}" destId="{243385BB-E56E-4422-BCD5-4798F8746F32}" srcOrd="0" destOrd="0" presId="urn:microsoft.com/office/officeart/2008/layout/PictureStrips"/>
    <dgm:cxn modelId="{3980828F-D41A-4BA6-B3AE-E7CBA88E2901}" srcId="{9096DD8D-6A94-4C52-9CD9-FC2519891AA7}" destId="{EA55440B-3B56-418C-92E3-07EB52D5274A}" srcOrd="3" destOrd="0" parTransId="{412D3D1A-39A5-4718-8869-364150D81C0C}" sibTransId="{8AD903FB-D246-46D0-B2FB-BE5EA8FEEC1A}"/>
    <dgm:cxn modelId="{2BFD24FD-409C-41A6-AB44-32E8AE408E6E}" srcId="{9096DD8D-6A94-4C52-9CD9-FC2519891AA7}" destId="{6CC9C8CA-91B4-44F6-93A7-7098665448E9}" srcOrd="0" destOrd="0" parTransId="{DF37BBA4-95A8-42AA-B8E2-9D4453FEE934}" sibTransId="{EC7DEF2D-FA95-417B-83D6-C71B63E2A448}"/>
    <dgm:cxn modelId="{DD84DD03-9018-4BD9-8ADF-40759D69BEFC}" type="presOf" srcId="{FC37624E-00A9-48AD-A074-4E9B643971B0}" destId="{11428157-4BB7-4604-94B6-9E1188BD7511}" srcOrd="0" destOrd="0" presId="urn:microsoft.com/office/officeart/2008/layout/PictureStrips"/>
    <dgm:cxn modelId="{9FE11F8E-1DB9-45B6-B670-5AB424C3F9D9}" type="presParOf" srcId="{F29B6872-856F-435B-8CFB-AE8841B4B65F}" destId="{FB73BB93-25F7-4612-ACD9-E24C47B6E918}" srcOrd="0" destOrd="0" presId="urn:microsoft.com/office/officeart/2008/layout/PictureStrips"/>
    <dgm:cxn modelId="{0EEEB624-9ADB-4413-9452-6E57E43AD126}" type="presParOf" srcId="{FB73BB93-25F7-4612-ACD9-E24C47B6E918}" destId="{38F71EA4-8818-4AA6-82E1-CB10225708B2}" srcOrd="0" destOrd="0" presId="urn:microsoft.com/office/officeart/2008/layout/PictureStrips"/>
    <dgm:cxn modelId="{FD68A25D-D61B-4743-A15E-843D3FF853A6}" type="presParOf" srcId="{FB73BB93-25F7-4612-ACD9-E24C47B6E918}" destId="{0255B717-7740-4F88-949F-6EEEE198089D}" srcOrd="1" destOrd="0" presId="urn:microsoft.com/office/officeart/2008/layout/PictureStrips"/>
    <dgm:cxn modelId="{76B3E929-D416-4035-AD17-3DC83693881F}" type="presParOf" srcId="{F29B6872-856F-435B-8CFB-AE8841B4B65F}" destId="{1B57BD44-9240-494F-91DA-48A8D2FE7E90}" srcOrd="1" destOrd="0" presId="urn:microsoft.com/office/officeart/2008/layout/PictureStrips"/>
    <dgm:cxn modelId="{B350017F-676A-4C89-BBA0-58D1F235F2BE}" type="presParOf" srcId="{F29B6872-856F-435B-8CFB-AE8841B4B65F}" destId="{D3012444-B73E-4CC1-904C-6AA4DEB7541B}" srcOrd="2" destOrd="0" presId="urn:microsoft.com/office/officeart/2008/layout/PictureStrips"/>
    <dgm:cxn modelId="{C8669014-FCA4-49F4-AE3D-D98AB1906444}" type="presParOf" srcId="{D3012444-B73E-4CC1-904C-6AA4DEB7541B}" destId="{11428157-4BB7-4604-94B6-9E1188BD7511}" srcOrd="0" destOrd="0" presId="urn:microsoft.com/office/officeart/2008/layout/PictureStrips"/>
    <dgm:cxn modelId="{FBF9D557-5270-4744-AEB2-E6E76093A1E6}" type="presParOf" srcId="{D3012444-B73E-4CC1-904C-6AA4DEB7541B}" destId="{2018EBF6-6571-4911-B44C-5D3A8BE8E4E4}" srcOrd="1" destOrd="0" presId="urn:microsoft.com/office/officeart/2008/layout/PictureStrips"/>
    <dgm:cxn modelId="{0FCE31F1-1914-4B2F-A778-9DDED3A8A7E7}" type="presParOf" srcId="{F29B6872-856F-435B-8CFB-AE8841B4B65F}" destId="{07C03F29-1D7C-4BF2-AD81-E792E055EA57}" srcOrd="3" destOrd="0" presId="urn:microsoft.com/office/officeart/2008/layout/PictureStrips"/>
    <dgm:cxn modelId="{A52F215B-A416-4BA0-B612-21BE881CF9EE}" type="presParOf" srcId="{F29B6872-856F-435B-8CFB-AE8841B4B65F}" destId="{5D9639BF-482C-4A4E-A4B7-769A1F979865}" srcOrd="4" destOrd="0" presId="urn:microsoft.com/office/officeart/2008/layout/PictureStrips"/>
    <dgm:cxn modelId="{05D45B8C-0C9B-4DB9-80D3-D857BC9F137F}" type="presParOf" srcId="{5D9639BF-482C-4A4E-A4B7-769A1F979865}" destId="{8D1BDC06-98C1-4233-9A37-59D3374235CC}" srcOrd="0" destOrd="0" presId="urn:microsoft.com/office/officeart/2008/layout/PictureStrips"/>
    <dgm:cxn modelId="{7449F288-88FD-463A-A010-DDBEA9EC76E9}" type="presParOf" srcId="{5D9639BF-482C-4A4E-A4B7-769A1F979865}" destId="{F87ABEA3-0D81-41F1-8EE5-A873713DE04F}" srcOrd="1" destOrd="0" presId="urn:microsoft.com/office/officeart/2008/layout/PictureStrips"/>
    <dgm:cxn modelId="{AF0AA7E1-F909-4051-B604-5EB297EB6906}" type="presParOf" srcId="{F29B6872-856F-435B-8CFB-AE8841B4B65F}" destId="{5BEAA06E-CE29-484C-9066-A0F815A904EA}" srcOrd="5" destOrd="0" presId="urn:microsoft.com/office/officeart/2008/layout/PictureStrips"/>
    <dgm:cxn modelId="{2229A411-2606-4518-A179-5EFD94A78769}" type="presParOf" srcId="{F29B6872-856F-435B-8CFB-AE8841B4B65F}" destId="{1578380F-FD20-4A34-91F2-F1D88A7BBE93}" srcOrd="6" destOrd="0" presId="urn:microsoft.com/office/officeart/2008/layout/PictureStrips"/>
    <dgm:cxn modelId="{2F48F56B-AC0D-4FE4-A019-08E590BB7401}" type="presParOf" srcId="{1578380F-FD20-4A34-91F2-F1D88A7BBE93}" destId="{243385BB-E56E-4422-BCD5-4798F8746F32}" srcOrd="0" destOrd="0" presId="urn:microsoft.com/office/officeart/2008/layout/PictureStrips"/>
    <dgm:cxn modelId="{B852788C-0E59-44D9-843C-B0DCE31811EE}" type="presParOf" srcId="{1578380F-FD20-4A34-91F2-F1D88A7BBE93}" destId="{7B119124-1F79-4BF4-A34A-ECB3A71D65A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E56569-5F6C-490C-937D-0B66768BBF3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6C3FFDC-053B-477E-9237-32CDBAE0A3AE}">
      <dgm:prSet phldrT="[Texto]" custT="1"/>
      <dgm:spPr/>
      <dgm:t>
        <a:bodyPr/>
        <a:lstStyle/>
        <a:p>
          <a:r>
            <a:rPr lang="es-CO" sz="2000" dirty="0">
              <a:latin typeface="Asap Bold"/>
            </a:rPr>
            <a:t>Artístico</a:t>
          </a:r>
        </a:p>
      </dgm:t>
    </dgm:pt>
    <dgm:pt modelId="{A2C17B05-52E5-4F7E-95E1-64295F2A48D8}" type="parTrans" cxnId="{918FD4F7-BD84-4590-A74D-62C0FE6FB3A4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3F362212-349F-46C7-854A-AA66B25273FB}" type="sibTrans" cxnId="{918FD4F7-BD84-4590-A74D-62C0FE6FB3A4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34178D79-CCB9-422A-A335-35CCE9652BD0}">
      <dgm:prSet phldrT="[Texto]" custT="1"/>
      <dgm:spPr/>
      <dgm:t>
        <a:bodyPr/>
        <a:lstStyle/>
        <a:p>
          <a:r>
            <a:rPr lang="es-CO" sz="2000" dirty="0">
              <a:latin typeface="Asap Bold"/>
            </a:rPr>
            <a:t>Cultural</a:t>
          </a:r>
        </a:p>
      </dgm:t>
    </dgm:pt>
    <dgm:pt modelId="{18B5DAEC-9A32-477D-9B9E-721E07484489}" type="parTrans" cxnId="{26DA52B1-30F9-46DC-978B-B33005966DFF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025ACBA7-35CA-4EB0-85AB-B30DDA2DD3BF}" type="sibTrans" cxnId="{26DA52B1-30F9-46DC-978B-B33005966DFF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679EF053-BA41-4799-B8C9-0CAA57119A04}">
      <dgm:prSet phldrT="[Texto]" custT="1"/>
      <dgm:spPr/>
      <dgm:t>
        <a:bodyPr/>
        <a:lstStyle/>
        <a:p>
          <a:r>
            <a:rPr lang="es-CO" sz="2000" dirty="0">
              <a:latin typeface="Asap Bold"/>
            </a:rPr>
            <a:t>Recreativo</a:t>
          </a:r>
        </a:p>
      </dgm:t>
    </dgm:pt>
    <dgm:pt modelId="{76029287-6C4E-4BA2-90E3-58DE1DE0B126}" type="parTrans" cxnId="{49ED2FA7-689B-4F74-BAAC-174D50EDB942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C3E12926-4303-42AB-AF00-1D0706154E9A}" type="sibTrans" cxnId="{49ED2FA7-689B-4F74-BAAC-174D50EDB942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A1E68530-1318-4D49-91E9-A3266126A7A3}">
      <dgm:prSet phldrT="[Texto]" custT="1"/>
      <dgm:spPr/>
      <dgm:t>
        <a:bodyPr/>
        <a:lstStyle/>
        <a:p>
          <a:r>
            <a:rPr lang="es-CO" sz="2000" dirty="0">
              <a:latin typeface="Asap Bold"/>
            </a:rPr>
            <a:t>Deportivo</a:t>
          </a:r>
        </a:p>
      </dgm:t>
    </dgm:pt>
    <dgm:pt modelId="{AC85B49C-15D3-4570-8440-BFD32BAB4D4F}" type="parTrans" cxnId="{02CD1859-2BC2-4A79-92BB-2DC9B942E855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2CDFD53D-F516-4AD8-9CEC-DAA59EF94E0B}" type="sibTrans" cxnId="{02CD1859-2BC2-4A79-92BB-2DC9B942E855}">
      <dgm:prSet/>
      <dgm:spPr/>
      <dgm:t>
        <a:bodyPr/>
        <a:lstStyle/>
        <a:p>
          <a:endParaRPr lang="es-CO" sz="2000">
            <a:latin typeface="Asap Bold"/>
          </a:endParaRPr>
        </a:p>
      </dgm:t>
    </dgm:pt>
    <dgm:pt modelId="{2B947C7A-E157-4865-AF23-07BFAE28A977}" type="pres">
      <dgm:prSet presAssocID="{33E56569-5F6C-490C-937D-0B66768BBF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5190F23-63D2-4363-9A8E-950CE9338881}" type="pres">
      <dgm:prSet presAssocID="{D6C3FFDC-053B-477E-9237-32CDBAE0A3AE}" presName="parentLin" presStyleCnt="0"/>
      <dgm:spPr/>
    </dgm:pt>
    <dgm:pt modelId="{8E9B3614-36B9-4C51-9044-18115DA295B5}" type="pres">
      <dgm:prSet presAssocID="{D6C3FFDC-053B-477E-9237-32CDBAE0A3AE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4CD25BF5-CAED-4CF2-8B47-9AB6D0DEAF32}" type="pres">
      <dgm:prSet presAssocID="{D6C3FFDC-053B-477E-9237-32CDBAE0A3A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51D4A5-36E2-43EE-B999-F91933B12390}" type="pres">
      <dgm:prSet presAssocID="{D6C3FFDC-053B-477E-9237-32CDBAE0A3AE}" presName="negativeSpace" presStyleCnt="0"/>
      <dgm:spPr/>
    </dgm:pt>
    <dgm:pt modelId="{D3A7C28D-FAE8-4AE4-9318-DDD5258C37C6}" type="pres">
      <dgm:prSet presAssocID="{D6C3FFDC-053B-477E-9237-32CDBAE0A3AE}" presName="childText" presStyleLbl="conFgAcc1" presStyleIdx="0" presStyleCnt="4">
        <dgm:presLayoutVars>
          <dgm:bulletEnabled val="1"/>
        </dgm:presLayoutVars>
      </dgm:prSet>
      <dgm:spPr/>
    </dgm:pt>
    <dgm:pt modelId="{F2CDE77F-66E2-45AC-BD2D-6916028CD7CB}" type="pres">
      <dgm:prSet presAssocID="{3F362212-349F-46C7-854A-AA66B25273FB}" presName="spaceBetweenRectangles" presStyleCnt="0"/>
      <dgm:spPr/>
    </dgm:pt>
    <dgm:pt modelId="{DA834EE3-FB08-49F2-B58C-DDB53CFF1B34}" type="pres">
      <dgm:prSet presAssocID="{34178D79-CCB9-422A-A335-35CCE9652BD0}" presName="parentLin" presStyleCnt="0"/>
      <dgm:spPr/>
    </dgm:pt>
    <dgm:pt modelId="{919236EE-70AC-455A-8148-E2C62785961D}" type="pres">
      <dgm:prSet presAssocID="{34178D79-CCB9-422A-A335-35CCE9652BD0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B8F865E2-5871-4209-859C-094748101A7C}" type="pres">
      <dgm:prSet presAssocID="{34178D79-CCB9-422A-A335-35CCE9652BD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BAA855-7496-47B1-A001-0BB376231A25}" type="pres">
      <dgm:prSet presAssocID="{34178D79-CCB9-422A-A335-35CCE9652BD0}" presName="negativeSpace" presStyleCnt="0"/>
      <dgm:spPr/>
    </dgm:pt>
    <dgm:pt modelId="{05ED27FD-FE27-43D4-934C-6EA641C5AF5D}" type="pres">
      <dgm:prSet presAssocID="{34178D79-CCB9-422A-A335-35CCE9652BD0}" presName="childText" presStyleLbl="conFgAcc1" presStyleIdx="1" presStyleCnt="4">
        <dgm:presLayoutVars>
          <dgm:bulletEnabled val="1"/>
        </dgm:presLayoutVars>
      </dgm:prSet>
      <dgm:spPr/>
    </dgm:pt>
    <dgm:pt modelId="{37C369BD-5BBF-4083-A604-9F2393FC0260}" type="pres">
      <dgm:prSet presAssocID="{025ACBA7-35CA-4EB0-85AB-B30DDA2DD3BF}" presName="spaceBetweenRectangles" presStyleCnt="0"/>
      <dgm:spPr/>
    </dgm:pt>
    <dgm:pt modelId="{76D4DC71-7510-46B0-A835-B00AB886B1F1}" type="pres">
      <dgm:prSet presAssocID="{679EF053-BA41-4799-B8C9-0CAA57119A04}" presName="parentLin" presStyleCnt="0"/>
      <dgm:spPr/>
    </dgm:pt>
    <dgm:pt modelId="{21417586-B770-46AA-A037-641B905D098A}" type="pres">
      <dgm:prSet presAssocID="{679EF053-BA41-4799-B8C9-0CAA57119A04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0B490B23-E426-4AFA-BF8D-EADCA7DB6826}" type="pres">
      <dgm:prSet presAssocID="{679EF053-BA41-4799-B8C9-0CAA57119A0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3A1F31-C3B6-44F0-9AA7-B79DB1201AB0}" type="pres">
      <dgm:prSet presAssocID="{679EF053-BA41-4799-B8C9-0CAA57119A04}" presName="negativeSpace" presStyleCnt="0"/>
      <dgm:spPr/>
    </dgm:pt>
    <dgm:pt modelId="{5877B04A-CFBD-4FE3-B322-5345EF2766AF}" type="pres">
      <dgm:prSet presAssocID="{679EF053-BA41-4799-B8C9-0CAA57119A04}" presName="childText" presStyleLbl="conFgAcc1" presStyleIdx="2" presStyleCnt="4">
        <dgm:presLayoutVars>
          <dgm:bulletEnabled val="1"/>
        </dgm:presLayoutVars>
      </dgm:prSet>
      <dgm:spPr/>
    </dgm:pt>
    <dgm:pt modelId="{1098809B-D975-4A0C-AB5E-EA2A58DAC283}" type="pres">
      <dgm:prSet presAssocID="{C3E12926-4303-42AB-AF00-1D0706154E9A}" presName="spaceBetweenRectangles" presStyleCnt="0"/>
      <dgm:spPr/>
    </dgm:pt>
    <dgm:pt modelId="{757A6A52-69EA-4C44-B09A-5FC894851A5C}" type="pres">
      <dgm:prSet presAssocID="{A1E68530-1318-4D49-91E9-A3266126A7A3}" presName="parentLin" presStyleCnt="0"/>
      <dgm:spPr/>
    </dgm:pt>
    <dgm:pt modelId="{BD29A455-08FF-4ECB-9C3A-00FC699612E2}" type="pres">
      <dgm:prSet presAssocID="{A1E68530-1318-4D49-91E9-A3266126A7A3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A09A689C-04F1-4ED5-9D69-75692F5EF40A}" type="pres">
      <dgm:prSet presAssocID="{A1E68530-1318-4D49-91E9-A3266126A7A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9F4839-C25F-401B-8807-F064BC4CFC8A}" type="pres">
      <dgm:prSet presAssocID="{A1E68530-1318-4D49-91E9-A3266126A7A3}" presName="negativeSpace" presStyleCnt="0"/>
      <dgm:spPr/>
    </dgm:pt>
    <dgm:pt modelId="{26C0A4FE-25E6-4C9F-B1B4-3F7E23E2A00B}" type="pres">
      <dgm:prSet presAssocID="{A1E68530-1318-4D49-91E9-A3266126A7A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236EC0E-CB8F-4DB6-A86B-D8F8B2374BA1}" type="presOf" srcId="{34178D79-CCB9-422A-A335-35CCE9652BD0}" destId="{919236EE-70AC-455A-8148-E2C62785961D}" srcOrd="0" destOrd="0" presId="urn:microsoft.com/office/officeart/2005/8/layout/list1"/>
    <dgm:cxn modelId="{951831D3-F9EE-4173-AF59-0E4D67937643}" type="presOf" srcId="{34178D79-CCB9-422A-A335-35CCE9652BD0}" destId="{B8F865E2-5871-4209-859C-094748101A7C}" srcOrd="1" destOrd="0" presId="urn:microsoft.com/office/officeart/2005/8/layout/list1"/>
    <dgm:cxn modelId="{49ED2FA7-689B-4F74-BAAC-174D50EDB942}" srcId="{33E56569-5F6C-490C-937D-0B66768BBF32}" destId="{679EF053-BA41-4799-B8C9-0CAA57119A04}" srcOrd="2" destOrd="0" parTransId="{76029287-6C4E-4BA2-90E3-58DE1DE0B126}" sibTransId="{C3E12926-4303-42AB-AF00-1D0706154E9A}"/>
    <dgm:cxn modelId="{C472835C-1846-448B-A24A-3C26E92B6901}" type="presOf" srcId="{D6C3FFDC-053B-477E-9237-32CDBAE0A3AE}" destId="{4CD25BF5-CAED-4CF2-8B47-9AB6D0DEAF32}" srcOrd="1" destOrd="0" presId="urn:microsoft.com/office/officeart/2005/8/layout/list1"/>
    <dgm:cxn modelId="{45EE09E5-A7FA-48B5-A401-4B0FF411DB09}" type="presOf" srcId="{33E56569-5F6C-490C-937D-0B66768BBF32}" destId="{2B947C7A-E157-4865-AF23-07BFAE28A977}" srcOrd="0" destOrd="0" presId="urn:microsoft.com/office/officeart/2005/8/layout/list1"/>
    <dgm:cxn modelId="{918FD4F7-BD84-4590-A74D-62C0FE6FB3A4}" srcId="{33E56569-5F6C-490C-937D-0B66768BBF32}" destId="{D6C3FFDC-053B-477E-9237-32CDBAE0A3AE}" srcOrd="0" destOrd="0" parTransId="{A2C17B05-52E5-4F7E-95E1-64295F2A48D8}" sibTransId="{3F362212-349F-46C7-854A-AA66B25273FB}"/>
    <dgm:cxn modelId="{3129F223-A63F-4522-ADAD-0B5712342FC1}" type="presOf" srcId="{679EF053-BA41-4799-B8C9-0CAA57119A04}" destId="{21417586-B770-46AA-A037-641B905D098A}" srcOrd="0" destOrd="0" presId="urn:microsoft.com/office/officeart/2005/8/layout/list1"/>
    <dgm:cxn modelId="{C62CD9E3-8221-491A-BAF1-596935A3F9CD}" type="presOf" srcId="{D6C3FFDC-053B-477E-9237-32CDBAE0A3AE}" destId="{8E9B3614-36B9-4C51-9044-18115DA295B5}" srcOrd="0" destOrd="0" presId="urn:microsoft.com/office/officeart/2005/8/layout/list1"/>
    <dgm:cxn modelId="{26DA52B1-30F9-46DC-978B-B33005966DFF}" srcId="{33E56569-5F6C-490C-937D-0B66768BBF32}" destId="{34178D79-CCB9-422A-A335-35CCE9652BD0}" srcOrd="1" destOrd="0" parTransId="{18B5DAEC-9A32-477D-9B9E-721E07484489}" sibTransId="{025ACBA7-35CA-4EB0-85AB-B30DDA2DD3BF}"/>
    <dgm:cxn modelId="{104D0B53-6A72-465A-871E-9B59724DAD71}" type="presOf" srcId="{A1E68530-1318-4D49-91E9-A3266126A7A3}" destId="{A09A689C-04F1-4ED5-9D69-75692F5EF40A}" srcOrd="1" destOrd="0" presId="urn:microsoft.com/office/officeart/2005/8/layout/list1"/>
    <dgm:cxn modelId="{02CD1859-2BC2-4A79-92BB-2DC9B942E855}" srcId="{33E56569-5F6C-490C-937D-0B66768BBF32}" destId="{A1E68530-1318-4D49-91E9-A3266126A7A3}" srcOrd="3" destOrd="0" parTransId="{AC85B49C-15D3-4570-8440-BFD32BAB4D4F}" sibTransId="{2CDFD53D-F516-4AD8-9CEC-DAA59EF94E0B}"/>
    <dgm:cxn modelId="{37630605-305C-4B4B-B700-E7481BD0B234}" type="presOf" srcId="{679EF053-BA41-4799-B8C9-0CAA57119A04}" destId="{0B490B23-E426-4AFA-BF8D-EADCA7DB6826}" srcOrd="1" destOrd="0" presId="urn:microsoft.com/office/officeart/2005/8/layout/list1"/>
    <dgm:cxn modelId="{553A570F-39CB-4C54-B84D-8638EBD89354}" type="presOf" srcId="{A1E68530-1318-4D49-91E9-A3266126A7A3}" destId="{BD29A455-08FF-4ECB-9C3A-00FC699612E2}" srcOrd="0" destOrd="0" presId="urn:microsoft.com/office/officeart/2005/8/layout/list1"/>
    <dgm:cxn modelId="{3E6431E2-A0F4-48E3-AFE5-3E0BF68F8968}" type="presParOf" srcId="{2B947C7A-E157-4865-AF23-07BFAE28A977}" destId="{75190F23-63D2-4363-9A8E-950CE9338881}" srcOrd="0" destOrd="0" presId="urn:microsoft.com/office/officeart/2005/8/layout/list1"/>
    <dgm:cxn modelId="{B01BD2B2-99CB-4FE3-8B85-3199A9AC7446}" type="presParOf" srcId="{75190F23-63D2-4363-9A8E-950CE9338881}" destId="{8E9B3614-36B9-4C51-9044-18115DA295B5}" srcOrd="0" destOrd="0" presId="urn:microsoft.com/office/officeart/2005/8/layout/list1"/>
    <dgm:cxn modelId="{900A7B62-356A-4368-960F-D4B5A378DDE8}" type="presParOf" srcId="{75190F23-63D2-4363-9A8E-950CE9338881}" destId="{4CD25BF5-CAED-4CF2-8B47-9AB6D0DEAF32}" srcOrd="1" destOrd="0" presId="urn:microsoft.com/office/officeart/2005/8/layout/list1"/>
    <dgm:cxn modelId="{C3D6A43F-2FED-4AFC-B352-6C7D997D69E8}" type="presParOf" srcId="{2B947C7A-E157-4865-AF23-07BFAE28A977}" destId="{8551D4A5-36E2-43EE-B999-F91933B12390}" srcOrd="1" destOrd="0" presId="urn:microsoft.com/office/officeart/2005/8/layout/list1"/>
    <dgm:cxn modelId="{46EC971B-2F7D-47F0-930D-9072A02651A7}" type="presParOf" srcId="{2B947C7A-E157-4865-AF23-07BFAE28A977}" destId="{D3A7C28D-FAE8-4AE4-9318-DDD5258C37C6}" srcOrd="2" destOrd="0" presId="urn:microsoft.com/office/officeart/2005/8/layout/list1"/>
    <dgm:cxn modelId="{438C9119-2B06-4286-9CD2-55F015AD0B5C}" type="presParOf" srcId="{2B947C7A-E157-4865-AF23-07BFAE28A977}" destId="{F2CDE77F-66E2-45AC-BD2D-6916028CD7CB}" srcOrd="3" destOrd="0" presId="urn:microsoft.com/office/officeart/2005/8/layout/list1"/>
    <dgm:cxn modelId="{B17B3FE6-6FF1-4E6B-BB6F-DFE129F6CF40}" type="presParOf" srcId="{2B947C7A-E157-4865-AF23-07BFAE28A977}" destId="{DA834EE3-FB08-49F2-B58C-DDB53CFF1B34}" srcOrd="4" destOrd="0" presId="urn:microsoft.com/office/officeart/2005/8/layout/list1"/>
    <dgm:cxn modelId="{BB7ADC01-C2A8-4813-99A5-A2E8E7244D3B}" type="presParOf" srcId="{DA834EE3-FB08-49F2-B58C-DDB53CFF1B34}" destId="{919236EE-70AC-455A-8148-E2C62785961D}" srcOrd="0" destOrd="0" presId="urn:microsoft.com/office/officeart/2005/8/layout/list1"/>
    <dgm:cxn modelId="{DE73B60C-D070-4684-9456-DCAA3EA9B25F}" type="presParOf" srcId="{DA834EE3-FB08-49F2-B58C-DDB53CFF1B34}" destId="{B8F865E2-5871-4209-859C-094748101A7C}" srcOrd="1" destOrd="0" presId="urn:microsoft.com/office/officeart/2005/8/layout/list1"/>
    <dgm:cxn modelId="{53292BB8-707D-4FAC-9ACB-A2F65CE919A4}" type="presParOf" srcId="{2B947C7A-E157-4865-AF23-07BFAE28A977}" destId="{70BAA855-7496-47B1-A001-0BB376231A25}" srcOrd="5" destOrd="0" presId="urn:microsoft.com/office/officeart/2005/8/layout/list1"/>
    <dgm:cxn modelId="{814DBF39-A234-4282-8EA7-60F9EE37F75B}" type="presParOf" srcId="{2B947C7A-E157-4865-AF23-07BFAE28A977}" destId="{05ED27FD-FE27-43D4-934C-6EA641C5AF5D}" srcOrd="6" destOrd="0" presId="urn:microsoft.com/office/officeart/2005/8/layout/list1"/>
    <dgm:cxn modelId="{6F95AED6-1B1C-4615-9180-A67C97DCA95C}" type="presParOf" srcId="{2B947C7A-E157-4865-AF23-07BFAE28A977}" destId="{37C369BD-5BBF-4083-A604-9F2393FC0260}" srcOrd="7" destOrd="0" presId="urn:microsoft.com/office/officeart/2005/8/layout/list1"/>
    <dgm:cxn modelId="{8D401D84-6D44-4AB2-9B3C-E5CC3B446529}" type="presParOf" srcId="{2B947C7A-E157-4865-AF23-07BFAE28A977}" destId="{76D4DC71-7510-46B0-A835-B00AB886B1F1}" srcOrd="8" destOrd="0" presId="urn:microsoft.com/office/officeart/2005/8/layout/list1"/>
    <dgm:cxn modelId="{625CB186-502B-48E9-8EDB-732A4D400038}" type="presParOf" srcId="{76D4DC71-7510-46B0-A835-B00AB886B1F1}" destId="{21417586-B770-46AA-A037-641B905D098A}" srcOrd="0" destOrd="0" presId="urn:microsoft.com/office/officeart/2005/8/layout/list1"/>
    <dgm:cxn modelId="{11876441-D760-493C-A08C-AAE3182EAED5}" type="presParOf" srcId="{76D4DC71-7510-46B0-A835-B00AB886B1F1}" destId="{0B490B23-E426-4AFA-BF8D-EADCA7DB6826}" srcOrd="1" destOrd="0" presId="urn:microsoft.com/office/officeart/2005/8/layout/list1"/>
    <dgm:cxn modelId="{F7856F57-0071-4F64-84F4-D44724E37E5E}" type="presParOf" srcId="{2B947C7A-E157-4865-AF23-07BFAE28A977}" destId="{DD3A1F31-C3B6-44F0-9AA7-B79DB1201AB0}" srcOrd="9" destOrd="0" presId="urn:microsoft.com/office/officeart/2005/8/layout/list1"/>
    <dgm:cxn modelId="{453B14B3-20F3-48CD-B8E5-6C5A2E38B85A}" type="presParOf" srcId="{2B947C7A-E157-4865-AF23-07BFAE28A977}" destId="{5877B04A-CFBD-4FE3-B322-5345EF2766AF}" srcOrd="10" destOrd="0" presId="urn:microsoft.com/office/officeart/2005/8/layout/list1"/>
    <dgm:cxn modelId="{EC847C5A-604C-4739-BC00-8913B047FC74}" type="presParOf" srcId="{2B947C7A-E157-4865-AF23-07BFAE28A977}" destId="{1098809B-D975-4A0C-AB5E-EA2A58DAC283}" srcOrd="11" destOrd="0" presId="urn:microsoft.com/office/officeart/2005/8/layout/list1"/>
    <dgm:cxn modelId="{B627DE1C-FBE9-4B57-A1CE-B13596FA1A4E}" type="presParOf" srcId="{2B947C7A-E157-4865-AF23-07BFAE28A977}" destId="{757A6A52-69EA-4C44-B09A-5FC894851A5C}" srcOrd="12" destOrd="0" presId="urn:microsoft.com/office/officeart/2005/8/layout/list1"/>
    <dgm:cxn modelId="{933A7B40-0593-4A93-8A89-2BD359642845}" type="presParOf" srcId="{757A6A52-69EA-4C44-B09A-5FC894851A5C}" destId="{BD29A455-08FF-4ECB-9C3A-00FC699612E2}" srcOrd="0" destOrd="0" presId="urn:microsoft.com/office/officeart/2005/8/layout/list1"/>
    <dgm:cxn modelId="{083E0B60-F354-4D60-89DC-486C60391AD9}" type="presParOf" srcId="{757A6A52-69EA-4C44-B09A-5FC894851A5C}" destId="{A09A689C-04F1-4ED5-9D69-75692F5EF40A}" srcOrd="1" destOrd="0" presId="urn:microsoft.com/office/officeart/2005/8/layout/list1"/>
    <dgm:cxn modelId="{B8C461EA-4009-400C-AC60-06B79069D80D}" type="presParOf" srcId="{2B947C7A-E157-4865-AF23-07BFAE28A977}" destId="{979F4839-C25F-401B-8807-F064BC4CFC8A}" srcOrd="13" destOrd="0" presId="urn:microsoft.com/office/officeart/2005/8/layout/list1"/>
    <dgm:cxn modelId="{BD85F47D-F714-427A-BB6D-DB9006040E44}" type="presParOf" srcId="{2B947C7A-E157-4865-AF23-07BFAE28A977}" destId="{26C0A4FE-25E6-4C9F-B1B4-3F7E23E2A00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7F484-AB53-49D5-9E7B-6EFFAF0A5B63}">
      <dsp:nvSpPr>
        <dsp:cNvPr id="0" name=""/>
        <dsp:cNvSpPr/>
      </dsp:nvSpPr>
      <dsp:spPr>
        <a:xfrm>
          <a:off x="1954463" y="2596"/>
          <a:ext cx="3579905" cy="10823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100" kern="1200" dirty="0"/>
            <a:t>Convenio 138 OIT   </a:t>
          </a:r>
          <a:r>
            <a:rPr lang="es-CO" sz="1800" kern="1200" dirty="0"/>
            <a:t>(Ley 515 de 1999)</a:t>
          </a:r>
          <a:endParaRPr lang="es-CO" sz="3600" kern="1200" dirty="0"/>
        </a:p>
      </dsp:txBody>
      <dsp:txXfrm>
        <a:off x="1986163" y="34296"/>
        <a:ext cx="3516505" cy="1018905"/>
      </dsp:txXfrm>
    </dsp:sp>
    <dsp:sp modelId="{4E1CB18F-1764-4DB8-91D2-169D947C1DAF}">
      <dsp:nvSpPr>
        <dsp:cNvPr id="0" name=""/>
        <dsp:cNvSpPr/>
      </dsp:nvSpPr>
      <dsp:spPr>
        <a:xfrm>
          <a:off x="2312453" y="1084901"/>
          <a:ext cx="357990" cy="1260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0175"/>
              </a:lnTo>
              <a:lnTo>
                <a:pt x="357990" y="12601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3C0C03-19F8-412A-9328-F8615BBECF79}">
      <dsp:nvSpPr>
        <dsp:cNvPr id="0" name=""/>
        <dsp:cNvSpPr/>
      </dsp:nvSpPr>
      <dsp:spPr>
        <a:xfrm>
          <a:off x="2670444" y="1504960"/>
          <a:ext cx="2688373" cy="1680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b="0" i="0" kern="1200" dirty="0"/>
            <a:t>La edad mínima fijada en cumplimiento de lo dispuesto en el párrafo 1 del presente artículo no deberá ser inferior a la edad en que cesa la obligación escolar, o en todo caso, a quince años.</a:t>
          </a:r>
          <a:endParaRPr lang="es-CO" sz="1500" kern="1200" dirty="0"/>
        </a:p>
      </dsp:txBody>
      <dsp:txXfrm>
        <a:off x="2719656" y="1554172"/>
        <a:ext cx="2589949" cy="1581809"/>
      </dsp:txXfrm>
    </dsp:sp>
    <dsp:sp modelId="{1C9F4F28-04CF-41E9-984F-5528C3B0E086}">
      <dsp:nvSpPr>
        <dsp:cNvPr id="0" name=""/>
        <dsp:cNvSpPr/>
      </dsp:nvSpPr>
      <dsp:spPr>
        <a:xfrm>
          <a:off x="2312453" y="1084901"/>
          <a:ext cx="357990" cy="33807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0722"/>
              </a:lnTo>
              <a:lnTo>
                <a:pt x="357990" y="338072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04CC2-ED58-4B17-833C-BCF89EFECE52}">
      <dsp:nvSpPr>
        <dsp:cNvPr id="0" name=""/>
        <dsp:cNvSpPr/>
      </dsp:nvSpPr>
      <dsp:spPr>
        <a:xfrm>
          <a:off x="2670444" y="3605251"/>
          <a:ext cx="2688373" cy="1720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b="1" kern="1200" dirty="0"/>
            <a:t>Autoridades que expiden la autorización del Trabajo:</a:t>
          </a:r>
          <a:r>
            <a:rPr lang="es-CO" sz="1500" kern="1200" dirty="0"/>
            <a:t> Inspector del Trabajo – Comisario de Familia – Alcalde Municipal</a:t>
          </a:r>
        </a:p>
      </dsp:txBody>
      <dsp:txXfrm>
        <a:off x="2720843" y="3655650"/>
        <a:ext cx="2587575" cy="1619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71EA4-8818-4AA6-82E1-CB10225708B2}">
      <dsp:nvSpPr>
        <dsp:cNvPr id="0" name=""/>
        <dsp:cNvSpPr/>
      </dsp:nvSpPr>
      <dsp:spPr>
        <a:xfrm>
          <a:off x="112414" y="506639"/>
          <a:ext cx="2656556" cy="83017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230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Inspector de Trabajo</a:t>
          </a:r>
        </a:p>
      </dsp:txBody>
      <dsp:txXfrm>
        <a:off x="112414" y="506639"/>
        <a:ext cx="2656556" cy="830173"/>
      </dsp:txXfrm>
    </dsp:sp>
    <dsp:sp modelId="{0255B717-7740-4F88-949F-6EEEE198089D}">
      <dsp:nvSpPr>
        <dsp:cNvPr id="0" name=""/>
        <dsp:cNvSpPr/>
      </dsp:nvSpPr>
      <dsp:spPr>
        <a:xfrm>
          <a:off x="1724" y="386725"/>
          <a:ext cx="581121" cy="8716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38100">
          <a:solidFill>
            <a:schemeClr val="accent4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1428157-4BB7-4604-94B6-9E1188BD7511}">
      <dsp:nvSpPr>
        <dsp:cNvPr id="0" name=""/>
        <dsp:cNvSpPr/>
      </dsp:nvSpPr>
      <dsp:spPr>
        <a:xfrm>
          <a:off x="3014712" y="506639"/>
          <a:ext cx="2656556" cy="83017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2304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600" b="1" kern="1200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Comisario de Familia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600" b="1" kern="1200" dirty="0">
            <a:latin typeface="Asap Bold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014712" y="506639"/>
        <a:ext cx="2656556" cy="830173"/>
      </dsp:txXfrm>
    </dsp:sp>
    <dsp:sp modelId="{2018EBF6-6571-4911-B44C-5D3A8BE8E4E4}">
      <dsp:nvSpPr>
        <dsp:cNvPr id="0" name=""/>
        <dsp:cNvSpPr/>
      </dsp:nvSpPr>
      <dsp:spPr>
        <a:xfrm>
          <a:off x="2904022" y="386725"/>
          <a:ext cx="581121" cy="871682"/>
        </a:xfrm>
        <a:prstGeom prst="rect">
          <a:avLst/>
        </a:prstGeom>
        <a:solidFill>
          <a:srgbClr val="CC99FF"/>
        </a:solidFill>
        <a:ln>
          <a:solidFill>
            <a:srgbClr val="80008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D1BDC06-98C1-4233-9A37-59D3374235CC}">
      <dsp:nvSpPr>
        <dsp:cNvPr id="0" name=""/>
        <dsp:cNvSpPr/>
      </dsp:nvSpPr>
      <dsp:spPr>
        <a:xfrm>
          <a:off x="112414" y="1551735"/>
          <a:ext cx="2656556" cy="83017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2304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Alcalde Municipal</a:t>
          </a:r>
        </a:p>
      </dsp:txBody>
      <dsp:txXfrm>
        <a:off x="112414" y="1551735"/>
        <a:ext cx="2656556" cy="830173"/>
      </dsp:txXfrm>
    </dsp:sp>
    <dsp:sp modelId="{F87ABEA3-0D81-41F1-8EE5-A873713DE04F}">
      <dsp:nvSpPr>
        <dsp:cNvPr id="0" name=""/>
        <dsp:cNvSpPr/>
      </dsp:nvSpPr>
      <dsp:spPr>
        <a:xfrm>
          <a:off x="1724" y="1431821"/>
          <a:ext cx="581121" cy="87168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solidFill>
            <a:schemeClr val="accent6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43385BB-E56E-4422-BCD5-4798F8746F32}">
      <dsp:nvSpPr>
        <dsp:cNvPr id="0" name=""/>
        <dsp:cNvSpPr/>
      </dsp:nvSpPr>
      <dsp:spPr>
        <a:xfrm>
          <a:off x="3014712" y="1551735"/>
          <a:ext cx="2656556" cy="83017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2304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latin typeface="Asap Bold"/>
              <a:ea typeface="Verdana" panose="020B0604030504040204" pitchFamily="34" charset="0"/>
              <a:cs typeface="Verdana" panose="020B0604030504040204" pitchFamily="34" charset="0"/>
            </a:rPr>
            <a:t>Autoridad Tradicional de la respectiva comunidad</a:t>
          </a:r>
        </a:p>
      </dsp:txBody>
      <dsp:txXfrm>
        <a:off x="3014712" y="1551735"/>
        <a:ext cx="2656556" cy="830173"/>
      </dsp:txXfrm>
    </dsp:sp>
    <dsp:sp modelId="{7B119124-1F79-4BF4-A34A-ECB3A71D65AF}">
      <dsp:nvSpPr>
        <dsp:cNvPr id="0" name=""/>
        <dsp:cNvSpPr/>
      </dsp:nvSpPr>
      <dsp:spPr>
        <a:xfrm>
          <a:off x="2904022" y="1431821"/>
          <a:ext cx="581121" cy="871682"/>
        </a:xfrm>
        <a:prstGeom prst="rect">
          <a:avLst/>
        </a:prstGeom>
        <a:solidFill>
          <a:schemeClr val="accent4">
            <a:tint val="50000"/>
            <a:hueOff val="-3981279"/>
            <a:satOff val="22610"/>
            <a:lumOff val="17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7C28D-FAE8-4AE4-9318-DDD5258C37C6}">
      <dsp:nvSpPr>
        <dsp:cNvPr id="0" name=""/>
        <dsp:cNvSpPr/>
      </dsp:nvSpPr>
      <dsp:spPr>
        <a:xfrm>
          <a:off x="0" y="250383"/>
          <a:ext cx="346977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D25BF5-CAED-4CF2-8B47-9AB6D0DEAF32}">
      <dsp:nvSpPr>
        <dsp:cNvPr id="0" name=""/>
        <dsp:cNvSpPr/>
      </dsp:nvSpPr>
      <dsp:spPr>
        <a:xfrm>
          <a:off x="173488" y="43743"/>
          <a:ext cx="2428843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805" tIns="0" rIns="918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Asap Bold"/>
            </a:rPr>
            <a:t>Artístico</a:t>
          </a:r>
        </a:p>
      </dsp:txBody>
      <dsp:txXfrm>
        <a:off x="193663" y="63918"/>
        <a:ext cx="2388493" cy="372930"/>
      </dsp:txXfrm>
    </dsp:sp>
    <dsp:sp modelId="{05ED27FD-FE27-43D4-934C-6EA641C5AF5D}">
      <dsp:nvSpPr>
        <dsp:cNvPr id="0" name=""/>
        <dsp:cNvSpPr/>
      </dsp:nvSpPr>
      <dsp:spPr>
        <a:xfrm>
          <a:off x="0" y="885423"/>
          <a:ext cx="346977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865E2-5871-4209-859C-094748101A7C}">
      <dsp:nvSpPr>
        <dsp:cNvPr id="0" name=""/>
        <dsp:cNvSpPr/>
      </dsp:nvSpPr>
      <dsp:spPr>
        <a:xfrm>
          <a:off x="173488" y="678783"/>
          <a:ext cx="2428843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805" tIns="0" rIns="918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Asap Bold"/>
            </a:rPr>
            <a:t>Cultural</a:t>
          </a:r>
        </a:p>
      </dsp:txBody>
      <dsp:txXfrm>
        <a:off x="193663" y="698958"/>
        <a:ext cx="2388493" cy="372930"/>
      </dsp:txXfrm>
    </dsp:sp>
    <dsp:sp modelId="{5877B04A-CFBD-4FE3-B322-5345EF2766AF}">
      <dsp:nvSpPr>
        <dsp:cNvPr id="0" name=""/>
        <dsp:cNvSpPr/>
      </dsp:nvSpPr>
      <dsp:spPr>
        <a:xfrm>
          <a:off x="0" y="1520463"/>
          <a:ext cx="346977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90B23-E426-4AFA-BF8D-EADCA7DB6826}">
      <dsp:nvSpPr>
        <dsp:cNvPr id="0" name=""/>
        <dsp:cNvSpPr/>
      </dsp:nvSpPr>
      <dsp:spPr>
        <a:xfrm>
          <a:off x="173488" y="1313823"/>
          <a:ext cx="2428843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805" tIns="0" rIns="918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Asap Bold"/>
            </a:rPr>
            <a:t>Recreativo</a:t>
          </a:r>
        </a:p>
      </dsp:txBody>
      <dsp:txXfrm>
        <a:off x="193663" y="1333998"/>
        <a:ext cx="2388493" cy="372930"/>
      </dsp:txXfrm>
    </dsp:sp>
    <dsp:sp modelId="{26C0A4FE-25E6-4C9F-B1B4-3F7E23E2A00B}">
      <dsp:nvSpPr>
        <dsp:cNvPr id="0" name=""/>
        <dsp:cNvSpPr/>
      </dsp:nvSpPr>
      <dsp:spPr>
        <a:xfrm>
          <a:off x="0" y="2155503"/>
          <a:ext cx="346977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A689C-04F1-4ED5-9D69-75692F5EF40A}">
      <dsp:nvSpPr>
        <dsp:cNvPr id="0" name=""/>
        <dsp:cNvSpPr/>
      </dsp:nvSpPr>
      <dsp:spPr>
        <a:xfrm>
          <a:off x="173488" y="1948863"/>
          <a:ext cx="2428843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805" tIns="0" rIns="918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Asap Bold"/>
            </a:rPr>
            <a:t>Deportivo</a:t>
          </a:r>
        </a:p>
      </dsp:txBody>
      <dsp:txXfrm>
        <a:off x="193663" y="1969038"/>
        <a:ext cx="2388493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Afiche%20Ruta%20de%20Atencion%20fina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rmAutofit fontScale="90000"/>
          </a:bodyPr>
          <a:lstStyle/>
          <a:p>
            <a:pPr defTabSz="685800">
              <a:lnSpc>
                <a:spcPct val="80000"/>
              </a:lnSpc>
              <a:defRPr/>
            </a:pPr>
            <a:r>
              <a:rPr lang="es-CO" sz="6000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sz="6000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sz="6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sz="6000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sz="60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</a:t>
            </a:r>
            <a:r>
              <a:rPr lang="es-CO" sz="4000" b="1" dirty="0" smtClean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4000" b="1" dirty="0" smtClean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r>
              <a:rPr lang="es-CO" sz="4000" b="1" dirty="0" smtClean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DEPARTAMENTAL </a:t>
            </a:r>
            <a:r>
              <a:rPr lang="es-CO" sz="40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DE </a:t>
            </a:r>
            <a:r>
              <a:rPr lang="es-CO" sz="4000" b="1" dirty="0" smtClean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NARIÑO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grpSp>
        <p:nvGrpSpPr>
          <p:cNvPr id="6" name="5 Grupo"/>
          <p:cNvGrpSpPr/>
          <p:nvPr/>
        </p:nvGrpSpPr>
        <p:grpSpPr>
          <a:xfrm>
            <a:off x="7447706" y="226581"/>
            <a:ext cx="1393310" cy="1198328"/>
            <a:chOff x="7447706" y="226581"/>
            <a:chExt cx="1393310" cy="1198328"/>
          </a:xfrm>
        </p:grpSpPr>
        <p:sp>
          <p:nvSpPr>
            <p:cNvPr id="3" name="2 CuadroTexto"/>
            <p:cNvSpPr txBox="1"/>
            <p:nvPr/>
          </p:nvSpPr>
          <p:spPr>
            <a:xfrm>
              <a:off x="7452320" y="226581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7447706" y="1070966"/>
              <a:ext cx="138869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50" b="1" dirty="0" smtClean="0"/>
                <a:t>DIA MUNDIAL CONTRA EL TRABAJO INFANTIL</a:t>
              </a:r>
              <a:endParaRPr lang="es-CO" sz="850" b="1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16" b="97266" l="2542" r="976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370" y="695388"/>
            <a:ext cx="1613746" cy="1750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331640" y="3933056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 smtClean="0"/>
              <a:t>Comité Interinstitucional de Erradicación de Trabajo </a:t>
            </a:r>
            <a:r>
              <a:rPr lang="es-CO" sz="2000" dirty="0" smtClean="0"/>
              <a:t>Infantil</a:t>
            </a:r>
          </a:p>
          <a:p>
            <a:pPr algn="ctr"/>
            <a:r>
              <a:rPr lang="es-CO" sz="2000" b="1" dirty="0" smtClean="0"/>
              <a:t>«AHORA MÁS QUE NUNCA SIN TRABAJO INFANTIL»</a:t>
            </a:r>
            <a:endParaRPr lang="es-CO" sz="20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37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7738"/>
            <a:ext cx="8640960" cy="521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6984268" y="486113"/>
            <a:ext cx="1800200" cy="1231107"/>
            <a:chOff x="6289920" y="221739"/>
            <a:chExt cx="1800200" cy="1231107"/>
          </a:xfrm>
        </p:grpSpPr>
        <p:sp>
          <p:nvSpPr>
            <p:cNvPr id="9" name="8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1" name="10 Rectángulo"/>
          <p:cNvSpPr/>
          <p:nvPr/>
        </p:nvSpPr>
        <p:spPr>
          <a:xfrm>
            <a:off x="-744" y="-828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2" name="1 Rectángulo"/>
          <p:cNvSpPr/>
          <p:nvPr/>
        </p:nvSpPr>
        <p:spPr>
          <a:xfrm>
            <a:off x="3851919" y="6498747"/>
            <a:ext cx="5688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1119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CuadroTexto"/>
          <p:cNvSpPr txBox="1">
            <a:spLocks noChangeArrowheads="1"/>
          </p:cNvSpPr>
          <p:nvPr/>
        </p:nvSpPr>
        <p:spPr bwMode="auto">
          <a:xfrm>
            <a:off x="330472" y="635496"/>
            <a:ext cx="74610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4571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>
                <a:solidFill>
                  <a:srgbClr val="70AD47">
                    <a:lumMod val="75000"/>
                  </a:srgbClr>
                </a:solidFill>
                <a:latin typeface="Asap Bold"/>
                <a:cs typeface="Arial" panose="020B0604020202020204" pitchFamily="34" charset="0"/>
              </a:rPr>
              <a:t>Marco Normativo</a:t>
            </a:r>
            <a:endParaRPr lang="es-ES" sz="2400" dirty="0">
              <a:solidFill>
                <a:srgbClr val="70AD47">
                  <a:lumMod val="75000"/>
                </a:srgbClr>
              </a:solidFill>
              <a:latin typeface="Asap Bold"/>
              <a:cs typeface="Arial" panose="020B0604020202020204" pitchFamily="34" charset="0"/>
            </a:endParaRPr>
          </a:p>
        </p:txBody>
      </p:sp>
      <p:grpSp>
        <p:nvGrpSpPr>
          <p:cNvPr id="31" name="30 Grupo"/>
          <p:cNvGrpSpPr/>
          <p:nvPr/>
        </p:nvGrpSpPr>
        <p:grpSpPr>
          <a:xfrm>
            <a:off x="539552" y="1247171"/>
            <a:ext cx="8352928" cy="4915996"/>
            <a:chOff x="1202393" y="600303"/>
            <a:chExt cx="7050810" cy="3980983"/>
          </a:xfrm>
        </p:grpSpPr>
        <p:sp>
          <p:nvSpPr>
            <p:cNvPr id="32" name="CuadroTexto 2">
              <a:extLst>
                <a:ext uri="{FF2B5EF4-FFF2-40B4-BE49-F238E27FC236}">
                  <a16:creationId xmlns:a16="http://schemas.microsoft.com/office/drawing/2014/main" xmlns="" id="{9ADDC55C-5D09-4D49-B5DF-AF61A7C568F2}"/>
                </a:ext>
              </a:extLst>
            </p:cNvPr>
            <p:cNvSpPr txBox="1"/>
            <p:nvPr/>
          </p:nvSpPr>
          <p:spPr>
            <a:xfrm>
              <a:off x="7745372" y="1850701"/>
              <a:ext cx="507831" cy="1397434"/>
            </a:xfrm>
            <a:prstGeom prst="rect">
              <a:avLst/>
            </a:prstGeom>
            <a:noFill/>
          </p:spPr>
          <p:txBody>
            <a:bodyPr vert="vert" wrap="none" rtlCol="0">
              <a:spAutoFit/>
            </a:bodyPr>
            <a:lstStyle/>
            <a:p>
              <a:pPr defTabSz="514350"/>
              <a:r>
                <a:rPr lang="es-CO" sz="2100" b="1" dirty="0">
                  <a:solidFill>
                    <a:srgbClr val="3D63A7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Penalizadas</a:t>
              </a:r>
            </a:p>
          </p:txBody>
        </p:sp>
        <p:sp>
          <p:nvSpPr>
            <p:cNvPr id="33" name="Cerrar llave 3">
              <a:extLst>
                <a:ext uri="{FF2B5EF4-FFF2-40B4-BE49-F238E27FC236}">
                  <a16:creationId xmlns:a16="http://schemas.microsoft.com/office/drawing/2014/main" xmlns="" id="{ABD320BD-B8D4-44D9-9D8D-2A4C760AAA5F}"/>
                </a:ext>
              </a:extLst>
            </p:cNvPr>
            <p:cNvSpPr/>
            <p:nvPr/>
          </p:nvSpPr>
          <p:spPr>
            <a:xfrm>
              <a:off x="7234524" y="1313337"/>
              <a:ext cx="317877" cy="2408471"/>
            </a:xfrm>
            <a:prstGeom prst="rightBrace">
              <a:avLst>
                <a:gd name="adj1" fmla="val 8333"/>
                <a:gd name="adj2" fmla="val 50897"/>
              </a:avLst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342900"/>
              <a:endParaRPr lang="es-CO" sz="1350">
                <a:solidFill>
                  <a:prstClr val="black"/>
                </a:solidFill>
              </a:endParaRPr>
            </a:p>
          </p:txBody>
        </p:sp>
        <p:sp>
          <p:nvSpPr>
            <p:cNvPr id="34" name="TextBox 5">
              <a:extLst>
                <a:ext uri="{FF2B5EF4-FFF2-40B4-BE49-F238E27FC236}">
                  <a16:creationId xmlns:a16="http://schemas.microsoft.com/office/drawing/2014/main" xmlns="" id="{1092E140-C5F8-4ECD-811E-785F6ADE907C}"/>
                </a:ext>
              </a:extLst>
            </p:cNvPr>
            <p:cNvSpPr txBox="1"/>
            <p:nvPr/>
          </p:nvSpPr>
          <p:spPr>
            <a:xfrm>
              <a:off x="2022608" y="786662"/>
              <a:ext cx="50991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lnSpc>
                  <a:spcPct val="90000"/>
                </a:lnSpc>
              </a:pPr>
              <a:r>
                <a:rPr lang="es-CO" sz="3000" b="1" dirty="0">
                  <a:solidFill>
                    <a:srgbClr val="3D63A7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cs typeface="Asap Bold"/>
                </a:rPr>
                <a:t>CONVENIO </a:t>
              </a:r>
              <a:r>
                <a:rPr lang="es-CO" sz="3000" b="1" dirty="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cs typeface="Asap Bold"/>
                </a:rPr>
                <a:t>182</a:t>
              </a:r>
            </a:p>
          </p:txBody>
        </p:sp>
        <p:sp>
          <p:nvSpPr>
            <p:cNvPr id="35" name="Rectángulo 6">
              <a:extLst>
                <a:ext uri="{FF2B5EF4-FFF2-40B4-BE49-F238E27FC236}">
                  <a16:creationId xmlns:a16="http://schemas.microsoft.com/office/drawing/2014/main" xmlns="" id="{A6426FFE-111E-45FC-9B73-47ADA16AC3A8}"/>
                </a:ext>
              </a:extLst>
            </p:cNvPr>
            <p:cNvSpPr/>
            <p:nvPr/>
          </p:nvSpPr>
          <p:spPr>
            <a:xfrm>
              <a:off x="1896196" y="1313336"/>
              <a:ext cx="5099192" cy="769304"/>
            </a:xfrm>
            <a:prstGeom prst="rect">
              <a:avLst/>
            </a:prstGeom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CuadroTexto 7">
              <a:extLst>
                <a:ext uri="{FF2B5EF4-FFF2-40B4-BE49-F238E27FC236}">
                  <a16:creationId xmlns:a16="http://schemas.microsoft.com/office/drawing/2014/main" xmlns="" id="{46D99E90-6BFD-4C56-8A26-94764881F7F9}"/>
                </a:ext>
              </a:extLst>
            </p:cNvPr>
            <p:cNvSpPr txBox="1"/>
            <p:nvPr/>
          </p:nvSpPr>
          <p:spPr>
            <a:xfrm>
              <a:off x="2127977" y="1376864"/>
              <a:ext cx="4635629" cy="57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" tIns="5715" rIns="5715" bIns="571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dirty="0">
                  <a:solidFill>
                    <a:srgbClr val="3D63A7"/>
                  </a:solidFill>
                </a:rPr>
                <a:t>a) todas las formas de esclavitud o las prácticas análogas a la esclavitud, como la venta y la trata de niños, la servidumbre por deudas y la condición de siervo, y el trabajo forzoso u obligatorio, incluido el reclutamiento forzoso u obligatorio de niños para utilizarlos en conflictos armados;</a:t>
              </a:r>
            </a:p>
          </p:txBody>
        </p:sp>
        <p:sp>
          <p:nvSpPr>
            <p:cNvPr id="37" name="CuadroTexto 8">
              <a:extLst>
                <a:ext uri="{FF2B5EF4-FFF2-40B4-BE49-F238E27FC236}">
                  <a16:creationId xmlns:a16="http://schemas.microsoft.com/office/drawing/2014/main" xmlns="" id="{A7A5A4AE-B7F1-4A36-BD1B-1A54ECFC65E6}"/>
                </a:ext>
              </a:extLst>
            </p:cNvPr>
            <p:cNvSpPr txBox="1"/>
            <p:nvPr/>
          </p:nvSpPr>
          <p:spPr>
            <a:xfrm rot="16200000">
              <a:off x="-128479" y="2302021"/>
              <a:ext cx="3240863" cy="579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algn="ctr" defTabSz="666750">
                <a:lnSpc>
                  <a:spcPts val="1575"/>
                </a:lnSpc>
                <a:spcBef>
                  <a:spcPct val="0"/>
                </a:spcBef>
              </a:pPr>
              <a:r>
                <a:rPr lang="es-CO" b="1" dirty="0">
                  <a:solidFill>
                    <a:srgbClr val="3D63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PEORES FORMAS DE </a:t>
              </a:r>
            </a:p>
            <a:p>
              <a:pPr algn="ctr" defTabSz="666750">
                <a:lnSpc>
                  <a:spcPts val="1575"/>
                </a:lnSpc>
                <a:spcBef>
                  <a:spcPct val="0"/>
                </a:spcBef>
              </a:pPr>
              <a:r>
                <a:rPr lang="es-CO" b="1" dirty="0">
                  <a:solidFill>
                    <a:srgbClr val="3D63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TRABAJO INFANTIL</a:t>
              </a:r>
            </a:p>
          </p:txBody>
        </p:sp>
        <p:sp>
          <p:nvSpPr>
            <p:cNvPr id="38" name="Rectángulo 9">
              <a:extLst>
                <a:ext uri="{FF2B5EF4-FFF2-40B4-BE49-F238E27FC236}">
                  <a16:creationId xmlns:a16="http://schemas.microsoft.com/office/drawing/2014/main" xmlns="" id="{5C29927C-5A18-40AA-AC7D-5DD20382E796}"/>
                </a:ext>
              </a:extLst>
            </p:cNvPr>
            <p:cNvSpPr/>
            <p:nvPr/>
          </p:nvSpPr>
          <p:spPr>
            <a:xfrm>
              <a:off x="1896196" y="2134360"/>
              <a:ext cx="5099192" cy="769304"/>
            </a:xfrm>
            <a:prstGeom prst="rect">
              <a:avLst/>
            </a:prstGeom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CuadroTexto 10">
              <a:extLst>
                <a:ext uri="{FF2B5EF4-FFF2-40B4-BE49-F238E27FC236}">
                  <a16:creationId xmlns:a16="http://schemas.microsoft.com/office/drawing/2014/main" xmlns="" id="{B2FCB2E0-F90A-40CE-8F71-3AF814486CF8}"/>
                </a:ext>
              </a:extLst>
            </p:cNvPr>
            <p:cNvSpPr txBox="1"/>
            <p:nvPr/>
          </p:nvSpPr>
          <p:spPr>
            <a:xfrm>
              <a:off x="2127977" y="2188091"/>
              <a:ext cx="4635629" cy="57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" tIns="5715" rIns="5715" bIns="571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b="1" dirty="0">
                  <a:solidFill>
                    <a:srgbClr val="3D63A7"/>
                  </a:solidFill>
                </a:rPr>
                <a:t>b) </a:t>
              </a:r>
              <a:r>
                <a:rPr lang="es-CO" sz="1200" dirty="0">
                  <a:solidFill>
                    <a:srgbClr val="3D63A7"/>
                  </a:solidFill>
                </a:rPr>
                <a:t>la utilización, el reclutamiento o la oferta de niños para la prostitución, la producción de pornografía o actuaciones pornográficas;</a:t>
              </a:r>
            </a:p>
          </p:txBody>
        </p:sp>
        <p:sp>
          <p:nvSpPr>
            <p:cNvPr id="40" name="Rectángulo 11">
              <a:extLst>
                <a:ext uri="{FF2B5EF4-FFF2-40B4-BE49-F238E27FC236}">
                  <a16:creationId xmlns:a16="http://schemas.microsoft.com/office/drawing/2014/main" xmlns="" id="{D974BA1A-F47F-4D1B-A29C-21AE2F0B7B11}"/>
                </a:ext>
              </a:extLst>
            </p:cNvPr>
            <p:cNvSpPr/>
            <p:nvPr/>
          </p:nvSpPr>
          <p:spPr>
            <a:xfrm>
              <a:off x="1896196" y="3001491"/>
              <a:ext cx="5099192" cy="769304"/>
            </a:xfrm>
            <a:prstGeom prst="rect">
              <a:avLst/>
            </a:prstGeom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CuadroTexto 12">
              <a:extLst>
                <a:ext uri="{FF2B5EF4-FFF2-40B4-BE49-F238E27FC236}">
                  <a16:creationId xmlns:a16="http://schemas.microsoft.com/office/drawing/2014/main" xmlns="" id="{7502AD44-4ED1-4682-97CE-4021D49C79B5}"/>
                </a:ext>
              </a:extLst>
            </p:cNvPr>
            <p:cNvSpPr txBox="1"/>
            <p:nvPr/>
          </p:nvSpPr>
          <p:spPr>
            <a:xfrm>
              <a:off x="1983210" y="3006236"/>
              <a:ext cx="4925163" cy="57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" tIns="5715" rIns="5715" bIns="571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b="1" dirty="0">
                  <a:solidFill>
                    <a:srgbClr val="3D63A7"/>
                  </a:solidFill>
                </a:rPr>
                <a:t>c) </a:t>
              </a:r>
              <a:r>
                <a:rPr lang="es-CO" sz="1200" dirty="0">
                  <a:solidFill>
                    <a:srgbClr val="3D63A7"/>
                  </a:solidFill>
                </a:rPr>
                <a:t>la utilización, el reclutamiento o la oferta de niños para la realización de actividades ilícitas, en particular la producción y el tráfico de estupefacientes, tal como se definen en los tratados internacionales pertinentes, y</a:t>
              </a:r>
            </a:p>
          </p:txBody>
        </p:sp>
        <p:sp>
          <p:nvSpPr>
            <p:cNvPr id="42" name="Rectángulo 13">
              <a:extLst>
                <a:ext uri="{FF2B5EF4-FFF2-40B4-BE49-F238E27FC236}">
                  <a16:creationId xmlns:a16="http://schemas.microsoft.com/office/drawing/2014/main" xmlns="" id="{6A1ADA11-A85A-4A8A-8D19-80F021168486}"/>
                </a:ext>
              </a:extLst>
            </p:cNvPr>
            <p:cNvSpPr/>
            <p:nvPr/>
          </p:nvSpPr>
          <p:spPr>
            <a:xfrm>
              <a:off x="1894145" y="3811982"/>
              <a:ext cx="5099192" cy="769304"/>
            </a:xfrm>
            <a:prstGeom prst="rect">
              <a:avLst/>
            </a:prstGeom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CuadroTexto 14">
              <a:extLst>
                <a:ext uri="{FF2B5EF4-FFF2-40B4-BE49-F238E27FC236}">
                  <a16:creationId xmlns:a16="http://schemas.microsoft.com/office/drawing/2014/main" xmlns="" id="{311F6436-B181-4C57-B147-CF4F86F38696}"/>
                </a:ext>
              </a:extLst>
            </p:cNvPr>
            <p:cNvSpPr txBox="1"/>
            <p:nvPr/>
          </p:nvSpPr>
          <p:spPr>
            <a:xfrm>
              <a:off x="1979109" y="3816727"/>
              <a:ext cx="4929264" cy="57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" tIns="5715" rIns="5715" bIns="571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b="1" dirty="0">
                  <a:solidFill>
                    <a:srgbClr val="70AD47">
                      <a:lumMod val="75000"/>
                    </a:srgbClr>
                  </a:solidFill>
                </a:rPr>
                <a:t>d) el trabajo que, por su naturaleza o por las condiciones en que se lleva a cabo, es probable que dañe la salud, la seguridad o la moralidad de los niños.</a:t>
              </a:r>
            </a:p>
          </p:txBody>
        </p:sp>
        <p:cxnSp>
          <p:nvCxnSpPr>
            <p:cNvPr id="44" name="Conector recto 17">
              <a:extLst>
                <a:ext uri="{FF2B5EF4-FFF2-40B4-BE49-F238E27FC236}">
                  <a16:creationId xmlns:a16="http://schemas.microsoft.com/office/drawing/2014/main" xmlns="" id="{30F572B4-4857-6F4E-BE19-7021148CA52D}"/>
                </a:ext>
              </a:extLst>
            </p:cNvPr>
            <p:cNvCxnSpPr/>
            <p:nvPr/>
          </p:nvCxnSpPr>
          <p:spPr>
            <a:xfrm>
              <a:off x="1268024" y="600303"/>
              <a:ext cx="6172200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18 Grupo"/>
          <p:cNvGrpSpPr/>
          <p:nvPr/>
        </p:nvGrpSpPr>
        <p:grpSpPr>
          <a:xfrm>
            <a:off x="6984268" y="486113"/>
            <a:ext cx="1800200" cy="1231107"/>
            <a:chOff x="6289920" y="221739"/>
            <a:chExt cx="1800200" cy="1231107"/>
          </a:xfrm>
        </p:grpSpPr>
        <p:sp>
          <p:nvSpPr>
            <p:cNvPr id="20" name="19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22" name="21 Rectángulo"/>
          <p:cNvSpPr/>
          <p:nvPr/>
        </p:nvSpPr>
        <p:spPr>
          <a:xfrm>
            <a:off x="0" y="-10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2" name="1 Rectángulo"/>
          <p:cNvSpPr/>
          <p:nvPr/>
        </p:nvSpPr>
        <p:spPr>
          <a:xfrm>
            <a:off x="4061004" y="6454278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5609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100921"/>
              </p:ext>
            </p:extLst>
          </p:nvPr>
        </p:nvGraphicFramePr>
        <p:xfrm>
          <a:off x="537699" y="1707781"/>
          <a:ext cx="7632849" cy="426070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09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144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09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4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500" dirty="0">
                          <a:effectLst/>
                          <a:latin typeface="Asap Bold"/>
                        </a:rPr>
                        <a:t>Categorías</a:t>
                      </a:r>
                      <a:endParaRPr lang="es-CO" sz="1500" b="1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500" dirty="0">
                          <a:effectLst/>
                          <a:latin typeface="Asap Bold"/>
                        </a:rPr>
                        <a:t>Tipos</a:t>
                      </a:r>
                      <a:endParaRPr lang="es-CO" sz="1500" b="1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500" dirty="0">
                          <a:effectLst/>
                          <a:latin typeface="Asap Bold"/>
                        </a:rPr>
                        <a:t>Actividades</a:t>
                      </a:r>
                      <a:endParaRPr lang="es-CO" sz="1500" b="1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154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Asap Bold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Asap Bold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500" dirty="0">
                          <a:effectLst/>
                          <a:latin typeface="Asap Bold"/>
                        </a:rPr>
                        <a:t>Trabajos Ilícitos</a:t>
                      </a:r>
                      <a:endParaRPr lang="es-CO" sz="15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effectLst/>
                          <a:latin typeface="Asap Bold"/>
                        </a:rPr>
                        <a:t> </a:t>
                      </a:r>
                      <a:r>
                        <a:rPr lang="es-CO" sz="1200" b="1" dirty="0">
                          <a:solidFill>
                            <a:srgbClr val="0070C0"/>
                          </a:solidFill>
                          <a:effectLst/>
                          <a:latin typeface="Asap Bold"/>
                        </a:rPr>
                        <a:t>Explotación Sexual Comercial</a:t>
                      </a:r>
                      <a:endParaRPr lang="es-CO" sz="900" b="1" dirty="0">
                        <a:solidFill>
                          <a:srgbClr val="0070C0"/>
                        </a:solidFill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Inducción, constreñimiento o estímulo a la explotación</a:t>
                      </a:r>
                      <a:r>
                        <a:rPr lang="es-CO" sz="1000" baseline="0" dirty="0">
                          <a:effectLst/>
                          <a:latin typeface="Asap Bold"/>
                        </a:rPr>
                        <a:t> sexual comercial</a:t>
                      </a:r>
                      <a:endParaRPr lang="es-CO" sz="1000" dirty="0">
                        <a:effectLst/>
                        <a:latin typeface="Asap Bold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Turismo Sexual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Trata con fines de explotación sexual</a:t>
                      </a:r>
                      <a:endParaRPr lang="es-CO" sz="10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192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70C0"/>
                          </a:solidFill>
                          <a:effectLst/>
                          <a:latin typeface="Asap Bold"/>
                        </a:rPr>
                        <a:t>Actividades ilegales y asociadas a la esclavitud</a:t>
                      </a:r>
                      <a:endParaRPr lang="es-CO" sz="1200" b="1" dirty="0">
                        <a:solidFill>
                          <a:srgbClr val="0070C0"/>
                        </a:solidFill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Producción y tráfico de estupefacientes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Utilización por bandas criminales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Servidumbre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Reclutamiento forzoso por grupos armados organizados al margen de la ley</a:t>
                      </a:r>
                      <a:endParaRPr lang="es-CO" sz="10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2991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Asap Bold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O" sz="1100" dirty="0">
                        <a:effectLst/>
                        <a:latin typeface="Asap Bold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500" dirty="0">
                          <a:effectLst/>
                          <a:latin typeface="Asap Bold"/>
                        </a:rPr>
                        <a:t>Trabajos peligros</a:t>
                      </a:r>
                      <a:endParaRPr lang="es-CO" sz="15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70C0"/>
                          </a:solidFill>
                          <a:effectLst/>
                          <a:latin typeface="Asap Bold"/>
                        </a:rPr>
                        <a:t>Trabajos peligros por su naturaleza</a:t>
                      </a:r>
                      <a:endParaRPr lang="es-CO" sz="1200" b="1" dirty="0">
                        <a:solidFill>
                          <a:srgbClr val="0070C0"/>
                        </a:solidFill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Minería, trabajo bajo agua, en calle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En alturas peligrosas, en espacios cerrados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Con maquinaria y equipos peligrosos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Transporte manual de cargas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Medios insalubres (expuesto a químicos, altas temperaturas, ruidos extremos, etc.)</a:t>
                      </a:r>
                      <a:endParaRPr lang="es-CO" sz="10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248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solidFill>
                            <a:srgbClr val="0070C0"/>
                          </a:solidFill>
                          <a:effectLst/>
                          <a:latin typeface="Asap Bold"/>
                        </a:rPr>
                        <a:t>Trabajos peligrosos por sus condiciones</a:t>
                      </a:r>
                      <a:endParaRPr lang="es-CO" sz="1200" b="1" dirty="0">
                        <a:solidFill>
                          <a:srgbClr val="0070C0"/>
                        </a:solidFill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Trabajo doméstico en hogares de terceros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Jornadas de más de ocho horas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Horario nocturno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Sin medidas de higiene y de seguridad industrial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000" dirty="0">
                          <a:effectLst/>
                          <a:latin typeface="Asap Bold"/>
                        </a:rPr>
                        <a:t>Que impidan la asistencia a la escuela</a:t>
                      </a:r>
                      <a:endParaRPr lang="es-CO" sz="1000" dirty="0">
                        <a:effectLst/>
                        <a:latin typeface="Asap Bold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33" marR="25033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5" name="Conector recto 7">
            <a:extLst>
              <a:ext uri="{FF2B5EF4-FFF2-40B4-BE49-F238E27FC236}">
                <a16:creationId xmlns:a16="http://schemas.microsoft.com/office/drawing/2014/main" xmlns="" id="{30F572B4-4857-6F4E-BE19-7021148CA52D}"/>
              </a:ext>
            </a:extLst>
          </p:cNvPr>
          <p:cNvCxnSpPr/>
          <p:nvPr/>
        </p:nvCxnSpPr>
        <p:spPr>
          <a:xfrm>
            <a:off x="1268024" y="1268760"/>
            <a:ext cx="632831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92E140-C5F8-4ECD-811E-785F6ADE907C}"/>
              </a:ext>
            </a:extLst>
          </p:cNvPr>
          <p:cNvSpPr txBox="1"/>
          <p:nvPr/>
        </p:nvSpPr>
        <p:spPr>
          <a:xfrm>
            <a:off x="1804528" y="576184"/>
            <a:ext cx="5099192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lnSpc>
                <a:spcPct val="90000"/>
              </a:lnSpc>
            </a:pPr>
            <a:r>
              <a:rPr lang="es-CO" sz="2700" b="1" dirty="0">
                <a:solidFill>
                  <a:srgbClr val="70AD47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sap Bold"/>
              </a:rPr>
              <a:t>CONVENIO 182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6 Grupo"/>
          <p:cNvGrpSpPr/>
          <p:nvPr/>
        </p:nvGrpSpPr>
        <p:grpSpPr>
          <a:xfrm>
            <a:off x="6966832" y="476673"/>
            <a:ext cx="1800200" cy="1231107"/>
            <a:chOff x="6289920" y="221739"/>
            <a:chExt cx="1800200" cy="1231107"/>
          </a:xfrm>
        </p:grpSpPr>
        <p:sp>
          <p:nvSpPr>
            <p:cNvPr id="8" name="7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2" name="11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3" name="12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404141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Marcador de contenido">
            <a:extLst>
              <a:ext uri="{FF2B5EF4-FFF2-40B4-BE49-F238E27FC236}">
                <a16:creationId xmlns:a16="http://schemas.microsoft.com/office/drawing/2014/main" xmlns="" id="{97BEC8BC-C87D-4CA4-A241-9058166F3E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369044"/>
              </p:ext>
            </p:extLst>
          </p:nvPr>
        </p:nvGraphicFramePr>
        <p:xfrm>
          <a:off x="899592" y="620688"/>
          <a:ext cx="748883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6984268" y="486113"/>
            <a:ext cx="1800200" cy="1231107"/>
            <a:chOff x="6289920" y="221739"/>
            <a:chExt cx="1800200" cy="1231107"/>
          </a:xfrm>
        </p:grpSpPr>
        <p:sp>
          <p:nvSpPr>
            <p:cNvPr id="6" name="5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0" y="-828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0" name="9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0722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66622" y="1564106"/>
            <a:ext cx="8453850" cy="4288211"/>
            <a:chOff x="340238" y="179728"/>
            <a:chExt cx="7882716" cy="4654162"/>
          </a:xfrm>
        </p:grpSpPr>
        <p:graphicFrame>
          <p:nvGraphicFramePr>
            <p:cNvPr id="5" name="Diagrama 7"/>
            <p:cNvGraphicFramePr/>
            <p:nvPr>
              <p:extLst>
                <p:ext uri="{D42A27DB-BD31-4B8C-83A1-F6EECF244321}">
                  <p14:modId xmlns:p14="http://schemas.microsoft.com/office/powerpoint/2010/main" val="156905868"/>
                </p:ext>
              </p:extLst>
            </p:nvPr>
          </p:nvGraphicFramePr>
          <p:xfrm>
            <a:off x="2031109" y="1237895"/>
            <a:ext cx="5289731" cy="30049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CuadroTexto 9"/>
            <p:cNvSpPr txBox="1"/>
            <p:nvPr/>
          </p:nvSpPr>
          <p:spPr>
            <a:xfrm>
              <a:off x="1411676" y="1237895"/>
              <a:ext cx="3264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42866"/>
              <a:r>
                <a:rPr lang="es-CO" b="1" dirty="0">
                  <a:ln w="0"/>
                  <a:solidFill>
                    <a:schemeClr val="accent6">
                      <a:lumMod val="75000"/>
                    </a:schemeClr>
                  </a:solidFill>
                  <a:latin typeface="Asap Bold"/>
                  <a:ea typeface="Verdana" panose="020B0604030504040204" pitchFamily="34" charset="0"/>
                  <a:cs typeface="Verdana" panose="020B0604030504040204" pitchFamily="34" charset="0"/>
                </a:rPr>
                <a:t>Autoridad Competente</a:t>
              </a:r>
            </a:p>
          </p:txBody>
        </p:sp>
        <p:sp>
          <p:nvSpPr>
            <p:cNvPr id="7" name="CuadroTexto 10"/>
            <p:cNvSpPr txBox="1"/>
            <p:nvPr/>
          </p:nvSpPr>
          <p:spPr>
            <a:xfrm>
              <a:off x="5239239" y="590913"/>
              <a:ext cx="29837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866"/>
              <a:r>
                <a:rPr lang="es-CO" sz="2400" b="1" i="1" dirty="0">
                  <a:ln w="0"/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thelas"/>
                  <a:ea typeface="Verdana" panose="020B0604030504040204" pitchFamily="34" charset="0"/>
                  <a:cs typeface="Verdana" panose="020B0604030504040204" pitchFamily="34" charset="0"/>
                </a:rPr>
                <a:t>15 años de edad</a:t>
              </a:r>
            </a:p>
          </p:txBody>
        </p:sp>
        <p:grpSp>
          <p:nvGrpSpPr>
            <p:cNvPr id="8" name="Grupo 11"/>
            <p:cNvGrpSpPr/>
            <p:nvPr/>
          </p:nvGrpSpPr>
          <p:grpSpPr>
            <a:xfrm>
              <a:off x="340238" y="179728"/>
              <a:ext cx="7153382" cy="647708"/>
              <a:chOff x="803090" y="858757"/>
              <a:chExt cx="2791696" cy="863611"/>
            </a:xfrm>
          </p:grpSpPr>
          <p:sp>
            <p:nvSpPr>
              <p:cNvPr id="10" name="Rectángulo 12"/>
              <p:cNvSpPr/>
              <p:nvPr/>
            </p:nvSpPr>
            <p:spPr>
              <a:xfrm>
                <a:off x="1185475" y="858757"/>
                <a:ext cx="2409311" cy="7939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ectángulo 13"/>
              <p:cNvSpPr/>
              <p:nvPr/>
            </p:nvSpPr>
            <p:spPr>
              <a:xfrm>
                <a:off x="803090" y="928391"/>
                <a:ext cx="2494112" cy="79397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193" tIns="16193" rIns="16193" bIns="16193" numCol="1" spcCol="1270" anchor="ctr" anchorCtr="0">
                <a:noAutofit/>
              </a:bodyPr>
              <a:lstStyle/>
              <a:p>
                <a:pPr defTabSz="566682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CO" sz="2100" b="1" dirty="0">
                    <a:solidFill>
                      <a:srgbClr val="0070C0"/>
                    </a:solidFill>
                    <a:latin typeface="Asap Bold"/>
                    <a:ea typeface="Verdana" panose="020B0604030504040204" pitchFamily="34" charset="0"/>
                    <a:cs typeface="Verdana" panose="020B0604030504040204" pitchFamily="34" charset="0"/>
                  </a:rPr>
                  <a:t>Edad mínima de admisión al trabajo </a:t>
                </a:r>
              </a:p>
            </p:txBody>
          </p:sp>
        </p:grpSp>
        <p:sp>
          <p:nvSpPr>
            <p:cNvPr id="9" name="CuadroTexto 14">
              <a:extLst>
                <a:ext uri="{FF2B5EF4-FFF2-40B4-BE49-F238E27FC236}">
                  <a16:creationId xmlns:a16="http://schemas.microsoft.com/office/drawing/2014/main" xmlns="" id="{85A81591-9FCE-4EDE-B600-9AC52DACB4DD}"/>
                </a:ext>
              </a:extLst>
            </p:cNvPr>
            <p:cNvSpPr txBox="1"/>
            <p:nvPr/>
          </p:nvSpPr>
          <p:spPr>
            <a:xfrm>
              <a:off x="2359529" y="4187559"/>
              <a:ext cx="46328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866"/>
              <a:r>
                <a:rPr lang="es-CO" b="1" i="1" dirty="0">
                  <a:ln w="0"/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thelas"/>
                  <a:ea typeface="Verdana" panose="020B0604030504040204" pitchFamily="34" charset="0"/>
                  <a:cs typeface="Verdana" panose="020B0604030504040204" pitchFamily="34" charset="0"/>
                </a:rPr>
                <a:t>La autorización solo procede a través de un contrato de trabajo.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13 Grupo"/>
          <p:cNvGrpSpPr/>
          <p:nvPr/>
        </p:nvGrpSpPr>
        <p:grpSpPr>
          <a:xfrm>
            <a:off x="6984268" y="486113"/>
            <a:ext cx="1800200" cy="1231107"/>
            <a:chOff x="6289920" y="221739"/>
            <a:chExt cx="1800200" cy="1231107"/>
          </a:xfrm>
        </p:grpSpPr>
        <p:sp>
          <p:nvSpPr>
            <p:cNvPr id="15" name="14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0" y="107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8" name="17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6996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73967" y="1188338"/>
            <a:ext cx="8369399" cy="4531669"/>
            <a:chOff x="340238" y="179728"/>
            <a:chExt cx="8411876" cy="4829410"/>
          </a:xfrm>
        </p:grpSpPr>
        <p:sp>
          <p:nvSpPr>
            <p:cNvPr id="5" name="CuadroTexto 9"/>
            <p:cNvSpPr txBox="1"/>
            <p:nvPr/>
          </p:nvSpPr>
          <p:spPr>
            <a:xfrm>
              <a:off x="644765" y="1116497"/>
              <a:ext cx="77867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866"/>
              <a:r>
                <a:rPr lang="es-CO" sz="2400" b="1" dirty="0">
                  <a:ln w="0"/>
                  <a:solidFill>
                    <a:schemeClr val="accent6">
                      <a:lumMod val="75000"/>
                    </a:schemeClr>
                  </a:solidFill>
                  <a:latin typeface="Asap Bold"/>
                  <a:ea typeface="Verdana" panose="020B0604030504040204" pitchFamily="34" charset="0"/>
                  <a:cs typeface="Verdana" panose="020B0604030504040204" pitchFamily="34" charset="0"/>
                </a:rPr>
                <a:t>Niños, niñas y adolescentes menores de 15 años</a:t>
              </a:r>
            </a:p>
          </p:txBody>
        </p:sp>
        <p:sp>
          <p:nvSpPr>
            <p:cNvPr id="6" name="CuadroTexto 10"/>
            <p:cNvSpPr txBox="1"/>
            <p:nvPr/>
          </p:nvSpPr>
          <p:spPr>
            <a:xfrm>
              <a:off x="5239239" y="590913"/>
              <a:ext cx="3512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866"/>
              <a:r>
                <a:rPr lang="es-CO" sz="2400" b="1" i="1" dirty="0">
                  <a:ln w="0"/>
                  <a:solidFill>
                    <a:srgbClr val="CC00FF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thelas"/>
                  <a:ea typeface="Verdana" panose="020B0604030504040204" pitchFamily="34" charset="0"/>
                  <a:cs typeface="Verdana" panose="020B0604030504040204" pitchFamily="34" charset="0"/>
                </a:rPr>
                <a:t>EXCEPCIONALMENTE</a:t>
              </a:r>
            </a:p>
          </p:txBody>
        </p:sp>
        <p:grpSp>
          <p:nvGrpSpPr>
            <p:cNvPr id="7" name="Grupo 11"/>
            <p:cNvGrpSpPr/>
            <p:nvPr/>
          </p:nvGrpSpPr>
          <p:grpSpPr>
            <a:xfrm>
              <a:off x="340238" y="179728"/>
              <a:ext cx="7153382" cy="647708"/>
              <a:chOff x="803090" y="858757"/>
              <a:chExt cx="2791696" cy="863611"/>
            </a:xfrm>
          </p:grpSpPr>
          <p:sp>
            <p:nvSpPr>
              <p:cNvPr id="11" name="Rectángulo 12"/>
              <p:cNvSpPr/>
              <p:nvPr/>
            </p:nvSpPr>
            <p:spPr>
              <a:xfrm>
                <a:off x="1185475" y="858757"/>
                <a:ext cx="2409311" cy="7939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Rectángulo 13"/>
              <p:cNvSpPr/>
              <p:nvPr/>
            </p:nvSpPr>
            <p:spPr>
              <a:xfrm>
                <a:off x="803090" y="928391"/>
                <a:ext cx="2494112" cy="79397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193" tIns="16193" rIns="16193" bIns="16193" numCol="1" spcCol="1270" anchor="ctr" anchorCtr="0">
                <a:noAutofit/>
              </a:bodyPr>
              <a:lstStyle/>
              <a:p>
                <a:pPr defTabSz="566682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CO" sz="2400" b="1" dirty="0">
                    <a:solidFill>
                      <a:srgbClr val="0070C0"/>
                    </a:solidFill>
                    <a:latin typeface="Asap Bold"/>
                    <a:ea typeface="Verdana" panose="020B0604030504040204" pitchFamily="34" charset="0"/>
                    <a:cs typeface="Verdana" panose="020B0604030504040204" pitchFamily="34" charset="0"/>
                  </a:rPr>
                  <a:t>Edad mínima de admisión al trabajo</a:t>
                </a:r>
              </a:p>
              <a:p>
                <a:pPr defTabSz="566682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CO" sz="2400" b="1" dirty="0">
                    <a:solidFill>
                      <a:srgbClr val="0070C0"/>
                    </a:solidFill>
                    <a:latin typeface="Asap Bold"/>
                    <a:ea typeface="Verdana" panose="020B0604030504040204" pitchFamily="34" charset="0"/>
                    <a:cs typeface="Verdana" panose="020B0604030504040204" pitchFamily="34" charset="0"/>
                  </a:rPr>
                  <a:t>Art. 35. Parágrafo:</a:t>
                </a:r>
              </a:p>
            </p:txBody>
          </p:sp>
        </p:grpSp>
        <p:sp>
          <p:nvSpPr>
            <p:cNvPr id="8" name="CuadroTexto 14">
              <a:extLst>
                <a:ext uri="{FF2B5EF4-FFF2-40B4-BE49-F238E27FC236}">
                  <a16:creationId xmlns:a16="http://schemas.microsoft.com/office/drawing/2014/main" xmlns="" id="{85A81591-9FCE-4EDE-B600-9AC52DACB4DD}"/>
                </a:ext>
              </a:extLst>
            </p:cNvPr>
            <p:cNvSpPr txBox="1"/>
            <p:nvPr/>
          </p:nvSpPr>
          <p:spPr>
            <a:xfrm>
              <a:off x="2680163" y="4362807"/>
              <a:ext cx="46328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866"/>
              <a:r>
                <a:rPr lang="es-CO" b="1" i="1" dirty="0">
                  <a:ln w="0"/>
                  <a:solidFill>
                    <a:srgbClr val="CC00FF"/>
                  </a:solidFill>
                  <a:latin typeface="Asap Bold"/>
                  <a:ea typeface="Verdana" panose="020B0604030504040204" pitchFamily="34" charset="0"/>
                  <a:cs typeface="Verdana" panose="020B0604030504040204" pitchFamily="34" charset="0"/>
                </a:rPr>
                <a:t>La autorización solo procede a través de un contrato de trabajo.</a:t>
              </a:r>
            </a:p>
          </p:txBody>
        </p:sp>
        <p:graphicFrame>
          <p:nvGraphicFramePr>
            <p:cNvPr id="9" name="Diagrama 1"/>
            <p:cNvGraphicFramePr/>
            <p:nvPr>
              <p:extLst>
                <p:ext uri="{D42A27DB-BD31-4B8C-83A1-F6EECF244321}">
                  <p14:modId xmlns:p14="http://schemas.microsoft.com/office/powerpoint/2010/main" val="3169612685"/>
                </p:ext>
              </p:extLst>
            </p:nvPr>
          </p:nvGraphicFramePr>
          <p:xfrm>
            <a:off x="3139044" y="1643086"/>
            <a:ext cx="3487387" cy="27197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CuadroTexto 15"/>
            <p:cNvSpPr txBox="1"/>
            <p:nvPr/>
          </p:nvSpPr>
          <p:spPr>
            <a:xfrm>
              <a:off x="340238" y="2180387"/>
              <a:ext cx="21666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866"/>
              <a:r>
                <a:rPr lang="es-CO" sz="2400" b="1" dirty="0">
                  <a:ln w="0"/>
                  <a:solidFill>
                    <a:srgbClr val="0070C0"/>
                  </a:solidFill>
                  <a:latin typeface="Asap Bold"/>
                  <a:ea typeface="Verdana" panose="020B0604030504040204" pitchFamily="34" charset="0"/>
                  <a:cs typeface="Verdana" panose="020B0604030504040204" pitchFamily="34" charset="0"/>
                </a:rPr>
                <a:t>Actividades remuneradas</a:t>
              </a:r>
            </a:p>
            <a:p>
              <a:pPr algn="ctr" defTabSz="342866"/>
              <a:r>
                <a:rPr lang="es-CO" sz="2400" b="1" dirty="0">
                  <a:ln w="0"/>
                  <a:solidFill>
                    <a:srgbClr val="0070C0"/>
                  </a:solidFill>
                  <a:latin typeface="Asap Bold"/>
                  <a:ea typeface="Verdana" panose="020B0604030504040204" pitchFamily="34" charset="0"/>
                  <a:cs typeface="Verdana" panose="020B0604030504040204" pitchFamily="34" charset="0"/>
                </a:rPr>
                <a:t>14 horas a la semana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14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16" name="15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1034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9" name="18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55290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ángulo 9">
            <a:extLst>
              <a:ext uri="{FF2B5EF4-FFF2-40B4-BE49-F238E27FC236}">
                <a16:creationId xmlns:a16="http://schemas.microsoft.com/office/drawing/2014/main" xmlns="" id="{D8199C8B-B82C-3445-8147-ABA2C111FCE7}"/>
              </a:ext>
            </a:extLst>
          </p:cNvPr>
          <p:cNvSpPr/>
          <p:nvPr/>
        </p:nvSpPr>
        <p:spPr>
          <a:xfrm>
            <a:off x="611560" y="1988840"/>
            <a:ext cx="5616624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es-CO" sz="3600" b="1" dirty="0">
                <a:solidFill>
                  <a:srgbClr val="0070C0"/>
                </a:solidFill>
                <a:latin typeface="Asap Bold"/>
              </a:rPr>
              <a:t>Ley 1098 del 2006</a:t>
            </a:r>
          </a:p>
          <a:p>
            <a:pPr algn="ctr" defTabSz="685800">
              <a:lnSpc>
                <a:spcPct val="90000"/>
              </a:lnSpc>
            </a:pPr>
            <a:r>
              <a:rPr lang="es-CO" sz="3600" b="1" dirty="0">
                <a:solidFill>
                  <a:srgbClr val="0070C0"/>
                </a:solidFill>
                <a:latin typeface="Asap Bold"/>
              </a:rPr>
              <a:t>Código de la Infancia </a:t>
            </a:r>
            <a:endParaRPr lang="es-CO" sz="3600" b="1" dirty="0" smtClean="0">
              <a:solidFill>
                <a:srgbClr val="0070C0"/>
              </a:solidFill>
              <a:latin typeface="Asap Bold"/>
            </a:endParaRPr>
          </a:p>
          <a:p>
            <a:pPr algn="ctr" defTabSz="685800">
              <a:lnSpc>
                <a:spcPct val="90000"/>
              </a:lnSpc>
            </a:pPr>
            <a:r>
              <a:rPr lang="es-CO" sz="3600" b="1" dirty="0" smtClean="0">
                <a:solidFill>
                  <a:srgbClr val="0070C0"/>
                </a:solidFill>
                <a:latin typeface="Asap Bold"/>
              </a:rPr>
              <a:t>y </a:t>
            </a:r>
            <a:r>
              <a:rPr lang="es-CO" sz="3600" b="1" dirty="0">
                <a:solidFill>
                  <a:srgbClr val="0070C0"/>
                </a:solidFill>
                <a:latin typeface="Asap Bold"/>
              </a:rPr>
              <a:t>la Adolescencia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7043166" y="692116"/>
            <a:ext cx="1800200" cy="1231107"/>
            <a:chOff x="6289920" y="221739"/>
            <a:chExt cx="1800200" cy="1231107"/>
          </a:xfrm>
        </p:grpSpPr>
        <p:sp>
          <p:nvSpPr>
            <p:cNvPr id="9" name="8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pic>
        <p:nvPicPr>
          <p:cNvPr id="11" name="Imagen 7">
            <a:extLst>
              <a:ext uri="{FF2B5EF4-FFF2-40B4-BE49-F238E27FC236}">
                <a16:creationId xmlns:a16="http://schemas.microsoft.com/office/drawing/2014/main" xmlns="" id="{C4A69AF5-C071-F148-BE7F-B72A82F4B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260" y="2619222"/>
            <a:ext cx="3028208" cy="4221254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3" name="12 Rectángulo"/>
          <p:cNvSpPr/>
          <p:nvPr/>
        </p:nvSpPr>
        <p:spPr>
          <a:xfrm>
            <a:off x="467544" y="5661248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4606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755576" y="1052736"/>
            <a:ext cx="7465664" cy="4752528"/>
            <a:chOff x="1583461" y="267707"/>
            <a:chExt cx="5767364" cy="4031564"/>
          </a:xfrm>
        </p:grpSpPr>
        <p:sp>
          <p:nvSpPr>
            <p:cNvPr id="5" name="Rectángulo 3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1583461" y="267707"/>
              <a:ext cx="5485782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90000"/>
                </a:lnSpc>
              </a:pPr>
              <a:r>
                <a:rPr lang="es-CO" sz="3000" b="1" dirty="0">
                  <a:solidFill>
                    <a:srgbClr val="6CB744"/>
                  </a:solidFill>
                  <a:latin typeface="Asap Bold"/>
                  <a:cs typeface="Asap Bold"/>
                </a:rPr>
                <a:t>Ley 1098 del 2006</a:t>
              </a:r>
            </a:p>
            <a:p>
              <a:pPr algn="ctr" defTabSz="685800">
                <a:lnSpc>
                  <a:spcPct val="90000"/>
                </a:lnSpc>
              </a:pPr>
              <a:r>
                <a:rPr lang="es-CO" sz="3000" b="1" dirty="0">
                  <a:solidFill>
                    <a:srgbClr val="0070C0"/>
                  </a:solidFill>
                  <a:latin typeface="Asap Bold"/>
                  <a:cs typeface="Asap Bold"/>
                </a:rPr>
                <a:t>Código de la Infancia y la Adolescencia</a:t>
              </a:r>
            </a:p>
          </p:txBody>
        </p:sp>
        <p:sp>
          <p:nvSpPr>
            <p:cNvPr id="6" name="Rectángulo 4">
              <a:extLst>
                <a:ext uri="{FF2B5EF4-FFF2-40B4-BE49-F238E27FC236}">
                  <a16:creationId xmlns:a16="http://schemas.microsoft.com/office/drawing/2014/main" xmlns="" id="{4FFB4789-2DE2-3D42-AA0D-977EF0261EC2}"/>
                </a:ext>
              </a:extLst>
            </p:cNvPr>
            <p:cNvSpPr/>
            <p:nvPr/>
          </p:nvSpPr>
          <p:spPr>
            <a:xfrm>
              <a:off x="1862715" y="2206390"/>
              <a:ext cx="548811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b="1" dirty="0">
                  <a:solidFill>
                    <a:prstClr val="black"/>
                  </a:solidFill>
                  <a:latin typeface="Asap Bold"/>
                </a:rPr>
                <a:t>Art. 20 Derechos de protección </a:t>
              </a:r>
            </a:p>
            <a:p>
              <a:pPr algn="ctr" defTabSz="257175">
                <a:lnSpc>
                  <a:spcPts val="1515"/>
                </a:lnSpc>
              </a:pPr>
              <a:endParaRPr lang="es-CO" dirty="0">
                <a:solidFill>
                  <a:prstClr val="black"/>
                </a:solidFill>
                <a:latin typeface="Asap Bold"/>
              </a:endParaRPr>
            </a:p>
            <a:p>
              <a:pPr marL="149175" indent="-149175" defTabSz="257175">
                <a:lnSpc>
                  <a:spcPts val="1815"/>
                </a:lnSpc>
                <a:buClr>
                  <a:srgbClr val="6CB744"/>
                </a:buClr>
                <a:buFont typeface="Arial" panose="020B0604020202020204" pitchFamily="34" charset="0"/>
                <a:buChar char="•"/>
              </a:pPr>
              <a:r>
                <a:rPr lang="es-CO" dirty="0">
                  <a:solidFill>
                    <a:prstClr val="black"/>
                  </a:solidFill>
                  <a:latin typeface="Asap Bold"/>
                </a:rPr>
                <a:t>No 12. El trabajo que por su naturaleza o por las condiciones en que se lleva a cabo es probable que pueda afectar la salud, la integridad y la seguridad o impedir el derecho a la educación.</a:t>
              </a:r>
            </a:p>
            <a:p>
              <a:pPr marL="149175" indent="-149175" defTabSz="257175">
                <a:lnSpc>
                  <a:spcPts val="1815"/>
                </a:lnSpc>
                <a:buClr>
                  <a:srgbClr val="6CB744"/>
                </a:buClr>
                <a:buFont typeface="Arial" panose="020B0604020202020204" pitchFamily="34" charset="0"/>
                <a:buChar char="•"/>
              </a:pPr>
              <a:endParaRPr lang="es-CO" dirty="0">
                <a:solidFill>
                  <a:prstClr val="black"/>
                </a:solidFill>
                <a:latin typeface="Asap Bold"/>
              </a:endParaRPr>
            </a:p>
            <a:p>
              <a:pPr marL="149175" indent="-149175" defTabSz="257175">
                <a:lnSpc>
                  <a:spcPts val="1815"/>
                </a:lnSpc>
                <a:buClr>
                  <a:srgbClr val="6CB744"/>
                </a:buClr>
                <a:buFont typeface="Arial" panose="020B0604020202020204" pitchFamily="34" charset="0"/>
                <a:buChar char="•"/>
              </a:pPr>
              <a:r>
                <a:rPr lang="es-CO" dirty="0">
                  <a:solidFill>
                    <a:prstClr val="black"/>
                  </a:solidFill>
                  <a:latin typeface="Asap Bold"/>
                </a:rPr>
                <a:t>No 13. Las peores formas de trabajo infantil, conforme al Convenio 182 de la OIT.</a:t>
              </a:r>
            </a:p>
          </p:txBody>
        </p:sp>
        <p:cxnSp>
          <p:nvCxnSpPr>
            <p:cNvPr id="7" name="Conector recto 5">
              <a:extLst>
                <a:ext uri="{FF2B5EF4-FFF2-40B4-BE49-F238E27FC236}">
                  <a16:creationId xmlns:a16="http://schemas.microsoft.com/office/drawing/2014/main" xmlns="" id="{CEF059C2-9F17-584A-B05E-9CCC6DE5469B}"/>
                </a:ext>
              </a:extLst>
            </p:cNvPr>
            <p:cNvCxnSpPr>
              <a:cxnSpLocks/>
            </p:cNvCxnSpPr>
            <p:nvPr/>
          </p:nvCxnSpPr>
          <p:spPr>
            <a:xfrm>
              <a:off x="2130137" y="1753728"/>
              <a:ext cx="4392430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9 Grupo"/>
          <p:cNvGrpSpPr/>
          <p:nvPr/>
        </p:nvGrpSpPr>
        <p:grpSpPr>
          <a:xfrm>
            <a:off x="7248918" y="692116"/>
            <a:ext cx="1800200" cy="1231107"/>
            <a:chOff x="6289920" y="221739"/>
            <a:chExt cx="1800200" cy="1231107"/>
          </a:xfrm>
        </p:grpSpPr>
        <p:sp>
          <p:nvSpPr>
            <p:cNvPr id="11" name="10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4" name="13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6848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809591" y="1196752"/>
            <a:ext cx="7722849" cy="4608512"/>
            <a:chOff x="838709" y="254600"/>
            <a:chExt cx="7457467" cy="4476838"/>
          </a:xfrm>
        </p:grpSpPr>
        <p:sp>
          <p:nvSpPr>
            <p:cNvPr id="5" name="Rectángulo 17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1271494" y="254600"/>
              <a:ext cx="6629592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90000"/>
                </a:lnSpc>
              </a:pPr>
              <a:r>
                <a:rPr lang="es-CO" sz="2700" b="1" dirty="0">
                  <a:solidFill>
                    <a:srgbClr val="6CB744"/>
                  </a:solidFill>
                  <a:latin typeface="Asap Bold"/>
                  <a:cs typeface="Asap Bold"/>
                </a:rPr>
                <a:t>Ley 1098 del 2006</a:t>
              </a:r>
            </a:p>
            <a:p>
              <a:pPr algn="ctr" defTabSz="685800">
                <a:lnSpc>
                  <a:spcPct val="90000"/>
                </a:lnSpc>
              </a:pPr>
              <a:r>
                <a:rPr lang="es-CO" sz="2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sap Bold"/>
                  <a:cs typeface="Asap Bold"/>
                </a:rPr>
                <a:t>Código de la Infancia y la Adolescencia</a:t>
              </a:r>
            </a:p>
          </p:txBody>
        </p:sp>
        <p:grpSp>
          <p:nvGrpSpPr>
            <p:cNvPr id="6" name="Grupo 18">
              <a:extLst>
                <a:ext uri="{FF2B5EF4-FFF2-40B4-BE49-F238E27FC236}">
                  <a16:creationId xmlns:a16="http://schemas.microsoft.com/office/drawing/2014/main" xmlns="" id="{7FB5A3CC-371D-1A49-9054-7ABA86B20430}"/>
                </a:ext>
              </a:extLst>
            </p:cNvPr>
            <p:cNvGrpSpPr/>
            <p:nvPr/>
          </p:nvGrpSpPr>
          <p:grpSpPr>
            <a:xfrm>
              <a:off x="2328170" y="3856061"/>
              <a:ext cx="4493759" cy="746990"/>
              <a:chOff x="2831309" y="4961106"/>
              <a:chExt cx="5991678" cy="995986"/>
            </a:xfrm>
          </p:grpSpPr>
          <p:sp>
            <p:nvSpPr>
              <p:cNvPr id="28" name="Elipse 19">
                <a:extLst>
                  <a:ext uri="{FF2B5EF4-FFF2-40B4-BE49-F238E27FC236}">
                    <a16:creationId xmlns:a16="http://schemas.microsoft.com/office/drawing/2014/main" xmlns="" id="{F17C4181-85D3-4B47-9124-9A57330792FE}"/>
                  </a:ext>
                </a:extLst>
              </p:cNvPr>
              <p:cNvSpPr/>
              <p:nvPr/>
            </p:nvSpPr>
            <p:spPr>
              <a:xfrm>
                <a:off x="2928026" y="4961106"/>
                <a:ext cx="995986" cy="995986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tángulo 20">
                <a:extLst>
                  <a:ext uri="{FF2B5EF4-FFF2-40B4-BE49-F238E27FC236}">
                    <a16:creationId xmlns:a16="http://schemas.microsoft.com/office/drawing/2014/main" xmlns="" id="{7DB6082A-2C29-B144-A0AD-729778D416A9}"/>
                  </a:ext>
                </a:extLst>
              </p:cNvPr>
              <p:cNvSpPr/>
              <p:nvPr/>
            </p:nvSpPr>
            <p:spPr>
              <a:xfrm>
                <a:off x="3936422" y="5301931"/>
                <a:ext cx="4886565" cy="636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Autorización de trabajo para los adolescentes </a:t>
                </a:r>
              </a:p>
            </p:txBody>
          </p:sp>
          <p:sp>
            <p:nvSpPr>
              <p:cNvPr id="30" name="Rectángulo 21">
                <a:extLst>
                  <a:ext uri="{FF2B5EF4-FFF2-40B4-BE49-F238E27FC236}">
                    <a16:creationId xmlns:a16="http://schemas.microsoft.com/office/drawing/2014/main" xmlns="" id="{57AE714C-D59B-2D43-B066-577D42312B92}"/>
                  </a:ext>
                </a:extLst>
              </p:cNvPr>
              <p:cNvSpPr/>
              <p:nvPr/>
            </p:nvSpPr>
            <p:spPr>
              <a:xfrm>
                <a:off x="2831309" y="5047423"/>
                <a:ext cx="1182376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257175"/>
                <a:r>
                  <a:rPr lang="es-CO" sz="3600" b="1" dirty="0">
                    <a:solidFill>
                      <a:prstClr val="white"/>
                    </a:solidFill>
                  </a:rPr>
                  <a:t>113</a:t>
                </a:r>
              </a:p>
            </p:txBody>
          </p:sp>
        </p:grpSp>
        <p:sp>
          <p:nvSpPr>
            <p:cNvPr id="7" name="Elipse 22">
              <a:extLst>
                <a:ext uri="{FF2B5EF4-FFF2-40B4-BE49-F238E27FC236}">
                  <a16:creationId xmlns:a16="http://schemas.microsoft.com/office/drawing/2014/main" xmlns="" id="{D9C06D4C-96DE-E844-84E8-97EBADA40DCD}"/>
                </a:ext>
              </a:extLst>
            </p:cNvPr>
            <p:cNvSpPr/>
            <p:nvPr/>
          </p:nvSpPr>
          <p:spPr>
            <a:xfrm>
              <a:off x="1496518" y="1428947"/>
              <a:ext cx="746990" cy="746990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8" name="Rectángulo 23">
              <a:extLst>
                <a:ext uri="{FF2B5EF4-FFF2-40B4-BE49-F238E27FC236}">
                  <a16:creationId xmlns:a16="http://schemas.microsoft.com/office/drawing/2014/main" xmlns="" id="{4FFB4789-2DE2-3D42-AA0D-977EF0261EC2}"/>
                </a:ext>
              </a:extLst>
            </p:cNvPr>
            <p:cNvSpPr/>
            <p:nvPr/>
          </p:nvSpPr>
          <p:spPr>
            <a:xfrm>
              <a:off x="2252815" y="1597837"/>
              <a:ext cx="1653042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Edad mínima de admisión al empleo</a:t>
              </a:r>
            </a:p>
          </p:txBody>
        </p:sp>
        <p:sp>
          <p:nvSpPr>
            <p:cNvPr id="9" name="Rectángulo 24">
              <a:extLst>
                <a:ext uri="{FF2B5EF4-FFF2-40B4-BE49-F238E27FC236}">
                  <a16:creationId xmlns:a16="http://schemas.microsoft.com/office/drawing/2014/main" xmlns="" id="{7D133FB2-870D-DF42-8D8E-34D9A68F72B8}"/>
                </a:ext>
              </a:extLst>
            </p:cNvPr>
            <p:cNvSpPr/>
            <p:nvPr/>
          </p:nvSpPr>
          <p:spPr>
            <a:xfrm>
              <a:off x="1541000" y="1493686"/>
              <a:ext cx="6527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257175"/>
              <a:r>
                <a:rPr lang="es-CO" sz="3600" b="1" dirty="0">
                  <a:solidFill>
                    <a:prstClr val="white"/>
                  </a:solidFill>
                </a:rPr>
                <a:t>35</a:t>
              </a:r>
            </a:p>
          </p:txBody>
        </p:sp>
        <p:sp>
          <p:nvSpPr>
            <p:cNvPr id="10" name="Elipse 25">
              <a:extLst>
                <a:ext uri="{FF2B5EF4-FFF2-40B4-BE49-F238E27FC236}">
                  <a16:creationId xmlns:a16="http://schemas.microsoft.com/office/drawing/2014/main" xmlns="" id="{D8EC557D-59EE-7743-9FAA-FF8766E1484F}"/>
                </a:ext>
              </a:extLst>
            </p:cNvPr>
            <p:cNvSpPr/>
            <p:nvPr/>
          </p:nvSpPr>
          <p:spPr>
            <a:xfrm>
              <a:off x="4383251" y="1428947"/>
              <a:ext cx="746990" cy="746990"/>
            </a:xfrm>
            <a:prstGeom prst="ellipse">
              <a:avLst/>
            </a:prstGeom>
            <a:solidFill>
              <a:srgbClr val="004A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1" name="Rectángulo 26">
              <a:extLst>
                <a:ext uri="{FF2B5EF4-FFF2-40B4-BE49-F238E27FC236}">
                  <a16:creationId xmlns:a16="http://schemas.microsoft.com/office/drawing/2014/main" xmlns="" id="{D20FD17C-7E27-D442-89A3-3CA822CBFD75}"/>
                </a:ext>
              </a:extLst>
            </p:cNvPr>
            <p:cNvSpPr/>
            <p:nvPr/>
          </p:nvSpPr>
          <p:spPr>
            <a:xfrm>
              <a:off x="5139548" y="1417065"/>
              <a:ext cx="259974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Obligaciones del Estado en el contexto institucional para el desarrollo integral de los niños, niñas y adolescentes.</a:t>
              </a:r>
            </a:p>
          </p:txBody>
        </p:sp>
        <p:sp>
          <p:nvSpPr>
            <p:cNvPr id="12" name="Rectángulo 27">
              <a:extLst>
                <a:ext uri="{FF2B5EF4-FFF2-40B4-BE49-F238E27FC236}">
                  <a16:creationId xmlns:a16="http://schemas.microsoft.com/office/drawing/2014/main" xmlns="" id="{CEF964BF-0C4F-DA40-81A6-B5AC83F23C2F}"/>
                </a:ext>
              </a:extLst>
            </p:cNvPr>
            <p:cNvSpPr/>
            <p:nvPr/>
          </p:nvSpPr>
          <p:spPr>
            <a:xfrm>
              <a:off x="4427733" y="1493686"/>
              <a:ext cx="6527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257175"/>
              <a:r>
                <a:rPr lang="es-CO" sz="3600" b="1" dirty="0">
                  <a:solidFill>
                    <a:prstClr val="white"/>
                  </a:solidFill>
                </a:rPr>
                <a:t>41</a:t>
              </a:r>
            </a:p>
          </p:txBody>
        </p:sp>
        <p:sp>
          <p:nvSpPr>
            <p:cNvPr id="13" name="Rectángulo redondeado 28">
              <a:extLst>
                <a:ext uri="{FF2B5EF4-FFF2-40B4-BE49-F238E27FC236}">
                  <a16:creationId xmlns:a16="http://schemas.microsoft.com/office/drawing/2014/main" xmlns="" id="{2F6C6575-07B0-484A-9693-9025D2B3984B}"/>
                </a:ext>
              </a:extLst>
            </p:cNvPr>
            <p:cNvSpPr/>
            <p:nvPr/>
          </p:nvSpPr>
          <p:spPr>
            <a:xfrm>
              <a:off x="1345763" y="1307461"/>
              <a:ext cx="2738339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4" name="Rectángulo redondeado 29">
              <a:extLst>
                <a:ext uri="{FF2B5EF4-FFF2-40B4-BE49-F238E27FC236}">
                  <a16:creationId xmlns:a16="http://schemas.microsoft.com/office/drawing/2014/main" xmlns="" id="{8FA5BB36-6FEB-AC40-828F-A606918D46C4}"/>
                </a:ext>
              </a:extLst>
            </p:cNvPr>
            <p:cNvSpPr/>
            <p:nvPr/>
          </p:nvSpPr>
          <p:spPr>
            <a:xfrm>
              <a:off x="4230016" y="1307461"/>
              <a:ext cx="3596801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5" name="Rectángulo redondeado 30">
              <a:extLst>
                <a:ext uri="{FF2B5EF4-FFF2-40B4-BE49-F238E27FC236}">
                  <a16:creationId xmlns:a16="http://schemas.microsoft.com/office/drawing/2014/main" xmlns="" id="{49778AF2-687C-794F-BC1A-A4281112DA66}"/>
                </a:ext>
              </a:extLst>
            </p:cNvPr>
            <p:cNvSpPr/>
            <p:nvPr/>
          </p:nvSpPr>
          <p:spPr>
            <a:xfrm>
              <a:off x="2198150" y="3736943"/>
              <a:ext cx="4776281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grpSp>
          <p:nvGrpSpPr>
            <p:cNvPr id="16" name="Grupo 31">
              <a:extLst>
                <a:ext uri="{FF2B5EF4-FFF2-40B4-BE49-F238E27FC236}">
                  <a16:creationId xmlns:a16="http://schemas.microsoft.com/office/drawing/2014/main" xmlns="" id="{4B6C0F3D-97E1-2A44-AA2A-1D483EAAF101}"/>
                </a:ext>
              </a:extLst>
            </p:cNvPr>
            <p:cNvGrpSpPr/>
            <p:nvPr/>
          </p:nvGrpSpPr>
          <p:grpSpPr>
            <a:xfrm>
              <a:off x="4586290" y="2540441"/>
              <a:ext cx="3709886" cy="1015756"/>
              <a:chOff x="6095999" y="3485889"/>
              <a:chExt cx="4946515" cy="1354341"/>
            </a:xfrm>
          </p:grpSpPr>
          <p:grpSp>
            <p:nvGrpSpPr>
              <p:cNvPr id="23" name="Grupo 32">
                <a:extLst>
                  <a:ext uri="{FF2B5EF4-FFF2-40B4-BE49-F238E27FC236}">
                    <a16:creationId xmlns:a16="http://schemas.microsoft.com/office/drawing/2014/main" xmlns="" id="{DD757287-319A-C64F-9A28-4ED07F92DB74}"/>
                  </a:ext>
                </a:extLst>
              </p:cNvPr>
              <p:cNvGrpSpPr/>
              <p:nvPr/>
            </p:nvGrpSpPr>
            <p:grpSpPr>
              <a:xfrm>
                <a:off x="6323278" y="3618694"/>
                <a:ext cx="4474722" cy="1221536"/>
                <a:chOff x="6264910" y="3618694"/>
                <a:chExt cx="4474722" cy="1221536"/>
              </a:xfrm>
            </p:grpSpPr>
            <p:sp>
              <p:nvSpPr>
                <p:cNvPr id="25" name="Elipse 34">
                  <a:extLst>
                    <a:ext uri="{FF2B5EF4-FFF2-40B4-BE49-F238E27FC236}">
                      <a16:creationId xmlns:a16="http://schemas.microsoft.com/office/drawing/2014/main" xmlns="" id="{58DBF9DA-DD62-0044-9C94-684E878E0DE7}"/>
                    </a:ext>
                  </a:extLst>
                </p:cNvPr>
                <p:cNvSpPr/>
                <p:nvPr/>
              </p:nvSpPr>
              <p:spPr>
                <a:xfrm>
                  <a:off x="6264910" y="3618694"/>
                  <a:ext cx="995986" cy="995986"/>
                </a:xfrm>
                <a:prstGeom prst="ellipse">
                  <a:avLst/>
                </a:prstGeom>
                <a:solidFill>
                  <a:srgbClr val="005B9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s-ES_tradnl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Rectángulo 35">
                  <a:extLst>
                    <a:ext uri="{FF2B5EF4-FFF2-40B4-BE49-F238E27FC236}">
                      <a16:creationId xmlns:a16="http://schemas.microsoft.com/office/drawing/2014/main" xmlns="" id="{4DFEB44E-A908-1F4E-B6E0-740B8B6D6862}"/>
                    </a:ext>
                  </a:extLst>
                </p:cNvPr>
                <p:cNvSpPr/>
                <p:nvPr/>
              </p:nvSpPr>
              <p:spPr>
                <a:xfrm>
                  <a:off x="7273305" y="3691199"/>
                  <a:ext cx="3466327" cy="1149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257175">
                    <a:lnSpc>
                      <a:spcPts val="1515"/>
                    </a:lnSpc>
                  </a:pPr>
                  <a:r>
                    <a:rPr lang="es-CO" sz="15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</a:rPr>
                    <a:t>Funciones de la Policía Nacional para garantizar los derechos de los niños, niñas y adolescentes</a:t>
                  </a:r>
                </a:p>
              </p:txBody>
            </p:sp>
            <p:sp>
              <p:nvSpPr>
                <p:cNvPr id="27" name="Rectángulo 36">
                  <a:extLst>
                    <a:ext uri="{FF2B5EF4-FFF2-40B4-BE49-F238E27FC236}">
                      <a16:creationId xmlns:a16="http://schemas.microsoft.com/office/drawing/2014/main" xmlns="" id="{427A4891-60B3-EC4C-8AC7-415379D44BBF}"/>
                    </a:ext>
                  </a:extLst>
                </p:cNvPr>
                <p:cNvSpPr/>
                <p:nvPr/>
              </p:nvSpPr>
              <p:spPr>
                <a:xfrm>
                  <a:off x="6324218" y="3705011"/>
                  <a:ext cx="870325" cy="861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257175"/>
                  <a:r>
                    <a:rPr lang="es-CO" sz="3600" b="1" dirty="0">
                      <a:solidFill>
                        <a:prstClr val="white"/>
                      </a:solidFill>
                    </a:rPr>
                    <a:t>89</a:t>
                  </a:r>
                </a:p>
              </p:txBody>
            </p:sp>
          </p:grpSp>
          <p:sp>
            <p:nvSpPr>
              <p:cNvPr id="24" name="Rectángulo redondeado 33">
                <a:extLst>
                  <a:ext uri="{FF2B5EF4-FFF2-40B4-BE49-F238E27FC236}">
                    <a16:creationId xmlns:a16="http://schemas.microsoft.com/office/drawing/2014/main" xmlns="" id="{3C47AD14-C783-C14E-B7A5-1275A5B64300}"/>
                  </a:ext>
                </a:extLst>
              </p:cNvPr>
              <p:cNvSpPr/>
              <p:nvPr/>
            </p:nvSpPr>
            <p:spPr>
              <a:xfrm>
                <a:off x="6095999" y="3485889"/>
                <a:ext cx="4946515" cy="1325993"/>
              </a:xfrm>
              <a:prstGeom prst="roundRect">
                <a:avLst>
                  <a:gd name="adj" fmla="val 8764"/>
                </a:avLst>
              </a:prstGeom>
              <a:noFill/>
              <a:ln w="38100">
                <a:solidFill>
                  <a:srgbClr val="6CB7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Grupo 37">
              <a:extLst>
                <a:ext uri="{FF2B5EF4-FFF2-40B4-BE49-F238E27FC236}">
                  <a16:creationId xmlns:a16="http://schemas.microsoft.com/office/drawing/2014/main" xmlns="" id="{9A14C3F4-E669-BE4B-B2AA-AFBBE60057AF}"/>
                </a:ext>
              </a:extLst>
            </p:cNvPr>
            <p:cNvGrpSpPr/>
            <p:nvPr/>
          </p:nvGrpSpPr>
          <p:grpSpPr>
            <a:xfrm>
              <a:off x="838709" y="2436020"/>
              <a:ext cx="3598014" cy="1203338"/>
              <a:chOff x="1215959" y="3346660"/>
              <a:chExt cx="4797352" cy="1604451"/>
            </a:xfrm>
          </p:grpSpPr>
          <p:sp>
            <p:nvSpPr>
              <p:cNvPr id="19" name="Elipse 38">
                <a:extLst>
                  <a:ext uri="{FF2B5EF4-FFF2-40B4-BE49-F238E27FC236}">
                    <a16:creationId xmlns:a16="http://schemas.microsoft.com/office/drawing/2014/main" xmlns="" id="{0938727B-3A13-0043-8AE3-BECEFE7A07D4}"/>
                  </a:ext>
                </a:extLst>
              </p:cNvPr>
              <p:cNvSpPr/>
              <p:nvPr/>
            </p:nvSpPr>
            <p:spPr>
              <a:xfrm>
                <a:off x="1452368" y="3618694"/>
                <a:ext cx="995986" cy="995986"/>
              </a:xfrm>
              <a:prstGeom prst="ellipse">
                <a:avLst/>
              </a:prstGeom>
              <a:solidFill>
                <a:srgbClr val="004A7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ángulo 39">
                <a:extLst>
                  <a:ext uri="{FF2B5EF4-FFF2-40B4-BE49-F238E27FC236}">
                    <a16:creationId xmlns:a16="http://schemas.microsoft.com/office/drawing/2014/main" xmlns="" id="{1C81E445-C061-EE4B-868C-B2164BC39B4A}"/>
                  </a:ext>
                </a:extLst>
              </p:cNvPr>
              <p:cNvSpPr/>
              <p:nvPr/>
            </p:nvSpPr>
            <p:spPr>
              <a:xfrm>
                <a:off x="2460763" y="3479545"/>
                <a:ext cx="3466327" cy="1405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Obligaciones complementarias de las instituciones educativas, mecanismos para identificar el trabajo infantil, denunciarlo y acciones para atenderlo</a:t>
                </a:r>
              </a:p>
            </p:txBody>
          </p:sp>
          <p:sp>
            <p:nvSpPr>
              <p:cNvPr id="21" name="Rectángulo 40">
                <a:extLst>
                  <a:ext uri="{FF2B5EF4-FFF2-40B4-BE49-F238E27FC236}">
                    <a16:creationId xmlns:a16="http://schemas.microsoft.com/office/drawing/2014/main" xmlns="" id="{2DAB9DC2-9BE9-B544-B5A2-CE1C57FECBBE}"/>
                  </a:ext>
                </a:extLst>
              </p:cNvPr>
              <p:cNvSpPr/>
              <p:nvPr/>
            </p:nvSpPr>
            <p:spPr>
              <a:xfrm>
                <a:off x="1511676" y="3705011"/>
                <a:ext cx="870325" cy="861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257175"/>
                <a:r>
                  <a:rPr lang="es-CO" sz="3600" b="1" dirty="0">
                    <a:solidFill>
                      <a:prstClr val="white"/>
                    </a:solidFill>
                  </a:rPr>
                  <a:t>44</a:t>
                </a:r>
              </a:p>
            </p:txBody>
          </p:sp>
          <p:sp>
            <p:nvSpPr>
              <p:cNvPr id="22" name="Rectángulo redondeado 41">
                <a:extLst>
                  <a:ext uri="{FF2B5EF4-FFF2-40B4-BE49-F238E27FC236}">
                    <a16:creationId xmlns:a16="http://schemas.microsoft.com/office/drawing/2014/main" xmlns="" id="{4204A047-6443-E340-AB8B-B56EDB9BFB67}"/>
                  </a:ext>
                </a:extLst>
              </p:cNvPr>
              <p:cNvSpPr/>
              <p:nvPr/>
            </p:nvSpPr>
            <p:spPr>
              <a:xfrm>
                <a:off x="1215959" y="3346660"/>
                <a:ext cx="4797352" cy="1604451"/>
              </a:xfrm>
              <a:prstGeom prst="roundRect">
                <a:avLst>
                  <a:gd name="adj" fmla="val 8764"/>
                </a:avLst>
              </a:prstGeom>
              <a:noFill/>
              <a:ln w="38100">
                <a:solidFill>
                  <a:srgbClr val="6CB7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8" name="Conector recto 43">
              <a:extLst>
                <a:ext uri="{FF2B5EF4-FFF2-40B4-BE49-F238E27FC236}">
                  <a16:creationId xmlns:a16="http://schemas.microsoft.com/office/drawing/2014/main" xmlns="" id="{33F2E6B3-0CB3-D54A-8900-29CAD00244AD}"/>
                </a:ext>
              </a:extLst>
            </p:cNvPr>
            <p:cNvCxnSpPr>
              <a:cxnSpLocks/>
            </p:cNvCxnSpPr>
            <p:nvPr/>
          </p:nvCxnSpPr>
          <p:spPr>
            <a:xfrm>
              <a:off x="1265579" y="1143922"/>
              <a:ext cx="6870023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34" name="33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36" name="35 Rectángulo"/>
          <p:cNvSpPr/>
          <p:nvPr/>
        </p:nvSpPr>
        <p:spPr>
          <a:xfrm>
            <a:off x="-8355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7" name="36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554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755576" y="1124744"/>
            <a:ext cx="7570140" cy="4847892"/>
            <a:chOff x="1251289" y="270208"/>
            <a:chExt cx="6879826" cy="4498527"/>
          </a:xfrm>
        </p:grpSpPr>
        <p:sp>
          <p:nvSpPr>
            <p:cNvPr id="5" name="Rectángulo 1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1257204" y="270208"/>
              <a:ext cx="6629592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90000"/>
                </a:lnSpc>
              </a:pPr>
              <a:r>
                <a:rPr lang="es-CO" sz="2700" b="1" dirty="0">
                  <a:solidFill>
                    <a:srgbClr val="6CB744"/>
                  </a:solidFill>
                  <a:latin typeface="Asap Bold"/>
                  <a:cs typeface="Asap Bold"/>
                </a:rPr>
                <a:t>Ley 1098 del 2006</a:t>
              </a:r>
            </a:p>
            <a:p>
              <a:pPr algn="ctr" defTabSz="685800">
                <a:lnSpc>
                  <a:spcPct val="90000"/>
                </a:lnSpc>
              </a:pPr>
              <a:r>
                <a:rPr lang="es-CO" sz="2700" b="1" dirty="0">
                  <a:solidFill>
                    <a:srgbClr val="0070C0"/>
                  </a:solidFill>
                  <a:latin typeface="Asap Bold"/>
                  <a:cs typeface="Asap Bold"/>
                </a:rPr>
                <a:t>Código de la Infancia y la Adolescencia</a:t>
              </a:r>
            </a:p>
          </p:txBody>
        </p:sp>
        <p:grpSp>
          <p:nvGrpSpPr>
            <p:cNvPr id="6" name="Grupo 2">
              <a:extLst>
                <a:ext uri="{FF2B5EF4-FFF2-40B4-BE49-F238E27FC236}">
                  <a16:creationId xmlns:a16="http://schemas.microsoft.com/office/drawing/2014/main" xmlns="" id="{7FB5A3CC-371D-1A49-9054-7ABA86B20430}"/>
                </a:ext>
              </a:extLst>
            </p:cNvPr>
            <p:cNvGrpSpPr/>
            <p:nvPr/>
          </p:nvGrpSpPr>
          <p:grpSpPr>
            <a:xfrm>
              <a:off x="2014754" y="3834002"/>
              <a:ext cx="5076710" cy="934733"/>
              <a:chOff x="2831309" y="4961106"/>
              <a:chExt cx="6768946" cy="1246310"/>
            </a:xfrm>
          </p:grpSpPr>
          <p:sp>
            <p:nvSpPr>
              <p:cNvPr id="22" name="Elipse 3">
                <a:extLst>
                  <a:ext uri="{FF2B5EF4-FFF2-40B4-BE49-F238E27FC236}">
                    <a16:creationId xmlns:a16="http://schemas.microsoft.com/office/drawing/2014/main" xmlns="" id="{F17C4181-85D3-4B47-9124-9A57330792FE}"/>
                  </a:ext>
                </a:extLst>
              </p:cNvPr>
              <p:cNvSpPr/>
              <p:nvPr/>
            </p:nvSpPr>
            <p:spPr>
              <a:xfrm>
                <a:off x="2928026" y="4961106"/>
                <a:ext cx="995986" cy="995986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ángulo 4">
                <a:extLst>
                  <a:ext uri="{FF2B5EF4-FFF2-40B4-BE49-F238E27FC236}">
                    <a16:creationId xmlns:a16="http://schemas.microsoft.com/office/drawing/2014/main" xmlns="" id="{7DB6082A-2C29-B144-A0AD-729778D416A9}"/>
                  </a:ext>
                </a:extLst>
              </p:cNvPr>
              <p:cNvSpPr/>
              <p:nvPr/>
            </p:nvSpPr>
            <p:spPr>
              <a:xfrm>
                <a:off x="3936422" y="5058385"/>
                <a:ext cx="5663833" cy="1149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Las políticas públicas de infancia y adolescencia son acciones coordinadas del Estado, con la participación de la familia, para garantizar la protección integral </a:t>
                </a:r>
              </a:p>
            </p:txBody>
          </p:sp>
          <p:sp>
            <p:nvSpPr>
              <p:cNvPr id="24" name="Rectángulo 5">
                <a:extLst>
                  <a:ext uri="{FF2B5EF4-FFF2-40B4-BE49-F238E27FC236}">
                    <a16:creationId xmlns:a16="http://schemas.microsoft.com/office/drawing/2014/main" xmlns="" id="{57AE714C-D59B-2D43-B066-577D42312B92}"/>
                  </a:ext>
                </a:extLst>
              </p:cNvPr>
              <p:cNvSpPr/>
              <p:nvPr/>
            </p:nvSpPr>
            <p:spPr>
              <a:xfrm>
                <a:off x="2831309" y="5047423"/>
                <a:ext cx="1182376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257175"/>
                <a:r>
                  <a:rPr lang="es-CO" sz="3600" b="1" dirty="0">
                    <a:solidFill>
                      <a:prstClr val="white"/>
                    </a:solidFill>
                  </a:rPr>
                  <a:t>201</a:t>
                </a:r>
              </a:p>
            </p:txBody>
          </p:sp>
        </p:grpSp>
        <p:sp>
          <p:nvSpPr>
            <p:cNvPr id="7" name="Elipse 6">
              <a:extLst>
                <a:ext uri="{FF2B5EF4-FFF2-40B4-BE49-F238E27FC236}">
                  <a16:creationId xmlns:a16="http://schemas.microsoft.com/office/drawing/2014/main" xmlns="" id="{D9C06D4C-96DE-E844-84E8-97EBADA40DCD}"/>
                </a:ext>
              </a:extLst>
            </p:cNvPr>
            <p:cNvSpPr/>
            <p:nvPr/>
          </p:nvSpPr>
          <p:spPr>
            <a:xfrm>
              <a:off x="1474932" y="1529647"/>
              <a:ext cx="746990" cy="746990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xmlns="" id="{4FFB4789-2DE2-3D42-AA0D-977EF0261EC2}"/>
                </a:ext>
              </a:extLst>
            </p:cNvPr>
            <p:cNvSpPr/>
            <p:nvPr/>
          </p:nvSpPr>
          <p:spPr>
            <a:xfrm>
              <a:off x="2231229" y="1690557"/>
              <a:ext cx="233347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Salario de los adolescentes autorizados a trabajar.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xmlns="" id="{7D133FB2-870D-DF42-8D8E-34D9A68F72B8}"/>
                </a:ext>
              </a:extLst>
            </p:cNvPr>
            <p:cNvSpPr/>
            <p:nvPr/>
          </p:nvSpPr>
          <p:spPr>
            <a:xfrm>
              <a:off x="1402394" y="1594385"/>
              <a:ext cx="8867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257175"/>
              <a:r>
                <a:rPr lang="es-CO" sz="3600" b="1" dirty="0">
                  <a:solidFill>
                    <a:prstClr val="white"/>
                  </a:solidFill>
                </a:rPr>
                <a:t>115</a:t>
              </a:r>
            </a:p>
          </p:txBody>
        </p:sp>
        <p:sp>
          <p:nvSpPr>
            <p:cNvPr id="10" name="Rectángulo redondeado 9">
              <a:extLst>
                <a:ext uri="{FF2B5EF4-FFF2-40B4-BE49-F238E27FC236}">
                  <a16:creationId xmlns:a16="http://schemas.microsoft.com/office/drawing/2014/main" xmlns="" id="{2F6C6575-07B0-484A-9693-9025D2B3984B}"/>
                </a:ext>
              </a:extLst>
            </p:cNvPr>
            <p:cNvSpPr/>
            <p:nvPr/>
          </p:nvSpPr>
          <p:spPr>
            <a:xfrm>
              <a:off x="1331472" y="1408160"/>
              <a:ext cx="3240526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xmlns="" id="{49778AF2-687C-794F-BC1A-A4281112DA66}"/>
                </a:ext>
              </a:extLst>
            </p:cNvPr>
            <p:cNvSpPr/>
            <p:nvPr/>
          </p:nvSpPr>
          <p:spPr>
            <a:xfrm>
              <a:off x="1884735" y="3714885"/>
              <a:ext cx="5374531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xmlns="" id="{DD757287-319A-C64F-9A28-4ED07F92DB74}"/>
                </a:ext>
              </a:extLst>
            </p:cNvPr>
            <p:cNvGrpSpPr/>
            <p:nvPr/>
          </p:nvGrpSpPr>
          <p:grpSpPr>
            <a:xfrm>
              <a:off x="2498222" y="2655652"/>
              <a:ext cx="4106861" cy="842222"/>
              <a:chOff x="6168193" y="3618694"/>
              <a:chExt cx="5475814" cy="1122962"/>
            </a:xfrm>
          </p:grpSpPr>
          <p:sp>
            <p:nvSpPr>
              <p:cNvPr id="19" name="Elipse 12">
                <a:extLst>
                  <a:ext uri="{FF2B5EF4-FFF2-40B4-BE49-F238E27FC236}">
                    <a16:creationId xmlns:a16="http://schemas.microsoft.com/office/drawing/2014/main" xmlns="" id="{58DBF9DA-DD62-0044-9C94-684E878E0DE7}"/>
                  </a:ext>
                </a:extLst>
              </p:cNvPr>
              <p:cNvSpPr/>
              <p:nvPr/>
            </p:nvSpPr>
            <p:spPr>
              <a:xfrm>
                <a:off x="6264910" y="3618694"/>
                <a:ext cx="995986" cy="995986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s-ES_tradnl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ángulo 13">
                <a:extLst>
                  <a:ext uri="{FF2B5EF4-FFF2-40B4-BE49-F238E27FC236}">
                    <a16:creationId xmlns:a16="http://schemas.microsoft.com/office/drawing/2014/main" xmlns="" id="{4DFEB44E-A908-1F4E-B6E0-740B8B6D6862}"/>
                  </a:ext>
                </a:extLst>
              </p:cNvPr>
              <p:cNvSpPr/>
              <p:nvPr/>
            </p:nvSpPr>
            <p:spPr>
              <a:xfrm>
                <a:off x="7260897" y="3849105"/>
                <a:ext cx="4383110" cy="892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Garantías especiales para el adolescente indígena autorizado para trabajar.</a:t>
                </a:r>
              </a:p>
            </p:txBody>
          </p:sp>
          <p:sp>
            <p:nvSpPr>
              <p:cNvPr id="21" name="Rectángulo 14">
                <a:extLst>
                  <a:ext uri="{FF2B5EF4-FFF2-40B4-BE49-F238E27FC236}">
                    <a16:creationId xmlns:a16="http://schemas.microsoft.com/office/drawing/2014/main" xmlns="" id="{427A4891-60B3-EC4C-8AC7-415379D44BBF}"/>
                  </a:ext>
                </a:extLst>
              </p:cNvPr>
              <p:cNvSpPr/>
              <p:nvPr/>
            </p:nvSpPr>
            <p:spPr>
              <a:xfrm>
                <a:off x="6168193" y="3705011"/>
                <a:ext cx="1182376" cy="861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257175"/>
                <a:r>
                  <a:rPr lang="es-CO" sz="3600" b="1" dirty="0">
                    <a:solidFill>
                      <a:prstClr val="white"/>
                    </a:solidFill>
                  </a:rPr>
                  <a:t>118</a:t>
                </a:r>
              </a:p>
            </p:txBody>
          </p:sp>
        </p:grpSp>
        <p:sp>
          <p:nvSpPr>
            <p:cNvPr id="13" name="Rectángulo redondeado 15">
              <a:extLst>
                <a:ext uri="{FF2B5EF4-FFF2-40B4-BE49-F238E27FC236}">
                  <a16:creationId xmlns:a16="http://schemas.microsoft.com/office/drawing/2014/main" xmlns="" id="{3C47AD14-C783-C14E-B7A5-1275A5B64300}"/>
                </a:ext>
              </a:extLst>
            </p:cNvPr>
            <p:cNvSpPr/>
            <p:nvPr/>
          </p:nvSpPr>
          <p:spPr>
            <a:xfrm>
              <a:off x="2400300" y="2556049"/>
              <a:ext cx="4343401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4" name="Elipse 16">
              <a:extLst>
                <a:ext uri="{FF2B5EF4-FFF2-40B4-BE49-F238E27FC236}">
                  <a16:creationId xmlns:a16="http://schemas.microsoft.com/office/drawing/2014/main" xmlns="" id="{B1F86115-9404-204E-83EE-3501B99876B5}"/>
                </a:ext>
              </a:extLst>
            </p:cNvPr>
            <p:cNvSpPr/>
            <p:nvPr/>
          </p:nvSpPr>
          <p:spPr>
            <a:xfrm>
              <a:off x="4874753" y="1529647"/>
              <a:ext cx="746990" cy="746990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sp>
          <p:nvSpPr>
            <p:cNvPr id="15" name="Rectángulo 17">
              <a:extLst>
                <a:ext uri="{FF2B5EF4-FFF2-40B4-BE49-F238E27FC236}">
                  <a16:creationId xmlns:a16="http://schemas.microsoft.com/office/drawing/2014/main" xmlns="" id="{8C17202D-D72F-484C-BEB2-CB1D4839E9C8}"/>
                </a:ext>
              </a:extLst>
            </p:cNvPr>
            <p:cNvSpPr/>
            <p:nvPr/>
          </p:nvSpPr>
          <p:spPr>
            <a:xfrm>
              <a:off x="5631050" y="1690556"/>
              <a:ext cx="250006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Prohibición de realizar trabajos peligrosos y nocivos.</a:t>
              </a:r>
            </a:p>
          </p:txBody>
        </p:sp>
        <p:sp>
          <p:nvSpPr>
            <p:cNvPr id="16" name="Rectángulo 18">
              <a:extLst>
                <a:ext uri="{FF2B5EF4-FFF2-40B4-BE49-F238E27FC236}">
                  <a16:creationId xmlns:a16="http://schemas.microsoft.com/office/drawing/2014/main" xmlns="" id="{202AB15C-8854-BB41-8043-87C3C0CF3EC4}"/>
                </a:ext>
              </a:extLst>
            </p:cNvPr>
            <p:cNvSpPr/>
            <p:nvPr/>
          </p:nvSpPr>
          <p:spPr>
            <a:xfrm>
              <a:off x="4802216" y="1594385"/>
              <a:ext cx="8867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257175"/>
              <a:r>
                <a:rPr lang="es-CO" sz="3600" b="1" dirty="0">
                  <a:solidFill>
                    <a:prstClr val="white"/>
                  </a:solidFill>
                </a:rPr>
                <a:t>117</a:t>
              </a:r>
            </a:p>
          </p:txBody>
        </p:sp>
        <p:sp>
          <p:nvSpPr>
            <p:cNvPr id="17" name="Rectángulo redondeado 19">
              <a:extLst>
                <a:ext uri="{FF2B5EF4-FFF2-40B4-BE49-F238E27FC236}">
                  <a16:creationId xmlns:a16="http://schemas.microsoft.com/office/drawing/2014/main" xmlns="" id="{617965E8-946C-424A-9EC0-2E8C6460FF16}"/>
                </a:ext>
              </a:extLst>
            </p:cNvPr>
            <p:cNvSpPr/>
            <p:nvPr/>
          </p:nvSpPr>
          <p:spPr>
            <a:xfrm>
              <a:off x="4731294" y="1408160"/>
              <a:ext cx="3399821" cy="994495"/>
            </a:xfrm>
            <a:prstGeom prst="roundRect">
              <a:avLst>
                <a:gd name="adj" fmla="val 8764"/>
              </a:avLst>
            </a:prstGeom>
            <a:noFill/>
            <a:ln w="38100">
              <a:solidFill>
                <a:srgbClr val="6CB7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s-ES_tradnl" sz="1350">
                <a:solidFill>
                  <a:prstClr val="white"/>
                </a:solidFill>
              </a:endParaRPr>
            </a:p>
          </p:txBody>
        </p:sp>
        <p:cxnSp>
          <p:nvCxnSpPr>
            <p:cNvPr id="18" name="Conector recto 21">
              <a:extLst>
                <a:ext uri="{FF2B5EF4-FFF2-40B4-BE49-F238E27FC236}">
                  <a16:creationId xmlns:a16="http://schemas.microsoft.com/office/drawing/2014/main" xmlns="" id="{55B6F7CB-4D79-3D45-86E7-540955540FCE}"/>
                </a:ext>
              </a:extLst>
            </p:cNvPr>
            <p:cNvCxnSpPr>
              <a:cxnSpLocks/>
            </p:cNvCxnSpPr>
            <p:nvPr/>
          </p:nvCxnSpPr>
          <p:spPr>
            <a:xfrm>
              <a:off x="1251289" y="1159530"/>
              <a:ext cx="6870023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" name="26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28" name="27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30" name="29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1" name="30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6262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528728" y="1546153"/>
            <a:ext cx="8147728" cy="4575429"/>
            <a:chOff x="238346" y="0"/>
            <a:chExt cx="7893796" cy="4583925"/>
          </a:xfrm>
        </p:grpSpPr>
        <p:sp>
          <p:nvSpPr>
            <p:cNvPr id="5" name="Rectángulo 5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324165" y="0"/>
              <a:ext cx="7807977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CO" sz="3600" b="1" dirty="0">
                  <a:solidFill>
                    <a:srgbClr val="6CB744"/>
                  </a:solidFill>
                  <a:cs typeface="Asap Bold"/>
                </a:rPr>
                <a:t>Resolución 1796 de 27 de abril de 2018</a:t>
              </a:r>
            </a:p>
            <a:p>
              <a:pPr algn="ctr">
                <a:lnSpc>
                  <a:spcPct val="90000"/>
                </a:lnSpc>
              </a:pPr>
              <a:r>
                <a:rPr lang="es-CO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sap Bold"/>
                </a:rPr>
                <a:t>Ministerio de Trabajo</a:t>
              </a:r>
            </a:p>
          </p:txBody>
        </p:sp>
        <p:sp>
          <p:nvSpPr>
            <p:cNvPr id="6" name="Rectángulo 6">
              <a:extLst>
                <a:ext uri="{FF2B5EF4-FFF2-40B4-BE49-F238E27FC236}">
                  <a16:creationId xmlns:a16="http://schemas.microsoft.com/office/drawing/2014/main" xmlns="" id="{CDAD1329-65B4-4A4C-ADA4-62EC9C31BA69}"/>
                </a:ext>
              </a:extLst>
            </p:cNvPr>
            <p:cNvSpPr/>
            <p:nvPr/>
          </p:nvSpPr>
          <p:spPr>
            <a:xfrm>
              <a:off x="1684276" y="1430706"/>
              <a:ext cx="6189063" cy="24191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CO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sap Bold"/>
                </a:rPr>
                <a:t>Por la cual se actualiza el listado de las </a:t>
              </a:r>
              <a:r>
                <a:rPr lang="es-CO" sz="2800" b="1" dirty="0">
                  <a:solidFill>
                    <a:srgbClr val="005B9C"/>
                  </a:solidFill>
                  <a:cs typeface="Asap Bold"/>
                </a:rPr>
                <a:t>actividades peligrosas </a:t>
              </a:r>
              <a:r>
                <a:rPr lang="es-CO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sap Bold"/>
                </a:rPr>
                <a:t>que por su naturaleza o condiciones de trabajo </a:t>
              </a:r>
              <a:r>
                <a:rPr lang="es-CO" sz="2800" b="1" dirty="0">
                  <a:solidFill>
                    <a:srgbClr val="005B9C"/>
                  </a:solidFill>
                  <a:cs typeface="Asap Bold"/>
                </a:rPr>
                <a:t>son nocivas para la salud e integridad física o psicológica de los menores de 18 años </a:t>
              </a:r>
              <a:r>
                <a:rPr lang="es-CO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sap Bold"/>
                </a:rPr>
                <a:t>y se dictan otras disposiciones</a:t>
              </a:r>
            </a:p>
          </p:txBody>
        </p:sp>
        <p:sp>
          <p:nvSpPr>
            <p:cNvPr id="7" name="Rectángulo 7">
              <a:extLst>
                <a:ext uri="{FF2B5EF4-FFF2-40B4-BE49-F238E27FC236}">
                  <a16:creationId xmlns:a16="http://schemas.microsoft.com/office/drawing/2014/main" xmlns="" id="{5DC83D25-DC79-E94B-A3E8-E7C2F449218D}"/>
                </a:ext>
              </a:extLst>
            </p:cNvPr>
            <p:cNvSpPr/>
            <p:nvPr/>
          </p:nvSpPr>
          <p:spPr>
            <a:xfrm>
              <a:off x="1503019" y="4242293"/>
              <a:ext cx="6186539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CO" b="1" dirty="0">
                  <a:solidFill>
                    <a:srgbClr val="CC0099"/>
                  </a:solidFill>
                  <a:latin typeface="Asap Bold"/>
                  <a:cs typeface="Asap Bold"/>
                </a:rPr>
                <a:t>Deroga la Resolución 3597 del 2013.</a:t>
              </a:r>
            </a:p>
          </p:txBody>
        </p:sp>
        <p:sp>
          <p:nvSpPr>
            <p:cNvPr id="8" name="Elipse 8">
              <a:extLst>
                <a:ext uri="{FF2B5EF4-FFF2-40B4-BE49-F238E27FC236}">
                  <a16:creationId xmlns:a16="http://schemas.microsoft.com/office/drawing/2014/main" xmlns="" id="{EDCD4BE1-7293-D141-AEFD-A8506548F1A6}"/>
                </a:ext>
              </a:extLst>
            </p:cNvPr>
            <p:cNvSpPr/>
            <p:nvPr/>
          </p:nvSpPr>
          <p:spPr>
            <a:xfrm>
              <a:off x="238346" y="1038242"/>
              <a:ext cx="580767" cy="58076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9" name="Conector recto 9">
              <a:extLst>
                <a:ext uri="{FF2B5EF4-FFF2-40B4-BE49-F238E27FC236}">
                  <a16:creationId xmlns:a16="http://schemas.microsoft.com/office/drawing/2014/main" xmlns="" id="{38CF6B74-0751-374A-8A97-8DD7498CE553}"/>
                </a:ext>
              </a:extLst>
            </p:cNvPr>
            <p:cNvCxnSpPr>
              <a:cxnSpLocks/>
            </p:cNvCxnSpPr>
            <p:nvPr/>
          </p:nvCxnSpPr>
          <p:spPr>
            <a:xfrm>
              <a:off x="1620291" y="1038242"/>
              <a:ext cx="5215727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11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13" name="12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6" name="15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03186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755576" y="908720"/>
            <a:ext cx="7499478" cy="5040559"/>
            <a:chOff x="182588" y="30805"/>
            <a:chExt cx="8003534" cy="4589686"/>
          </a:xfrm>
        </p:grpSpPr>
        <p:sp>
          <p:nvSpPr>
            <p:cNvPr id="5" name="Rectángulo 10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182588" y="30805"/>
              <a:ext cx="7828040" cy="1006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CO" sz="2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  <a:cs typeface="Asap Bold"/>
                </a:rPr>
                <a:t>Artículo 3.</a:t>
              </a:r>
            </a:p>
            <a:p>
              <a:pPr>
                <a:lnSpc>
                  <a:spcPct val="90000"/>
                </a:lnSpc>
              </a:pPr>
              <a:r>
                <a:rPr lang="es-CO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sap Bold"/>
                  <a:cs typeface="Asap Bold"/>
                </a:rPr>
                <a:t>Actividades peligrosas que por su naturaleza o condiciones de trabajo no podrán realizar los menores de 18 años</a:t>
              </a:r>
              <a:endParaRPr lang="es-CO" sz="2100" b="1" dirty="0">
                <a:solidFill>
                  <a:srgbClr val="6CB744"/>
                </a:solidFill>
                <a:latin typeface="Asap Bold"/>
                <a:cs typeface="Asap Bold"/>
              </a:endParaRPr>
            </a:p>
          </p:txBody>
        </p:sp>
        <p:grpSp>
          <p:nvGrpSpPr>
            <p:cNvPr id="6" name="Grupo 11">
              <a:extLst>
                <a:ext uri="{FF2B5EF4-FFF2-40B4-BE49-F238E27FC236}">
                  <a16:creationId xmlns:a16="http://schemas.microsoft.com/office/drawing/2014/main" xmlns="" id="{CFC66740-1996-B046-85EE-4034F121A0B5}"/>
                </a:ext>
              </a:extLst>
            </p:cNvPr>
            <p:cNvGrpSpPr/>
            <p:nvPr/>
          </p:nvGrpSpPr>
          <p:grpSpPr>
            <a:xfrm>
              <a:off x="957878" y="1502858"/>
              <a:ext cx="7228244" cy="3117633"/>
              <a:chOff x="1802070" y="2476127"/>
              <a:chExt cx="9637658" cy="4156843"/>
            </a:xfrm>
          </p:grpSpPr>
          <p:sp>
            <p:nvSpPr>
              <p:cNvPr id="7" name="Rectángulo 12">
                <a:extLst>
                  <a:ext uri="{FF2B5EF4-FFF2-40B4-BE49-F238E27FC236}">
                    <a16:creationId xmlns:a16="http://schemas.microsoft.com/office/drawing/2014/main" xmlns="" id="{46032DFD-39CC-D645-A5D0-A199FFFE0DE2}"/>
                  </a:ext>
                </a:extLst>
              </p:cNvPr>
              <p:cNvSpPr/>
              <p:nvPr/>
            </p:nvSpPr>
            <p:spPr>
              <a:xfrm>
                <a:off x="2071115" y="2476127"/>
                <a:ext cx="3405557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Exposición a ruido</a:t>
                </a:r>
              </a:p>
              <a:p>
                <a:pPr defTabSz="257175">
                  <a:lnSpc>
                    <a:spcPts val="1515"/>
                  </a:lnSpc>
                </a:pPr>
                <a:r>
                  <a:rPr lang="es-CO" sz="1200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(más de 8 horas y más de 75 decibles)</a:t>
                </a:r>
              </a:p>
            </p:txBody>
          </p:sp>
          <p:sp>
            <p:nvSpPr>
              <p:cNvPr id="8" name="Elipse 13">
                <a:extLst>
                  <a:ext uri="{FF2B5EF4-FFF2-40B4-BE49-F238E27FC236}">
                    <a16:creationId xmlns:a16="http://schemas.microsoft.com/office/drawing/2014/main" xmlns="" id="{B7A871BA-72EE-5648-91CD-F8151CBA27BD}"/>
                  </a:ext>
                </a:extLst>
              </p:cNvPr>
              <p:cNvSpPr/>
              <p:nvPr/>
            </p:nvSpPr>
            <p:spPr>
              <a:xfrm>
                <a:off x="1802070" y="2482340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9" name="Rectángulo 14">
                <a:extLst>
                  <a:ext uri="{FF2B5EF4-FFF2-40B4-BE49-F238E27FC236}">
                    <a16:creationId xmlns:a16="http://schemas.microsoft.com/office/drawing/2014/main" xmlns="" id="{D9FC2176-4715-E94B-8EFE-50E6A702C5E4}"/>
                  </a:ext>
                </a:extLst>
              </p:cNvPr>
              <p:cNvSpPr/>
              <p:nvPr/>
            </p:nvSpPr>
            <p:spPr>
              <a:xfrm>
                <a:off x="2071115" y="3303946"/>
                <a:ext cx="402488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Uso de herramientas o maquinarias </a:t>
                </a:r>
              </a:p>
              <a:p>
                <a:pPr defTabSz="257175">
                  <a:lnSpc>
                    <a:spcPts val="1515"/>
                  </a:lnSpc>
                </a:pPr>
                <a:r>
                  <a:rPr lang="es-CO" sz="1200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(generadoras de vibración)</a:t>
                </a:r>
              </a:p>
            </p:txBody>
          </p:sp>
          <p:sp>
            <p:nvSpPr>
              <p:cNvPr id="10" name="Elipse 15">
                <a:extLst>
                  <a:ext uri="{FF2B5EF4-FFF2-40B4-BE49-F238E27FC236}">
                    <a16:creationId xmlns:a16="http://schemas.microsoft.com/office/drawing/2014/main" xmlns="" id="{ABF4F435-BBE1-F149-A7C5-9E9E6AB1F5B9}"/>
                  </a:ext>
                </a:extLst>
              </p:cNvPr>
              <p:cNvSpPr/>
              <p:nvPr/>
            </p:nvSpPr>
            <p:spPr>
              <a:xfrm>
                <a:off x="1802070" y="3310158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11" name="Rectángulo 16">
                <a:extLst>
                  <a:ext uri="{FF2B5EF4-FFF2-40B4-BE49-F238E27FC236}">
                    <a16:creationId xmlns:a16="http://schemas.microsoft.com/office/drawing/2014/main" xmlns="" id="{610D8869-7DA8-3C41-8B54-167ED5D23E22}"/>
                  </a:ext>
                </a:extLst>
              </p:cNvPr>
              <p:cNvSpPr/>
              <p:nvPr/>
            </p:nvSpPr>
            <p:spPr>
              <a:xfrm>
                <a:off x="2071115" y="4159978"/>
                <a:ext cx="402488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Ambientes térmicos extremos</a:t>
                </a:r>
              </a:p>
            </p:txBody>
          </p:sp>
          <p:sp>
            <p:nvSpPr>
              <p:cNvPr id="12" name="Elipse 17">
                <a:extLst>
                  <a:ext uri="{FF2B5EF4-FFF2-40B4-BE49-F238E27FC236}">
                    <a16:creationId xmlns:a16="http://schemas.microsoft.com/office/drawing/2014/main" xmlns="" id="{307DAABE-D33C-264E-9139-C93CE030055A}"/>
                  </a:ext>
                </a:extLst>
              </p:cNvPr>
              <p:cNvSpPr/>
              <p:nvPr/>
            </p:nvSpPr>
            <p:spPr>
              <a:xfrm>
                <a:off x="1802070" y="4166191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13" name="Rectángulo 18">
                <a:extLst>
                  <a:ext uri="{FF2B5EF4-FFF2-40B4-BE49-F238E27FC236}">
                    <a16:creationId xmlns:a16="http://schemas.microsoft.com/office/drawing/2014/main" xmlns="" id="{22390597-59AC-3C47-A37B-F07D5F1CD806}"/>
                  </a:ext>
                </a:extLst>
              </p:cNvPr>
              <p:cNvSpPr/>
              <p:nvPr/>
            </p:nvSpPr>
            <p:spPr>
              <a:xfrm>
                <a:off x="2071115" y="4987796"/>
                <a:ext cx="402488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Exposición a sustancias radioactivas </a:t>
                </a:r>
              </a:p>
              <a:p>
                <a:pPr defTabSz="257175">
                  <a:lnSpc>
                    <a:spcPts val="1515"/>
                  </a:lnSpc>
                </a:pPr>
                <a:r>
                  <a:rPr lang="es-CO" sz="1200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(pinturas, sustancias radioactivas)</a:t>
                </a:r>
              </a:p>
            </p:txBody>
          </p:sp>
          <p:sp>
            <p:nvSpPr>
              <p:cNvPr id="14" name="Elipse 19">
                <a:extLst>
                  <a:ext uri="{FF2B5EF4-FFF2-40B4-BE49-F238E27FC236}">
                    <a16:creationId xmlns:a16="http://schemas.microsoft.com/office/drawing/2014/main" xmlns="" id="{AF4520E4-39F0-9D4B-82E8-C2B02890F077}"/>
                  </a:ext>
                </a:extLst>
              </p:cNvPr>
              <p:cNvSpPr/>
              <p:nvPr/>
            </p:nvSpPr>
            <p:spPr>
              <a:xfrm>
                <a:off x="1802070" y="4994009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15" name="Rectángulo 20">
                <a:extLst>
                  <a:ext uri="{FF2B5EF4-FFF2-40B4-BE49-F238E27FC236}">
                    <a16:creationId xmlns:a16="http://schemas.microsoft.com/office/drawing/2014/main" xmlns="" id="{50E44ADB-743E-F74A-994D-49D845B08000}"/>
                  </a:ext>
                </a:extLst>
              </p:cNvPr>
              <p:cNvSpPr/>
              <p:nvPr/>
            </p:nvSpPr>
            <p:spPr>
              <a:xfrm>
                <a:off x="2071115" y="5740417"/>
                <a:ext cx="4024885" cy="636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Iluminación, ventilación deficiente</a:t>
                </a:r>
              </a:p>
            </p:txBody>
          </p:sp>
          <p:sp>
            <p:nvSpPr>
              <p:cNvPr id="16" name="Elipse 21">
                <a:extLst>
                  <a:ext uri="{FF2B5EF4-FFF2-40B4-BE49-F238E27FC236}">
                    <a16:creationId xmlns:a16="http://schemas.microsoft.com/office/drawing/2014/main" xmlns="" id="{2C4C5C38-6748-694D-9330-C0D4B7DB15F1}"/>
                  </a:ext>
                </a:extLst>
              </p:cNvPr>
              <p:cNvSpPr/>
              <p:nvPr/>
            </p:nvSpPr>
            <p:spPr>
              <a:xfrm>
                <a:off x="1802070" y="5746631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17" name="Rectángulo 22">
                <a:extLst>
                  <a:ext uri="{FF2B5EF4-FFF2-40B4-BE49-F238E27FC236}">
                    <a16:creationId xmlns:a16="http://schemas.microsoft.com/office/drawing/2014/main" xmlns="" id="{4E9C9115-CB6A-BB4E-B30E-E3EEADC263A9}"/>
                  </a:ext>
                </a:extLst>
              </p:cNvPr>
              <p:cNvSpPr/>
              <p:nvPr/>
            </p:nvSpPr>
            <p:spPr>
              <a:xfrm>
                <a:off x="6954402" y="2476127"/>
                <a:ext cx="4067037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Presiones barométricas altas o bajas </a:t>
                </a:r>
              </a:p>
              <a:p>
                <a:pPr defTabSz="257175">
                  <a:lnSpc>
                    <a:spcPts val="1515"/>
                  </a:lnSpc>
                </a:pPr>
                <a:r>
                  <a:rPr lang="es-CO" sz="1200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(profundidad bajo el agua o aéreas)</a:t>
                </a:r>
              </a:p>
            </p:txBody>
          </p:sp>
          <p:sp>
            <p:nvSpPr>
              <p:cNvPr id="18" name="Elipse 23">
                <a:extLst>
                  <a:ext uri="{FF2B5EF4-FFF2-40B4-BE49-F238E27FC236}">
                    <a16:creationId xmlns:a16="http://schemas.microsoft.com/office/drawing/2014/main" xmlns="" id="{B8D6DA69-EFA7-564C-BD77-A94075783190}"/>
                  </a:ext>
                </a:extLst>
              </p:cNvPr>
              <p:cNvSpPr/>
              <p:nvPr/>
            </p:nvSpPr>
            <p:spPr>
              <a:xfrm>
                <a:off x="6685356" y="2482340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19" name="Rectángulo 24">
                <a:extLst>
                  <a:ext uri="{FF2B5EF4-FFF2-40B4-BE49-F238E27FC236}">
                    <a16:creationId xmlns:a16="http://schemas.microsoft.com/office/drawing/2014/main" xmlns="" id="{67B48CE9-1A06-EB44-A091-3B26C351236D}"/>
                  </a:ext>
                </a:extLst>
              </p:cNvPr>
              <p:cNvSpPr/>
              <p:nvPr/>
            </p:nvSpPr>
            <p:spPr>
              <a:xfrm>
                <a:off x="6954402" y="3297732"/>
                <a:ext cx="4067037" cy="636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Manipulación herramientas, industrial, agrícola o minero</a:t>
                </a:r>
              </a:p>
            </p:txBody>
          </p:sp>
          <p:sp>
            <p:nvSpPr>
              <p:cNvPr id="20" name="Elipse 25">
                <a:extLst>
                  <a:ext uri="{FF2B5EF4-FFF2-40B4-BE49-F238E27FC236}">
                    <a16:creationId xmlns:a16="http://schemas.microsoft.com/office/drawing/2014/main" xmlns="" id="{0CA36D99-03EE-FE4F-85A3-92E46F6025B8}"/>
                  </a:ext>
                </a:extLst>
              </p:cNvPr>
              <p:cNvSpPr/>
              <p:nvPr/>
            </p:nvSpPr>
            <p:spPr>
              <a:xfrm>
                <a:off x="6685356" y="3303945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21" name="Rectángulo 26">
                <a:extLst>
                  <a:ext uri="{FF2B5EF4-FFF2-40B4-BE49-F238E27FC236}">
                    <a16:creationId xmlns:a16="http://schemas.microsoft.com/office/drawing/2014/main" xmlns="" id="{B3E25EB1-5F61-0346-B958-D7DB5BD028FF}"/>
                  </a:ext>
                </a:extLst>
              </p:cNvPr>
              <p:cNvSpPr/>
              <p:nvPr/>
            </p:nvSpPr>
            <p:spPr>
              <a:xfrm>
                <a:off x="6954402" y="4159977"/>
                <a:ext cx="448532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Contacto directo con animales que generen riesgo para la salud y seguridad</a:t>
                </a:r>
              </a:p>
            </p:txBody>
          </p:sp>
          <p:sp>
            <p:nvSpPr>
              <p:cNvPr id="22" name="Elipse 27">
                <a:extLst>
                  <a:ext uri="{FF2B5EF4-FFF2-40B4-BE49-F238E27FC236}">
                    <a16:creationId xmlns:a16="http://schemas.microsoft.com/office/drawing/2014/main" xmlns="" id="{D364D008-F5B9-2D4A-B26B-49AB8A216B4D}"/>
                  </a:ext>
                </a:extLst>
              </p:cNvPr>
              <p:cNvSpPr/>
              <p:nvPr/>
            </p:nvSpPr>
            <p:spPr>
              <a:xfrm>
                <a:off x="6685356" y="4166191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23" name="Rectángulo 28">
                <a:extLst>
                  <a:ext uri="{FF2B5EF4-FFF2-40B4-BE49-F238E27FC236}">
                    <a16:creationId xmlns:a16="http://schemas.microsoft.com/office/drawing/2014/main" xmlns="" id="{44E5381C-F802-C54A-888B-3A50AE250956}"/>
                  </a:ext>
                </a:extLst>
              </p:cNvPr>
              <p:cNvSpPr/>
              <p:nvPr/>
            </p:nvSpPr>
            <p:spPr>
              <a:xfrm>
                <a:off x="6954402" y="4987796"/>
                <a:ext cx="4485326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Contacto directo enfermos</a:t>
                </a:r>
              </a:p>
            </p:txBody>
          </p:sp>
          <p:sp>
            <p:nvSpPr>
              <p:cNvPr id="24" name="Elipse 29">
                <a:extLst>
                  <a:ext uri="{FF2B5EF4-FFF2-40B4-BE49-F238E27FC236}">
                    <a16:creationId xmlns:a16="http://schemas.microsoft.com/office/drawing/2014/main" xmlns="" id="{66841F72-AFC0-BD41-8461-6D3AA3D0D4BC}"/>
                  </a:ext>
                </a:extLst>
              </p:cNvPr>
              <p:cNvSpPr/>
              <p:nvPr/>
            </p:nvSpPr>
            <p:spPr>
              <a:xfrm>
                <a:off x="6685356" y="4994009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  <p:sp>
            <p:nvSpPr>
              <p:cNvPr id="25" name="Rectángulo 30">
                <a:extLst>
                  <a:ext uri="{FF2B5EF4-FFF2-40B4-BE49-F238E27FC236}">
                    <a16:creationId xmlns:a16="http://schemas.microsoft.com/office/drawing/2014/main" xmlns="" id="{C5EBEC35-0CC7-9043-BB88-189215316646}"/>
                  </a:ext>
                </a:extLst>
              </p:cNvPr>
              <p:cNvSpPr/>
              <p:nvPr/>
            </p:nvSpPr>
            <p:spPr>
              <a:xfrm>
                <a:off x="6954402" y="5740418"/>
                <a:ext cx="357092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57175">
                  <a:lnSpc>
                    <a:spcPts val="1515"/>
                  </a:lnSpc>
                </a:pPr>
                <a:r>
                  <a:rPr lang="es-CO" sz="1500" b="1" dirty="0">
                    <a:solidFill>
                      <a:schemeClr val="accent6">
                        <a:lumMod val="75000"/>
                      </a:schemeClr>
                    </a:solidFill>
                    <a:latin typeface="Asap Bold"/>
                  </a:rPr>
                  <a:t>Contacto directo con residuos de animales en descomposición</a:t>
                </a:r>
              </a:p>
            </p:txBody>
          </p:sp>
          <p:sp>
            <p:nvSpPr>
              <p:cNvPr id="26" name="Elipse 31">
                <a:extLst>
                  <a:ext uri="{FF2B5EF4-FFF2-40B4-BE49-F238E27FC236}">
                    <a16:creationId xmlns:a16="http://schemas.microsoft.com/office/drawing/2014/main" xmlns="" id="{0B4FB2DF-D3CC-2741-BA57-2F7AB5CA35DD}"/>
                  </a:ext>
                </a:extLst>
              </p:cNvPr>
              <p:cNvSpPr/>
              <p:nvPr/>
            </p:nvSpPr>
            <p:spPr>
              <a:xfrm>
                <a:off x="6685356" y="5746631"/>
                <a:ext cx="288501" cy="288501"/>
              </a:xfrm>
              <a:prstGeom prst="ellipse">
                <a:avLst/>
              </a:prstGeom>
              <a:solidFill>
                <a:srgbClr val="005B9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350">
                  <a:solidFill>
                    <a:schemeClr val="accent6">
                      <a:lumMod val="75000"/>
                    </a:schemeClr>
                  </a:solidFill>
                  <a:latin typeface="Asap Bold"/>
                </a:endParaRPr>
              </a:p>
            </p:txBody>
          </p:sp>
        </p:grpSp>
      </p:grp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28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30" name="29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32" name="31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3" name="32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2049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24 Grupo"/>
          <p:cNvGrpSpPr/>
          <p:nvPr/>
        </p:nvGrpSpPr>
        <p:grpSpPr>
          <a:xfrm>
            <a:off x="487985" y="1218461"/>
            <a:ext cx="7886191" cy="4963392"/>
            <a:chOff x="383056" y="30805"/>
            <a:chExt cx="7886191" cy="4620201"/>
          </a:xfrm>
        </p:grpSpPr>
        <p:sp>
          <p:nvSpPr>
            <p:cNvPr id="4" name="Rectángulo 2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383056" y="30805"/>
              <a:ext cx="7828040" cy="1006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CO" sz="2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  <a:cs typeface="Asap Bold"/>
                </a:rPr>
                <a:t>Artículo 3.</a:t>
              </a:r>
            </a:p>
            <a:p>
              <a:pPr>
                <a:lnSpc>
                  <a:spcPct val="90000"/>
                </a:lnSpc>
              </a:pPr>
              <a:r>
                <a:rPr lang="es-CO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sap Bold"/>
                  <a:cs typeface="Asap Bold"/>
                </a:rPr>
                <a:t>Actividades peligrosas que por su naturaleza o condiciones de trabajo no podrán realizar los menores de 18 años</a:t>
              </a:r>
              <a:endParaRPr lang="es-CO" sz="2100" b="1" dirty="0">
                <a:solidFill>
                  <a:srgbClr val="6CB744"/>
                </a:solidFill>
                <a:latin typeface="Asap Bold"/>
                <a:cs typeface="Asap Bold"/>
              </a:endParaRPr>
            </a:p>
          </p:txBody>
        </p:sp>
        <p:sp>
          <p:nvSpPr>
            <p:cNvPr id="5" name="Rectángulo 3">
              <a:extLst>
                <a:ext uri="{FF2B5EF4-FFF2-40B4-BE49-F238E27FC236}">
                  <a16:creationId xmlns:a16="http://schemas.microsoft.com/office/drawing/2014/main" xmlns="" id="{46032DFD-39CC-D645-A5D0-A199FFFE0DE2}"/>
                </a:ext>
              </a:extLst>
            </p:cNvPr>
            <p:cNvSpPr/>
            <p:nvPr/>
          </p:nvSpPr>
          <p:spPr>
            <a:xfrm>
              <a:off x="1242787" y="1330976"/>
              <a:ext cx="316671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relacionadas con el sufrimiento humano o animal</a:t>
              </a:r>
            </a:p>
          </p:txBody>
        </p:sp>
        <p:sp>
          <p:nvSpPr>
            <p:cNvPr id="6" name="Elipse 4">
              <a:extLst>
                <a:ext uri="{FF2B5EF4-FFF2-40B4-BE49-F238E27FC236}">
                  <a16:creationId xmlns:a16="http://schemas.microsoft.com/office/drawing/2014/main" xmlns="" id="{B7A871BA-72EE-5648-91CD-F8151CBA27BD}"/>
                </a:ext>
              </a:extLst>
            </p:cNvPr>
            <p:cNvSpPr/>
            <p:nvPr/>
          </p:nvSpPr>
          <p:spPr>
            <a:xfrm>
              <a:off x="1041004" y="1405378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7" name="Rectángulo 5">
              <a:extLst>
                <a:ext uri="{FF2B5EF4-FFF2-40B4-BE49-F238E27FC236}">
                  <a16:creationId xmlns:a16="http://schemas.microsoft.com/office/drawing/2014/main" xmlns="" id="{D9FC2176-4715-E94B-8EFE-50E6A702C5E4}"/>
                </a:ext>
              </a:extLst>
            </p:cNvPr>
            <p:cNvSpPr/>
            <p:nvPr/>
          </p:nvSpPr>
          <p:spPr>
            <a:xfrm>
              <a:off x="1278412" y="1856001"/>
              <a:ext cx="3018664" cy="1054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Exposición, manejo, manipulación</a:t>
              </a:r>
            </a:p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y uso o contacto con contaminantes químicos </a:t>
              </a:r>
              <a:r>
                <a:rPr lang="es-CO" sz="1100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(mercurio, cianuro, plomo)</a:t>
              </a:r>
            </a:p>
          </p:txBody>
        </p:sp>
        <p:sp>
          <p:nvSpPr>
            <p:cNvPr id="8" name="Elipse 6">
              <a:extLst>
                <a:ext uri="{FF2B5EF4-FFF2-40B4-BE49-F238E27FC236}">
                  <a16:creationId xmlns:a16="http://schemas.microsoft.com/office/drawing/2014/main" xmlns="" id="{ABF4F435-BBE1-F149-A7C5-9E9E6AB1F5B9}"/>
                </a:ext>
              </a:extLst>
            </p:cNvPr>
            <p:cNvSpPr/>
            <p:nvPr/>
          </p:nvSpPr>
          <p:spPr>
            <a:xfrm>
              <a:off x="1041004" y="1967536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9" name="Rectángulo 7">
              <a:extLst>
                <a:ext uri="{FF2B5EF4-FFF2-40B4-BE49-F238E27FC236}">
                  <a16:creationId xmlns:a16="http://schemas.microsoft.com/office/drawing/2014/main" xmlns="" id="{610D8869-7DA8-3C41-8B54-167ED5D23E22}"/>
                </a:ext>
              </a:extLst>
            </p:cNvPr>
            <p:cNvSpPr/>
            <p:nvPr/>
          </p:nvSpPr>
          <p:spPr>
            <a:xfrm>
              <a:off x="1242787" y="2865265"/>
              <a:ext cx="3018664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Contacto o manipulación productos fitosanitarios, fertilizantes, herbicidas y otros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xmlns="" id="{307DAABE-D33C-264E-9139-C93CE030055A}"/>
                </a:ext>
              </a:extLst>
            </p:cNvPr>
            <p:cNvSpPr/>
            <p:nvPr/>
          </p:nvSpPr>
          <p:spPr>
            <a:xfrm>
              <a:off x="1041004" y="2726792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22390597-59AC-3C47-A37B-F07D5F1CD806}"/>
                </a:ext>
              </a:extLst>
            </p:cNvPr>
            <p:cNvSpPr/>
            <p:nvPr/>
          </p:nvSpPr>
          <p:spPr>
            <a:xfrm>
              <a:off x="1242787" y="3563244"/>
              <a:ext cx="301866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Exposición atmósferas tóxicas, explosivas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xmlns="" id="{AF4520E4-39F0-9D4B-82E8-C2B02890F077}"/>
                </a:ext>
              </a:extLst>
            </p:cNvPr>
            <p:cNvSpPr/>
            <p:nvPr/>
          </p:nvSpPr>
          <p:spPr>
            <a:xfrm>
              <a:off x="1041004" y="3567904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xmlns="" id="{50E44ADB-743E-F74A-994D-49D845B08000}"/>
                </a:ext>
              </a:extLst>
            </p:cNvPr>
            <p:cNvSpPr/>
            <p:nvPr/>
          </p:nvSpPr>
          <p:spPr>
            <a:xfrm>
              <a:off x="1242787" y="4173952"/>
              <a:ext cx="301866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Establecimientos consumo de tabaco, alcohol, en el día o noche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xmlns="" id="{2C4C5C38-6748-694D-9330-C0D4B7DB15F1}"/>
                </a:ext>
              </a:extLst>
            </p:cNvPr>
            <p:cNvSpPr/>
            <p:nvPr/>
          </p:nvSpPr>
          <p:spPr>
            <a:xfrm>
              <a:off x="1041004" y="4154862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xmlns="" id="{4E9C9115-CB6A-BB4E-B30E-E3EEADC263A9}"/>
                </a:ext>
              </a:extLst>
            </p:cNvPr>
            <p:cNvSpPr/>
            <p:nvPr/>
          </p:nvSpPr>
          <p:spPr>
            <a:xfrm>
              <a:off x="4905252" y="1342600"/>
              <a:ext cx="305027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Conducción y mantenimiento automotores.</a:t>
              </a: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xmlns="" id="{B8D6DA69-EFA7-564C-BD77-A94075783190}"/>
                </a:ext>
              </a:extLst>
            </p:cNvPr>
            <p:cNvSpPr/>
            <p:nvPr/>
          </p:nvSpPr>
          <p:spPr>
            <a:xfrm>
              <a:off x="4703468" y="1405378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xmlns="" id="{67B48CE9-1A06-EB44-A091-3B26C351236D}"/>
                </a:ext>
              </a:extLst>
            </p:cNvPr>
            <p:cNvSpPr/>
            <p:nvPr/>
          </p:nvSpPr>
          <p:spPr>
            <a:xfrm>
              <a:off x="4905252" y="2119066"/>
              <a:ext cx="3050278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Riesgos locativos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xmlns="" id="{0CA36D99-03EE-FE4F-85A3-92E46F6025B8}"/>
                </a:ext>
              </a:extLst>
            </p:cNvPr>
            <p:cNvSpPr/>
            <p:nvPr/>
          </p:nvSpPr>
          <p:spPr>
            <a:xfrm>
              <a:off x="4703468" y="2123725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xmlns="" id="{B3E25EB1-5F61-0346-B958-D7DB5BD028FF}"/>
                </a:ext>
              </a:extLst>
            </p:cNvPr>
            <p:cNvSpPr/>
            <p:nvPr/>
          </p:nvSpPr>
          <p:spPr>
            <a:xfrm>
              <a:off x="4905252" y="2628249"/>
              <a:ext cx="336399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que impliquen alturas superiores a 1.50 metros</a:t>
              </a: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xmlns="" id="{D364D008-F5B9-2D4A-B26B-49AB8A216B4D}"/>
                </a:ext>
              </a:extLst>
            </p:cNvPr>
            <p:cNvSpPr/>
            <p:nvPr/>
          </p:nvSpPr>
          <p:spPr>
            <a:xfrm>
              <a:off x="4703468" y="2725897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xmlns="" id="{44E5381C-F802-C54A-888B-3A50AE250956}"/>
                </a:ext>
              </a:extLst>
            </p:cNvPr>
            <p:cNvSpPr/>
            <p:nvPr/>
          </p:nvSpPr>
          <p:spPr>
            <a:xfrm>
              <a:off x="4905252" y="3467389"/>
              <a:ext cx="3363995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con explosivos</a:t>
              </a: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xmlns="" id="{66841F72-AFC0-BD41-8461-6D3AA3D0D4BC}"/>
                </a:ext>
              </a:extLst>
            </p:cNvPr>
            <p:cNvSpPr/>
            <p:nvPr/>
          </p:nvSpPr>
          <p:spPr>
            <a:xfrm>
              <a:off x="4703468" y="3472049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xmlns="" id="{C5EBEC35-0CC7-9043-BB88-189215316646}"/>
                </a:ext>
              </a:extLst>
            </p:cNvPr>
            <p:cNvSpPr/>
            <p:nvPr/>
          </p:nvSpPr>
          <p:spPr>
            <a:xfrm>
              <a:off x="4905252" y="4090828"/>
              <a:ext cx="305027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Sistemas eléctricos o de generación de energía</a:t>
              </a: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xmlns="" id="{0B4FB2DF-D3CC-2741-BA57-2F7AB5CA35DD}"/>
                </a:ext>
              </a:extLst>
            </p:cNvPr>
            <p:cNvSpPr/>
            <p:nvPr/>
          </p:nvSpPr>
          <p:spPr>
            <a:xfrm>
              <a:off x="4703468" y="4095487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4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27 Grupo"/>
          <p:cNvGrpSpPr/>
          <p:nvPr/>
        </p:nvGrpSpPr>
        <p:grpSpPr>
          <a:xfrm>
            <a:off x="7248918" y="476673"/>
            <a:ext cx="1800200" cy="1231107"/>
            <a:chOff x="6289920" y="221739"/>
            <a:chExt cx="1800200" cy="1231107"/>
          </a:xfrm>
        </p:grpSpPr>
        <p:sp>
          <p:nvSpPr>
            <p:cNvPr id="29" name="28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31" name="30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2" name="31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82887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58298" y="1052736"/>
            <a:ext cx="7608099" cy="4978859"/>
            <a:chOff x="264306" y="30805"/>
            <a:chExt cx="7828040" cy="4521366"/>
          </a:xfrm>
        </p:grpSpPr>
        <p:sp>
          <p:nvSpPr>
            <p:cNvPr id="5" name="Rectángulo 2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264306" y="30805"/>
              <a:ext cx="7828040" cy="1006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CO" sz="2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  <a:cs typeface="Asap Bold"/>
                </a:rPr>
                <a:t>Artículo 3.</a:t>
              </a:r>
            </a:p>
            <a:p>
              <a:pPr>
                <a:lnSpc>
                  <a:spcPct val="90000"/>
                </a:lnSpc>
              </a:pPr>
              <a:r>
                <a:rPr lang="es-CO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sap Bold"/>
                  <a:cs typeface="Asap Bold"/>
                </a:rPr>
                <a:t>Actividades peligrosas que por su naturaleza o condiciones de trabajo no podrán realizar los menores de 18 años</a:t>
              </a:r>
              <a:endParaRPr lang="es-CO" sz="2100" b="1" dirty="0">
                <a:solidFill>
                  <a:srgbClr val="6CB744"/>
                </a:solidFill>
                <a:latin typeface="Asap Bold"/>
                <a:cs typeface="Asap Bold"/>
              </a:endParaRPr>
            </a:p>
          </p:txBody>
        </p:sp>
        <p:sp>
          <p:nvSpPr>
            <p:cNvPr id="6" name="Rectángulo 24">
              <a:extLst>
                <a:ext uri="{FF2B5EF4-FFF2-40B4-BE49-F238E27FC236}">
                  <a16:creationId xmlns:a16="http://schemas.microsoft.com/office/drawing/2014/main" xmlns="" id="{46032DFD-39CC-D645-A5D0-A199FFFE0DE2}"/>
                </a:ext>
              </a:extLst>
            </p:cNvPr>
            <p:cNvSpPr/>
            <p:nvPr/>
          </p:nvSpPr>
          <p:spPr>
            <a:xfrm>
              <a:off x="1149018" y="1496587"/>
              <a:ext cx="3166715" cy="411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4">
                      <a:lumMod val="75000"/>
                    </a:schemeClr>
                  </a:solidFill>
                  <a:latin typeface="Asap Bold"/>
                </a:rPr>
                <a:t>Cambios de correas de transmisión, aceite, engrasado y otros</a:t>
              </a:r>
            </a:p>
          </p:txBody>
        </p:sp>
        <p:sp>
          <p:nvSpPr>
            <p:cNvPr id="7" name="Elipse 25">
              <a:extLst>
                <a:ext uri="{FF2B5EF4-FFF2-40B4-BE49-F238E27FC236}">
                  <a16:creationId xmlns:a16="http://schemas.microsoft.com/office/drawing/2014/main" xmlns="" id="{B7A871BA-72EE-5648-91CD-F8151CBA27BD}"/>
                </a:ext>
              </a:extLst>
            </p:cNvPr>
            <p:cNvSpPr/>
            <p:nvPr/>
          </p:nvSpPr>
          <p:spPr>
            <a:xfrm>
              <a:off x="957879" y="1466794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8" name="Rectángulo 26">
              <a:extLst>
                <a:ext uri="{FF2B5EF4-FFF2-40B4-BE49-F238E27FC236}">
                  <a16:creationId xmlns:a16="http://schemas.microsoft.com/office/drawing/2014/main" xmlns="" id="{D9FC2176-4715-E94B-8EFE-50E6A702C5E4}"/>
                </a:ext>
              </a:extLst>
            </p:cNvPr>
            <p:cNvSpPr/>
            <p:nvPr/>
          </p:nvSpPr>
          <p:spPr>
            <a:xfrm>
              <a:off x="1159662" y="2169062"/>
              <a:ext cx="3018664" cy="607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2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con desplazamiento alturas geográficas </a:t>
              </a:r>
              <a:r>
                <a:rPr lang="es-CO" sz="1200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superiores a 3.250 metros sobre el nivel del mar</a:t>
              </a:r>
            </a:p>
          </p:txBody>
        </p:sp>
        <p:sp>
          <p:nvSpPr>
            <p:cNvPr id="9" name="Elipse 27">
              <a:extLst>
                <a:ext uri="{FF2B5EF4-FFF2-40B4-BE49-F238E27FC236}">
                  <a16:creationId xmlns:a16="http://schemas.microsoft.com/office/drawing/2014/main" xmlns="" id="{ABF4F435-BBE1-F149-A7C5-9E9E6AB1F5B9}"/>
                </a:ext>
              </a:extLst>
            </p:cNvPr>
            <p:cNvSpPr/>
            <p:nvPr/>
          </p:nvSpPr>
          <p:spPr>
            <a:xfrm>
              <a:off x="957879" y="2173722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0" name="Rectángulo 28">
              <a:extLst>
                <a:ext uri="{FF2B5EF4-FFF2-40B4-BE49-F238E27FC236}">
                  <a16:creationId xmlns:a16="http://schemas.microsoft.com/office/drawing/2014/main" xmlns="" id="{610D8869-7DA8-3C41-8B54-167ED5D23E22}"/>
                </a:ext>
              </a:extLst>
            </p:cNvPr>
            <p:cNvSpPr/>
            <p:nvPr/>
          </p:nvSpPr>
          <p:spPr>
            <a:xfrm>
              <a:off x="1159662" y="2957146"/>
              <a:ext cx="3018664" cy="744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4">
                      <a:lumMod val="75000"/>
                    </a:schemeClr>
                  </a:solidFill>
                  <a:latin typeface="Asap Bold"/>
                </a:rPr>
                <a:t>Ventas ambulantes, limpieza parabrisas, barrenderos, lustrabotas, cuidadores de carros, motos, malabaristas</a:t>
              </a:r>
            </a:p>
          </p:txBody>
        </p:sp>
        <p:sp>
          <p:nvSpPr>
            <p:cNvPr id="11" name="Elipse 29">
              <a:extLst>
                <a:ext uri="{FF2B5EF4-FFF2-40B4-BE49-F238E27FC236}">
                  <a16:creationId xmlns:a16="http://schemas.microsoft.com/office/drawing/2014/main" xmlns="" id="{307DAABE-D33C-264E-9139-C93CE030055A}"/>
                </a:ext>
              </a:extLst>
            </p:cNvPr>
            <p:cNvSpPr/>
            <p:nvPr/>
          </p:nvSpPr>
          <p:spPr>
            <a:xfrm>
              <a:off x="957879" y="2961806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2" name="Rectángulo 30">
              <a:extLst>
                <a:ext uri="{FF2B5EF4-FFF2-40B4-BE49-F238E27FC236}">
                  <a16:creationId xmlns:a16="http://schemas.microsoft.com/office/drawing/2014/main" xmlns="" id="{22390597-59AC-3C47-A37B-F07D5F1CD806}"/>
                </a:ext>
              </a:extLst>
            </p:cNvPr>
            <p:cNvSpPr/>
            <p:nvPr/>
          </p:nvSpPr>
          <p:spPr>
            <a:xfrm>
              <a:off x="1159662" y="4065100"/>
              <a:ext cx="301866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que deba estar de pie toda la jornada.</a:t>
              </a:r>
            </a:p>
          </p:txBody>
        </p:sp>
        <p:sp>
          <p:nvSpPr>
            <p:cNvPr id="13" name="Elipse 31">
              <a:extLst>
                <a:ext uri="{FF2B5EF4-FFF2-40B4-BE49-F238E27FC236}">
                  <a16:creationId xmlns:a16="http://schemas.microsoft.com/office/drawing/2014/main" xmlns="" id="{AF4520E4-39F0-9D4B-82E8-C2B02890F077}"/>
                </a:ext>
              </a:extLst>
            </p:cNvPr>
            <p:cNvSpPr/>
            <p:nvPr/>
          </p:nvSpPr>
          <p:spPr>
            <a:xfrm>
              <a:off x="957879" y="4069761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4" name="Rectángulo 32">
              <a:extLst>
                <a:ext uri="{FF2B5EF4-FFF2-40B4-BE49-F238E27FC236}">
                  <a16:creationId xmlns:a16="http://schemas.microsoft.com/office/drawing/2014/main" xmlns="" id="{4E9C9115-CB6A-BB4E-B30E-E3EEADC263A9}"/>
                </a:ext>
              </a:extLst>
            </p:cNvPr>
            <p:cNvSpPr/>
            <p:nvPr/>
          </p:nvSpPr>
          <p:spPr>
            <a:xfrm>
              <a:off x="4822127" y="1462134"/>
              <a:ext cx="3050278" cy="57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4">
                      <a:lumMod val="75000"/>
                    </a:schemeClr>
                  </a:solidFill>
                  <a:latin typeface="Asap Bold"/>
                </a:rPr>
                <a:t>Actividades que los expongan a violencias físicas, psicológicas y sexuales.</a:t>
              </a:r>
            </a:p>
          </p:txBody>
        </p:sp>
        <p:sp>
          <p:nvSpPr>
            <p:cNvPr id="15" name="Elipse 33">
              <a:extLst>
                <a:ext uri="{FF2B5EF4-FFF2-40B4-BE49-F238E27FC236}">
                  <a16:creationId xmlns:a16="http://schemas.microsoft.com/office/drawing/2014/main" xmlns="" id="{B8D6DA69-EFA7-564C-BD77-A94075783190}"/>
                </a:ext>
              </a:extLst>
            </p:cNvPr>
            <p:cNvSpPr/>
            <p:nvPr/>
          </p:nvSpPr>
          <p:spPr>
            <a:xfrm>
              <a:off x="4620343" y="1466794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6" name="Rectángulo 34">
              <a:extLst>
                <a:ext uri="{FF2B5EF4-FFF2-40B4-BE49-F238E27FC236}">
                  <a16:creationId xmlns:a16="http://schemas.microsoft.com/office/drawing/2014/main" xmlns="" id="{67B48CE9-1A06-EB44-A091-3B26C351236D}"/>
                </a:ext>
              </a:extLst>
            </p:cNvPr>
            <p:cNvSpPr/>
            <p:nvPr/>
          </p:nvSpPr>
          <p:spPr>
            <a:xfrm>
              <a:off x="4822127" y="2180482"/>
              <a:ext cx="2823617" cy="411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6"/>
                  </a:solidFill>
                  <a:latin typeface="Asap Bold"/>
                </a:rPr>
                <a:t>Actividades relacionadas con pesca industrial.</a:t>
              </a:r>
            </a:p>
          </p:txBody>
        </p:sp>
        <p:sp>
          <p:nvSpPr>
            <p:cNvPr id="17" name="Elipse 35">
              <a:extLst>
                <a:ext uri="{FF2B5EF4-FFF2-40B4-BE49-F238E27FC236}">
                  <a16:creationId xmlns:a16="http://schemas.microsoft.com/office/drawing/2014/main" xmlns="" id="{0CA36D99-03EE-FE4F-85A3-92E46F6025B8}"/>
                </a:ext>
              </a:extLst>
            </p:cNvPr>
            <p:cNvSpPr/>
            <p:nvPr/>
          </p:nvSpPr>
          <p:spPr>
            <a:xfrm>
              <a:off x="4620343" y="2185142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8" name="Rectángulo 36">
              <a:extLst>
                <a:ext uri="{FF2B5EF4-FFF2-40B4-BE49-F238E27FC236}">
                  <a16:creationId xmlns:a16="http://schemas.microsoft.com/office/drawing/2014/main" xmlns="" id="{B3E25EB1-5F61-0346-B958-D7DB5BD028FF}"/>
                </a:ext>
              </a:extLst>
            </p:cNvPr>
            <p:cNvSpPr/>
            <p:nvPr/>
          </p:nvSpPr>
          <p:spPr>
            <a:xfrm>
              <a:off x="4822127" y="2887267"/>
              <a:ext cx="3050278" cy="782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4">
                      <a:lumMod val="75000"/>
                    </a:schemeClr>
                  </a:solidFill>
                  <a:latin typeface="Asap Bold"/>
                </a:rPr>
                <a:t>Actividades en minas, canteras, trabajo subterráneo y excavaciones. En espacios confinados…</a:t>
              </a:r>
            </a:p>
          </p:txBody>
        </p:sp>
        <p:sp>
          <p:nvSpPr>
            <p:cNvPr id="19" name="Elipse 37">
              <a:extLst>
                <a:ext uri="{FF2B5EF4-FFF2-40B4-BE49-F238E27FC236}">
                  <a16:creationId xmlns:a16="http://schemas.microsoft.com/office/drawing/2014/main" xmlns="" id="{D364D008-F5B9-2D4A-B26B-49AB8A216B4D}"/>
                </a:ext>
              </a:extLst>
            </p:cNvPr>
            <p:cNvSpPr/>
            <p:nvPr/>
          </p:nvSpPr>
          <p:spPr>
            <a:xfrm>
              <a:off x="4620343" y="2996539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20" name="Rectángulo 38">
              <a:extLst>
                <a:ext uri="{FF2B5EF4-FFF2-40B4-BE49-F238E27FC236}">
                  <a16:creationId xmlns:a16="http://schemas.microsoft.com/office/drawing/2014/main" xmlns="" id="{44E5381C-F802-C54A-888B-3A50AE250956}"/>
                </a:ext>
              </a:extLst>
            </p:cNvPr>
            <p:cNvSpPr/>
            <p:nvPr/>
          </p:nvSpPr>
          <p:spPr>
            <a:xfrm>
              <a:off x="4836719" y="4075117"/>
              <a:ext cx="322212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directas de la construcción o ingeniería civil.</a:t>
              </a:r>
            </a:p>
          </p:txBody>
        </p:sp>
        <p:sp>
          <p:nvSpPr>
            <p:cNvPr id="21" name="Elipse 39">
              <a:extLst>
                <a:ext uri="{FF2B5EF4-FFF2-40B4-BE49-F238E27FC236}">
                  <a16:creationId xmlns:a16="http://schemas.microsoft.com/office/drawing/2014/main" xmlns="" id="{66841F72-AFC0-BD41-8461-6D3AA3D0D4BC}"/>
                </a:ext>
              </a:extLst>
            </p:cNvPr>
            <p:cNvSpPr/>
            <p:nvPr/>
          </p:nvSpPr>
          <p:spPr>
            <a:xfrm>
              <a:off x="4620343" y="4079778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22 Grupo"/>
          <p:cNvGrpSpPr/>
          <p:nvPr/>
        </p:nvGrpSpPr>
        <p:grpSpPr>
          <a:xfrm>
            <a:off x="7066297" y="486981"/>
            <a:ext cx="1800200" cy="1231107"/>
            <a:chOff x="6289920" y="221739"/>
            <a:chExt cx="1800200" cy="1231107"/>
          </a:xfrm>
        </p:grpSpPr>
        <p:sp>
          <p:nvSpPr>
            <p:cNvPr id="25" name="24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27" name="26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28" name="27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61753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755576" y="764704"/>
            <a:ext cx="7044402" cy="5137466"/>
            <a:chOff x="412357" y="40345"/>
            <a:chExt cx="7845046" cy="4496833"/>
          </a:xfrm>
        </p:grpSpPr>
        <p:sp>
          <p:nvSpPr>
            <p:cNvPr id="5" name="Rectángulo 2">
              <a:extLst>
                <a:ext uri="{FF2B5EF4-FFF2-40B4-BE49-F238E27FC236}">
                  <a16:creationId xmlns:a16="http://schemas.microsoft.com/office/drawing/2014/main" xmlns="" id="{D8199C8B-B82C-3445-8147-ABA2C111FCE7}"/>
                </a:ext>
              </a:extLst>
            </p:cNvPr>
            <p:cNvSpPr/>
            <p:nvPr/>
          </p:nvSpPr>
          <p:spPr>
            <a:xfrm>
              <a:off x="412357" y="40345"/>
              <a:ext cx="7828040" cy="1006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s-CO" sz="240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  <a:cs typeface="Asap Bold"/>
                </a:rPr>
                <a:t>Artículo 3.</a:t>
              </a:r>
            </a:p>
            <a:p>
              <a:pPr>
                <a:lnSpc>
                  <a:spcPct val="90000"/>
                </a:lnSpc>
              </a:pPr>
              <a:r>
                <a:rPr lang="es-CO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sap Bold"/>
                  <a:cs typeface="Asap Bold"/>
                </a:rPr>
                <a:t>Actividades peligrosas que por su naturaleza o condiciones de trabajo no podrán realizar los menores de 18 años</a:t>
              </a:r>
              <a:endParaRPr lang="es-CO" sz="2100" b="1" dirty="0">
                <a:solidFill>
                  <a:srgbClr val="6CB744"/>
                </a:solidFill>
                <a:latin typeface="Asap Bold"/>
                <a:cs typeface="Asap Bold"/>
              </a:endParaRPr>
            </a:p>
          </p:txBody>
        </p:sp>
        <p:sp>
          <p:nvSpPr>
            <p:cNvPr id="6" name="Rectángulo 3">
              <a:extLst>
                <a:ext uri="{FF2B5EF4-FFF2-40B4-BE49-F238E27FC236}">
                  <a16:creationId xmlns:a16="http://schemas.microsoft.com/office/drawing/2014/main" xmlns="" id="{46032DFD-39CC-D645-A5D0-A199FFFE0DE2}"/>
                </a:ext>
              </a:extLst>
            </p:cNvPr>
            <p:cNvSpPr/>
            <p:nvPr/>
          </p:nvSpPr>
          <p:spPr>
            <a:xfrm>
              <a:off x="1159662" y="1578961"/>
              <a:ext cx="316671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b="1" dirty="0">
                  <a:solidFill>
                    <a:schemeClr val="accent6">
                      <a:lumMod val="75000"/>
                    </a:schemeClr>
                  </a:solidFill>
                </a:rPr>
                <a:t>Actividades como la caza; servicios de defensa; guardaespaldas, guardián, carcelario, de vigilancia que involucren manejo de armas.</a:t>
              </a:r>
            </a:p>
          </p:txBody>
        </p:sp>
        <p:sp>
          <p:nvSpPr>
            <p:cNvPr id="7" name="Elipse 4">
              <a:extLst>
                <a:ext uri="{FF2B5EF4-FFF2-40B4-BE49-F238E27FC236}">
                  <a16:creationId xmlns:a16="http://schemas.microsoft.com/office/drawing/2014/main" xmlns="" id="{B7A871BA-72EE-5648-91CD-F8151CBA27BD}"/>
                </a:ext>
              </a:extLst>
            </p:cNvPr>
            <p:cNvSpPr/>
            <p:nvPr/>
          </p:nvSpPr>
          <p:spPr>
            <a:xfrm>
              <a:off x="943287" y="1609704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Rectángulo 5">
              <a:extLst>
                <a:ext uri="{FF2B5EF4-FFF2-40B4-BE49-F238E27FC236}">
                  <a16:creationId xmlns:a16="http://schemas.microsoft.com/office/drawing/2014/main" xmlns="" id="{610D8869-7DA8-3C41-8B54-167ED5D23E22}"/>
                </a:ext>
              </a:extLst>
            </p:cNvPr>
            <p:cNvSpPr/>
            <p:nvPr/>
          </p:nvSpPr>
          <p:spPr>
            <a:xfrm>
              <a:off x="1159662" y="3483043"/>
              <a:ext cx="3018664" cy="1054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b="1" dirty="0">
                  <a:solidFill>
                    <a:schemeClr val="accent6">
                      <a:lumMod val="75000"/>
                    </a:schemeClr>
                  </a:solidFill>
                </a:rPr>
                <a:t>Donde la seguridad de otras personas o bienes sean de responsabilidad del menor de 18 años. Cuidado de niños, enfermos, personas con discapacidad…</a:t>
              </a:r>
            </a:p>
          </p:txBody>
        </p:sp>
        <p:sp>
          <p:nvSpPr>
            <p:cNvPr id="9" name="Elipse 6">
              <a:extLst>
                <a:ext uri="{FF2B5EF4-FFF2-40B4-BE49-F238E27FC236}">
                  <a16:creationId xmlns:a16="http://schemas.microsoft.com/office/drawing/2014/main" xmlns="" id="{307DAABE-D33C-264E-9139-C93CE030055A}"/>
                </a:ext>
              </a:extLst>
            </p:cNvPr>
            <p:cNvSpPr/>
            <p:nvPr/>
          </p:nvSpPr>
          <p:spPr>
            <a:xfrm>
              <a:off x="957879" y="3487703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Rectángulo 7">
              <a:extLst>
                <a:ext uri="{FF2B5EF4-FFF2-40B4-BE49-F238E27FC236}">
                  <a16:creationId xmlns:a16="http://schemas.microsoft.com/office/drawing/2014/main" xmlns="" id="{4E9C9115-CB6A-BB4E-B30E-E3EEADC263A9}"/>
                </a:ext>
              </a:extLst>
            </p:cNvPr>
            <p:cNvSpPr/>
            <p:nvPr/>
          </p:nvSpPr>
          <p:spPr>
            <a:xfrm>
              <a:off x="4819501" y="1597747"/>
              <a:ext cx="3435276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b="1" dirty="0">
                  <a:solidFill>
                    <a:schemeClr val="accent6">
                      <a:lumMod val="75000"/>
                    </a:schemeClr>
                  </a:solidFill>
                </a:rPr>
                <a:t>Contacto, manipulación, almacenamiento y transporte de productos tóxicos…</a:t>
              </a:r>
            </a:p>
          </p:txBody>
        </p:sp>
        <p:sp>
          <p:nvSpPr>
            <p:cNvPr id="11" name="Elipse 8">
              <a:extLst>
                <a:ext uri="{FF2B5EF4-FFF2-40B4-BE49-F238E27FC236}">
                  <a16:creationId xmlns:a16="http://schemas.microsoft.com/office/drawing/2014/main" xmlns="" id="{B8D6DA69-EFA7-564C-BD77-A94075783190}"/>
                </a:ext>
              </a:extLst>
            </p:cNvPr>
            <p:cNvSpPr/>
            <p:nvPr/>
          </p:nvSpPr>
          <p:spPr>
            <a:xfrm>
              <a:off x="4605751" y="1632459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Rectángulo 9">
              <a:extLst>
                <a:ext uri="{FF2B5EF4-FFF2-40B4-BE49-F238E27FC236}">
                  <a16:creationId xmlns:a16="http://schemas.microsoft.com/office/drawing/2014/main" xmlns="" id="{67B48CE9-1A06-EB44-A091-3B26C351236D}"/>
                </a:ext>
              </a:extLst>
            </p:cNvPr>
            <p:cNvSpPr/>
            <p:nvPr/>
          </p:nvSpPr>
          <p:spPr>
            <a:xfrm>
              <a:off x="4822127" y="3459794"/>
              <a:ext cx="34352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500" b="1" dirty="0">
                  <a:solidFill>
                    <a:schemeClr val="accent6">
                      <a:lumMod val="75000"/>
                    </a:schemeClr>
                  </a:solidFill>
                </a:rPr>
                <a:t>Actividades relacionadas con trabajo doméstico del propio hogar que supere las 15 horas semanales. Trabajo doméstico en hogares de terceros.</a:t>
              </a:r>
            </a:p>
          </p:txBody>
        </p:sp>
        <p:sp>
          <p:nvSpPr>
            <p:cNvPr id="13" name="Elipse 10">
              <a:extLst>
                <a:ext uri="{FF2B5EF4-FFF2-40B4-BE49-F238E27FC236}">
                  <a16:creationId xmlns:a16="http://schemas.microsoft.com/office/drawing/2014/main" xmlns="" id="{0CA36D99-03EE-FE4F-85A3-92E46F6025B8}"/>
                </a:ext>
              </a:extLst>
            </p:cNvPr>
            <p:cNvSpPr/>
            <p:nvPr/>
          </p:nvSpPr>
          <p:spPr>
            <a:xfrm>
              <a:off x="4620343" y="3464454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" name="Rectángulo 11">
              <a:extLst>
                <a:ext uri="{FF2B5EF4-FFF2-40B4-BE49-F238E27FC236}">
                  <a16:creationId xmlns:a16="http://schemas.microsoft.com/office/drawing/2014/main" xmlns="" id="{50E44ADB-743E-F74A-994D-49D845B08000}"/>
                </a:ext>
              </a:extLst>
            </p:cNvPr>
            <p:cNvSpPr/>
            <p:nvPr/>
          </p:nvSpPr>
          <p:spPr>
            <a:xfrm>
              <a:off x="1159662" y="2530060"/>
              <a:ext cx="3018664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Actividades con manipulación de carga, levantar, transportar, halar, empujar objetos</a:t>
              </a:r>
            </a:p>
          </p:txBody>
        </p:sp>
        <p:sp>
          <p:nvSpPr>
            <p:cNvPr id="15" name="Rectángulo 12">
              <a:extLst>
                <a:ext uri="{FF2B5EF4-FFF2-40B4-BE49-F238E27FC236}">
                  <a16:creationId xmlns:a16="http://schemas.microsoft.com/office/drawing/2014/main" xmlns="" id="{C5EBEC35-0CC7-9043-BB88-189215316646}"/>
                </a:ext>
              </a:extLst>
            </p:cNvPr>
            <p:cNvSpPr/>
            <p:nvPr/>
          </p:nvSpPr>
          <p:spPr>
            <a:xfrm>
              <a:off x="4822127" y="2559790"/>
              <a:ext cx="2823617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57175">
                <a:lnSpc>
                  <a:spcPts val="1515"/>
                </a:lnSpc>
              </a:pPr>
              <a:r>
                <a:rPr lang="es-CO" sz="1350" b="1" dirty="0">
                  <a:solidFill>
                    <a:schemeClr val="accent6">
                      <a:lumMod val="75000"/>
                    </a:schemeClr>
                  </a:solidFill>
                  <a:latin typeface="Asap Bold"/>
                </a:rPr>
                <a:t>Como conductor, calibrador de ruta, operario, ayudante, monitor de ruta, reboleador.</a:t>
              </a:r>
            </a:p>
          </p:txBody>
        </p:sp>
        <p:sp>
          <p:nvSpPr>
            <p:cNvPr id="16" name="Elipse 13">
              <a:extLst>
                <a:ext uri="{FF2B5EF4-FFF2-40B4-BE49-F238E27FC236}">
                  <a16:creationId xmlns:a16="http://schemas.microsoft.com/office/drawing/2014/main" xmlns="" id="{0B4FB2DF-D3CC-2741-BA57-2F7AB5CA35DD}"/>
                </a:ext>
              </a:extLst>
            </p:cNvPr>
            <p:cNvSpPr/>
            <p:nvPr/>
          </p:nvSpPr>
          <p:spPr>
            <a:xfrm>
              <a:off x="4620343" y="2564451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  <p:sp>
          <p:nvSpPr>
            <p:cNvPr id="17" name="Elipse 14">
              <a:extLst>
                <a:ext uri="{FF2B5EF4-FFF2-40B4-BE49-F238E27FC236}">
                  <a16:creationId xmlns:a16="http://schemas.microsoft.com/office/drawing/2014/main" xmlns="" id="{0B4FB2DF-D3CC-2741-BA57-2F7AB5CA35DD}"/>
                </a:ext>
              </a:extLst>
            </p:cNvPr>
            <p:cNvSpPr/>
            <p:nvPr/>
          </p:nvSpPr>
          <p:spPr>
            <a:xfrm>
              <a:off x="943286" y="2559791"/>
              <a:ext cx="216376" cy="216376"/>
            </a:xfrm>
            <a:prstGeom prst="ellipse">
              <a:avLst/>
            </a:prstGeom>
            <a:solidFill>
              <a:srgbClr val="005B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200">
                <a:solidFill>
                  <a:schemeClr val="accent6">
                    <a:lumMod val="75000"/>
                  </a:schemeClr>
                </a:solidFill>
                <a:latin typeface="Asap Bold"/>
              </a:endParaRPr>
            </a:p>
          </p:txBody>
        </p:sp>
      </p:grp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19 Grupo"/>
          <p:cNvGrpSpPr/>
          <p:nvPr/>
        </p:nvGrpSpPr>
        <p:grpSpPr>
          <a:xfrm>
            <a:off x="7034212" y="486981"/>
            <a:ext cx="1800200" cy="1231107"/>
            <a:chOff x="6289920" y="221739"/>
            <a:chExt cx="1800200" cy="1231107"/>
          </a:xfrm>
        </p:grpSpPr>
        <p:sp>
          <p:nvSpPr>
            <p:cNvPr id="21" name="20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23" name="22 Rectángulo"/>
          <p:cNvSpPr/>
          <p:nvPr/>
        </p:nvSpPr>
        <p:spPr>
          <a:xfrm>
            <a:off x="-15033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24" name="23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8906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530584" y="819010"/>
            <a:ext cx="8001856" cy="5346294"/>
            <a:chOff x="268818" y="257780"/>
            <a:chExt cx="8384731" cy="4378288"/>
          </a:xfrm>
        </p:grpSpPr>
        <p:sp>
          <p:nvSpPr>
            <p:cNvPr id="5" name="Rectángulo 2">
              <a:extLst>
                <a:ext uri="{FF2B5EF4-FFF2-40B4-BE49-F238E27FC236}">
                  <a16:creationId xmlns:a16="http://schemas.microsoft.com/office/drawing/2014/main" xmlns="" id="{A398AA6B-B229-46FE-B4CD-A05807DA9A5D}"/>
                </a:ext>
              </a:extLst>
            </p:cNvPr>
            <p:cNvSpPr/>
            <p:nvPr/>
          </p:nvSpPr>
          <p:spPr>
            <a:xfrm>
              <a:off x="268818" y="257780"/>
              <a:ext cx="7554743" cy="3670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CO" sz="2700" b="1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sap Bold"/>
                  <a:cs typeface="Asap Bold"/>
                </a:rPr>
                <a:t>Artículo 4 </a:t>
              </a:r>
              <a:r>
                <a:rPr lang="es-CO" sz="2700" b="1" dirty="0">
                  <a:solidFill>
                    <a:srgbClr val="3D63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sap Bold"/>
                  <a:cs typeface="Asap Bold"/>
                </a:rPr>
                <a:t>- </a:t>
              </a:r>
              <a:r>
                <a:rPr lang="es-CO" sz="2700" b="1" dirty="0">
                  <a:solidFill>
                    <a:srgbClr val="6E90C5"/>
                  </a:solidFill>
                  <a:latin typeface="Asap Bold"/>
                  <a:cs typeface="Asap Bold"/>
                </a:rPr>
                <a:t>Autorización para Trabajar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xmlns="" id="{B61851DC-989F-43FC-97E4-7A830A23BB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404" y="624805"/>
              <a:ext cx="7606145" cy="401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7241878" y="486981"/>
            <a:ext cx="1800200" cy="1231107"/>
            <a:chOff x="6289920" y="221739"/>
            <a:chExt cx="1800200" cy="1231107"/>
          </a:xfrm>
        </p:grpSpPr>
        <p:sp>
          <p:nvSpPr>
            <p:cNvPr id="10" name="9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12" name="11 Rectángulo"/>
          <p:cNvSpPr/>
          <p:nvPr/>
        </p:nvSpPr>
        <p:spPr>
          <a:xfrm>
            <a:off x="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3" name="12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94584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346" y="4653136"/>
            <a:ext cx="8229600" cy="1143000"/>
          </a:xfrm>
        </p:spPr>
        <p:txBody>
          <a:bodyPr>
            <a:noAutofit/>
          </a:bodyPr>
          <a:lstStyle/>
          <a:p>
            <a:r>
              <a:rPr lang="es-CO" sz="4000" b="1" dirty="0" smtClean="0">
                <a:solidFill>
                  <a:schemeClr val="accent4">
                    <a:lumMod val="75000"/>
                  </a:schemeClr>
                </a:solidFill>
                <a:hlinkClick r:id="rId2" action="ppaction://hlinkfile"/>
              </a:rPr>
              <a:t>RUTA</a:t>
            </a:r>
            <a:r>
              <a:rPr lang="es-CO" sz="3200" b="1" dirty="0" smtClean="0">
                <a:solidFill>
                  <a:schemeClr val="accent4">
                    <a:lumMod val="75000"/>
                  </a:schemeClr>
                </a:solidFill>
                <a:hlinkClick r:id="rId2" action="ppaction://hlinkfile"/>
              </a:rPr>
              <a:t> DE ATENCION INTEGRAL A NIÑOS, NIÑAS Y ADOLESCENTES EN SITUACIÓN DE TRABAJO INFANTIL</a:t>
            </a:r>
            <a:endParaRPr lang="es-CO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"/>
            <a:ext cx="4219575" cy="47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0147"/>
            <a:ext cx="4219575" cy="52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6 Grupo"/>
          <p:cNvGrpSpPr/>
          <p:nvPr/>
        </p:nvGrpSpPr>
        <p:grpSpPr>
          <a:xfrm>
            <a:off x="7036126" y="601704"/>
            <a:ext cx="1800200" cy="1231107"/>
            <a:chOff x="6289920" y="221739"/>
            <a:chExt cx="1800200" cy="1231107"/>
          </a:xfrm>
        </p:grpSpPr>
        <p:sp>
          <p:nvSpPr>
            <p:cNvPr id="8" name="7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592948"/>
            <a:ext cx="2730500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6524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11" name="10 Rectángulo"/>
          <p:cNvSpPr/>
          <p:nvPr/>
        </p:nvSpPr>
        <p:spPr>
          <a:xfrm>
            <a:off x="4061004" y="6492954"/>
            <a:ext cx="5082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79200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5 consejos para educar niños felices según el método Montessor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1990"/>
            <a:ext cx="9144000" cy="390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racias profesores, sanitarios y fuerzas de seguridad | Colegio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87" y="665988"/>
            <a:ext cx="4225826" cy="295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6948264" y="451147"/>
            <a:ext cx="1800200" cy="1231107"/>
            <a:chOff x="6289920" y="221739"/>
            <a:chExt cx="1800200" cy="1231107"/>
          </a:xfrm>
        </p:grpSpPr>
        <p:sp>
          <p:nvSpPr>
            <p:cNvPr id="5" name="4 CuadroTexto"/>
            <p:cNvSpPr txBox="1"/>
            <p:nvPr/>
          </p:nvSpPr>
          <p:spPr>
            <a:xfrm>
              <a:off x="6495672" y="221739"/>
              <a:ext cx="1388696" cy="83099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400" b="1" dirty="0" smtClean="0"/>
                <a:t>12</a:t>
              </a:r>
            </a:p>
            <a:p>
              <a:pPr algn="ctr"/>
              <a:r>
                <a:rPr lang="es-CO" sz="2400" b="1" dirty="0" smtClean="0"/>
                <a:t>JUNIO</a:t>
              </a:r>
              <a:endParaRPr lang="es-CO" sz="2400" b="1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6289920" y="105273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000" b="1" dirty="0" smtClean="0"/>
                <a:t>DIA MUNDIAL CONTRA EL TRABAJO INFANTIL</a:t>
              </a:r>
              <a:endParaRPr lang="es-CO" sz="1000" b="1" dirty="0"/>
            </a:p>
          </p:txBody>
        </p:sp>
      </p:grpSp>
      <p:sp>
        <p:nvSpPr>
          <p:cNvPr id="2" name="1 Rectángulo"/>
          <p:cNvSpPr/>
          <p:nvPr/>
        </p:nvSpPr>
        <p:spPr>
          <a:xfrm>
            <a:off x="467544" y="22031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sap Bold"/>
                <a:cs typeface="Arial" panose="020B0604020202020204" pitchFamily="34" charset="0"/>
              </a:rPr>
              <a:t>C</a:t>
            </a:r>
            <a:r>
              <a:rPr lang="es-CO" b="1" dirty="0">
                <a:solidFill>
                  <a:srgbClr val="FFFF00"/>
                </a:solidFill>
                <a:latin typeface="Asap Bold"/>
                <a:cs typeface="Arial" panose="020B0604020202020204" pitchFamily="34" charset="0"/>
              </a:rPr>
              <a:t>I</a:t>
            </a:r>
            <a:r>
              <a:rPr lang="es-CO" b="1" dirty="0">
                <a:solidFill>
                  <a:schemeClr val="tx2">
                    <a:lumMod val="60000"/>
                    <a:lumOff val="40000"/>
                  </a:schemeClr>
                </a:solidFill>
                <a:latin typeface="Asap Bold"/>
                <a:cs typeface="Arial" panose="020B0604020202020204" pitchFamily="34" charset="0"/>
              </a:rPr>
              <a:t>E</a:t>
            </a:r>
            <a:r>
              <a:rPr lang="es-CO" b="1" dirty="0">
                <a:solidFill>
                  <a:srgbClr val="7030A0"/>
                </a:solidFill>
                <a:latin typeface="Asap Bold"/>
                <a:cs typeface="Arial" panose="020B0604020202020204" pitchFamily="34" charset="0"/>
              </a:rPr>
              <a:t>T</a:t>
            </a:r>
            <a:r>
              <a:rPr lang="es-CO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>I DEPARTAMENTAL DE NARIÑO</a:t>
            </a:r>
            <a: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  <a:t/>
            </a:r>
            <a:br>
              <a:rPr lang="es-CO" sz="2800" b="1" dirty="0">
                <a:solidFill>
                  <a:schemeClr val="tx2">
                    <a:lumMod val="75000"/>
                  </a:schemeClr>
                </a:solidFill>
                <a:latin typeface="Asap Bold"/>
                <a:cs typeface="Arial" panose="020B0604020202020204" pitchFamily="34" charset="0"/>
              </a:rPr>
            </a:br>
            <a:endParaRPr lang="es-CO" dirty="0"/>
          </a:p>
        </p:txBody>
      </p:sp>
      <p:sp>
        <p:nvSpPr>
          <p:cNvPr id="3" name="2 Rectángulo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b="1" dirty="0"/>
              <a:t>«AHORA MÁS QUE NUNCA SIN TRABAJO INFANTIL»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10085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1616</Words>
  <Application>Microsoft Office PowerPoint</Application>
  <PresentationFormat>Presentación en pantalla (4:3)</PresentationFormat>
  <Paragraphs>243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CIETI  DEPARTAMENTAL DE NARIÑO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RUTA DE ATENCION INTEGRAL A NIÑOS, NIÑAS Y ADOLESCENTES EN SITUACIÓN DE TRABAJO INFANTIL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CIETI DEPARTAMENTAL DE NARIÑO  Marco Normativo  </dc:title>
  <dc:creator>johana</dc:creator>
  <cp:lastModifiedBy>Luffi</cp:lastModifiedBy>
  <cp:revision>27</cp:revision>
  <dcterms:created xsi:type="dcterms:W3CDTF">2020-06-01T23:06:37Z</dcterms:created>
  <dcterms:modified xsi:type="dcterms:W3CDTF">2020-06-02T21:39:15Z</dcterms:modified>
</cp:coreProperties>
</file>