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diagrams/layout1.xml" ContentType="application/vnd.openxmlformats-officedocument.drawingml.diagramLayout+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Override PartName="/ppt/notesSlides/notesSlide68.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gif" ContentType="image/gif"/>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108.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Default Extension="wmf" ContentType="image/x-wmf"/>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Layouts/slideLayout16.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diagrams/data1.xml" ContentType="application/vnd.openxmlformats-officedocument.drawingml.diagramData+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notesSlides/notesSlide6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slides/slide118.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s/slide48.xml" ContentType="application/vnd.openxmlformats-officedocument.presentationml.slide+xml"/>
  <Override PartName="/ppt/slides/slide95.xml" ContentType="application/vnd.openxmlformats-officedocument.presentationml.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27"/>
  </p:notesMasterIdLst>
  <p:handoutMasterIdLst>
    <p:handoutMasterId r:id="rId128"/>
  </p:handoutMasterIdLst>
  <p:sldIdLst>
    <p:sldId id="256" r:id="rId2"/>
    <p:sldId id="2578" r:id="rId3"/>
    <p:sldId id="2329" r:id="rId4"/>
    <p:sldId id="2545" r:id="rId5"/>
    <p:sldId id="2547" r:id="rId6"/>
    <p:sldId id="2570" r:id="rId7"/>
    <p:sldId id="2564" r:id="rId8"/>
    <p:sldId id="2565" r:id="rId9"/>
    <p:sldId id="2566" r:id="rId10"/>
    <p:sldId id="2571" r:id="rId11"/>
    <p:sldId id="2572" r:id="rId12"/>
    <p:sldId id="2579" r:id="rId13"/>
    <p:sldId id="2580" r:id="rId14"/>
    <p:sldId id="2581" r:id="rId15"/>
    <p:sldId id="2552" r:id="rId16"/>
    <p:sldId id="2555" r:id="rId17"/>
    <p:sldId id="2567" r:id="rId18"/>
    <p:sldId id="2558" r:id="rId19"/>
    <p:sldId id="2582" r:id="rId20"/>
    <p:sldId id="2556" r:id="rId21"/>
    <p:sldId id="2557" r:id="rId22"/>
    <p:sldId id="2559" r:id="rId23"/>
    <p:sldId id="2560" r:id="rId24"/>
    <p:sldId id="2561" r:id="rId25"/>
    <p:sldId id="2562" r:id="rId26"/>
    <p:sldId id="2563" r:id="rId27"/>
    <p:sldId id="2484" r:id="rId28"/>
    <p:sldId id="2573" r:id="rId29"/>
    <p:sldId id="2576" r:id="rId30"/>
    <p:sldId id="2577" r:id="rId31"/>
    <p:sldId id="2363" r:id="rId32"/>
    <p:sldId id="2568" r:id="rId33"/>
    <p:sldId id="2569" r:id="rId34"/>
    <p:sldId id="2485" r:id="rId35"/>
    <p:sldId id="2486" r:id="rId36"/>
    <p:sldId id="2487" r:id="rId37"/>
    <p:sldId id="2532" r:id="rId38"/>
    <p:sldId id="2488" r:id="rId39"/>
    <p:sldId id="2236" r:id="rId40"/>
    <p:sldId id="2237" r:id="rId41"/>
    <p:sldId id="2238" r:id="rId42"/>
    <p:sldId id="2239" r:id="rId43"/>
    <p:sldId id="2240" r:id="rId44"/>
    <p:sldId id="2410" r:id="rId45"/>
    <p:sldId id="2241" r:id="rId46"/>
    <p:sldId id="2415" r:id="rId47"/>
    <p:sldId id="2490" r:id="rId48"/>
    <p:sldId id="2491" r:id="rId49"/>
    <p:sldId id="2120" r:id="rId50"/>
    <p:sldId id="2189" r:id="rId51"/>
    <p:sldId id="2194" r:id="rId52"/>
    <p:sldId id="2537" r:id="rId53"/>
    <p:sldId id="2538" r:id="rId54"/>
    <p:sldId id="2539" r:id="rId55"/>
    <p:sldId id="2389" r:id="rId56"/>
    <p:sldId id="2322" r:id="rId57"/>
    <p:sldId id="2515" r:id="rId58"/>
    <p:sldId id="2492" r:id="rId59"/>
    <p:sldId id="2310" r:id="rId60"/>
    <p:sldId id="2129" r:id="rId61"/>
    <p:sldId id="2130" r:id="rId62"/>
    <p:sldId id="2178" r:id="rId63"/>
    <p:sldId id="2323" r:id="rId64"/>
    <p:sldId id="2522" r:id="rId65"/>
    <p:sldId id="2493" r:id="rId66"/>
    <p:sldId id="2080" r:id="rId67"/>
    <p:sldId id="2232" r:id="rId68"/>
    <p:sldId id="2494" r:id="rId69"/>
    <p:sldId id="2525" r:id="rId70"/>
    <p:sldId id="2524" r:id="rId71"/>
    <p:sldId id="2324" r:id="rId72"/>
    <p:sldId id="2521" r:id="rId73"/>
    <p:sldId id="2495" r:id="rId74"/>
    <p:sldId id="2317" r:id="rId75"/>
    <p:sldId id="1983" r:id="rId76"/>
    <p:sldId id="2496" r:id="rId77"/>
    <p:sldId id="1230" r:id="rId78"/>
    <p:sldId id="1986" r:id="rId79"/>
    <p:sldId id="1231" r:id="rId80"/>
    <p:sldId id="2254" r:id="rId81"/>
    <p:sldId id="1745" r:id="rId82"/>
    <p:sldId id="2325" r:id="rId83"/>
    <p:sldId id="2518" r:id="rId84"/>
    <p:sldId id="2497" r:id="rId85"/>
    <p:sldId id="2501" r:id="rId86"/>
    <p:sldId id="2502" r:id="rId87"/>
    <p:sldId id="2503" r:id="rId88"/>
    <p:sldId id="2504" r:id="rId89"/>
    <p:sldId id="2526" r:id="rId90"/>
    <p:sldId id="2519" r:id="rId91"/>
    <p:sldId id="2499" r:id="rId92"/>
    <p:sldId id="2507" r:id="rId93"/>
    <p:sldId id="2508" r:id="rId94"/>
    <p:sldId id="2509" r:id="rId95"/>
    <p:sldId id="2510" r:id="rId96"/>
    <p:sldId id="2153" r:id="rId97"/>
    <p:sldId id="2157" r:id="rId98"/>
    <p:sldId id="2512" r:id="rId99"/>
    <p:sldId id="2294" r:id="rId100"/>
    <p:sldId id="2527" r:id="rId101"/>
    <p:sldId id="2520" r:id="rId102"/>
    <p:sldId id="2500" r:id="rId103"/>
    <p:sldId id="2540" r:id="rId104"/>
    <p:sldId id="2541" r:id="rId105"/>
    <p:sldId id="2542" r:id="rId106"/>
    <p:sldId id="2543" r:id="rId107"/>
    <p:sldId id="2544" r:id="rId108"/>
    <p:sldId id="2327" r:id="rId109"/>
    <p:sldId id="2195" r:id="rId110"/>
    <p:sldId id="2196" r:id="rId111"/>
    <p:sldId id="2197" r:id="rId112"/>
    <p:sldId id="2198" r:id="rId113"/>
    <p:sldId id="2199" r:id="rId114"/>
    <p:sldId id="2200" r:id="rId115"/>
    <p:sldId id="2201" r:id="rId116"/>
    <p:sldId id="2202" r:id="rId117"/>
    <p:sldId id="2203" r:id="rId118"/>
    <p:sldId id="2204" r:id="rId119"/>
    <p:sldId id="2205" r:id="rId120"/>
    <p:sldId id="2206" r:id="rId121"/>
    <p:sldId id="2207" r:id="rId122"/>
    <p:sldId id="2583" r:id="rId123"/>
    <p:sldId id="2584" r:id="rId124"/>
    <p:sldId id="2585" r:id="rId125"/>
    <p:sldId id="1128" r:id="rId126"/>
  </p:sldIdLst>
  <p:sldSz cx="9144000" cy="6858000" type="screen4x3"/>
  <p:notesSz cx="7010400" cy="9296400"/>
  <p:defaultTextStyle>
    <a:defPPr>
      <a:defRPr lang="es-ES_tradnl"/>
    </a:defPPr>
    <a:lvl1pPr algn="l" rtl="0" eaLnBrk="0" fontAlgn="base" hangingPunct="0">
      <a:spcBef>
        <a:spcPct val="0"/>
      </a:spcBef>
      <a:spcAft>
        <a:spcPct val="0"/>
      </a:spcAft>
      <a:defRPr sz="2400" kern="1200">
        <a:solidFill>
          <a:schemeClr val="tx1"/>
        </a:solidFill>
        <a:latin typeface="Times"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itchFamily="18" charset="0"/>
        <a:ea typeface="+mn-ea"/>
        <a:cs typeface="+mn-cs"/>
      </a:defRPr>
    </a:lvl5pPr>
    <a:lvl6pPr marL="2286000" algn="l" defTabSz="914400" rtl="0" eaLnBrk="1" latinLnBrk="0" hangingPunct="1">
      <a:defRPr sz="2400" kern="1200">
        <a:solidFill>
          <a:schemeClr val="tx1"/>
        </a:solidFill>
        <a:latin typeface="Times" pitchFamily="18" charset="0"/>
        <a:ea typeface="+mn-ea"/>
        <a:cs typeface="+mn-cs"/>
      </a:defRPr>
    </a:lvl6pPr>
    <a:lvl7pPr marL="2743200" algn="l" defTabSz="914400" rtl="0" eaLnBrk="1" latinLnBrk="0" hangingPunct="1">
      <a:defRPr sz="2400" kern="1200">
        <a:solidFill>
          <a:schemeClr val="tx1"/>
        </a:solidFill>
        <a:latin typeface="Times" pitchFamily="18" charset="0"/>
        <a:ea typeface="+mn-ea"/>
        <a:cs typeface="+mn-cs"/>
      </a:defRPr>
    </a:lvl7pPr>
    <a:lvl8pPr marL="3200400" algn="l" defTabSz="914400" rtl="0" eaLnBrk="1" latinLnBrk="0" hangingPunct="1">
      <a:defRPr sz="2400" kern="1200">
        <a:solidFill>
          <a:schemeClr val="tx1"/>
        </a:solidFill>
        <a:latin typeface="Times" pitchFamily="18" charset="0"/>
        <a:ea typeface="+mn-ea"/>
        <a:cs typeface="+mn-cs"/>
      </a:defRPr>
    </a:lvl8pPr>
    <a:lvl9pPr marL="3657600" algn="l" defTabSz="914400" rtl="0" eaLnBrk="1" latinLnBrk="0" hangingPunct="1">
      <a:defRPr sz="2400" kern="1200">
        <a:solidFill>
          <a:schemeClr val="tx1"/>
        </a:solidFill>
        <a:latin typeface="Times"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48F"/>
    <a:srgbClr val="FFFFE1"/>
    <a:srgbClr val="E5FFE5"/>
    <a:srgbClr val="DDF2FF"/>
    <a:srgbClr val="E5E5F7"/>
    <a:srgbClr val="003399"/>
    <a:srgbClr val="CEEAB0"/>
    <a:srgbClr val="B8E08C"/>
    <a:srgbClr val="CC6600"/>
    <a:srgbClr val="FF99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8324" autoAdjust="0"/>
    <p:restoredTop sz="91005" autoAdjust="0"/>
  </p:normalViewPr>
  <p:slideViewPr>
    <p:cSldViewPr>
      <p:cViewPr>
        <p:scale>
          <a:sx n="60" d="100"/>
          <a:sy n="60" d="100"/>
        </p:scale>
        <p:origin x="-1722" y="-7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handoutMaster" Target="handoutMasters/handout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2EF1FF-6CE7-4821-9F18-01AC026E33E4}" type="doc">
      <dgm:prSet loTypeId="urn:microsoft.com/office/officeart/2005/8/layout/venn1" loCatId="relationship" qsTypeId="urn:microsoft.com/office/officeart/2005/8/quickstyle/simple1" qsCatId="simple" csTypeId="urn:microsoft.com/office/officeart/2005/8/colors/accent1_2" csCatId="accent1" phldr="1"/>
      <dgm:spPr/>
    </dgm:pt>
    <dgm:pt modelId="{86568847-64E2-4DBF-819E-0400943C994C}">
      <dgm:prSet phldrT="[Texto]" custT="1"/>
      <dgm:spPr>
        <a:solidFill>
          <a:srgbClr val="CCFF99">
            <a:alpha val="49804"/>
          </a:srgbClr>
        </a:solidFill>
      </dgm:spPr>
      <dgm:t>
        <a:bodyPr/>
        <a:lstStyle/>
        <a:p>
          <a:r>
            <a:rPr lang="es-MX" sz="1600" b="1" dirty="0" smtClean="0">
              <a:solidFill>
                <a:srgbClr val="003399"/>
              </a:solidFill>
              <a:latin typeface="Tahoma" pitchFamily="34" charset="0"/>
              <a:ea typeface="Tahoma" pitchFamily="34" charset="0"/>
              <a:cs typeface="Tahoma" pitchFamily="34" charset="0"/>
            </a:rPr>
            <a:t>LENGUAJE,</a:t>
          </a:r>
        </a:p>
        <a:p>
          <a:r>
            <a:rPr lang="es-MX" sz="1600" b="1" dirty="0" smtClean="0">
              <a:solidFill>
                <a:srgbClr val="003399"/>
              </a:solidFill>
              <a:latin typeface="Tahoma" pitchFamily="34" charset="0"/>
              <a:ea typeface="Tahoma" pitchFamily="34" charset="0"/>
              <a:cs typeface="Tahoma" pitchFamily="34" charset="0"/>
            </a:rPr>
            <a:t>RAZÓN Y </a:t>
          </a:r>
        </a:p>
        <a:p>
          <a:r>
            <a:rPr lang="es-MX" sz="1600" b="1" dirty="0" smtClean="0">
              <a:solidFill>
                <a:srgbClr val="003399"/>
              </a:solidFill>
              <a:latin typeface="Tahoma" pitchFamily="34" charset="0"/>
              <a:ea typeface="Tahoma" pitchFamily="34" charset="0"/>
              <a:cs typeface="Tahoma" pitchFamily="34" charset="0"/>
            </a:rPr>
            <a:t>VOLUNTAD</a:t>
          </a:r>
          <a:endParaRPr lang="es-MX" sz="1600" b="1" dirty="0">
            <a:solidFill>
              <a:srgbClr val="003399"/>
            </a:solidFill>
            <a:latin typeface="Tahoma" pitchFamily="34" charset="0"/>
            <a:ea typeface="Tahoma" pitchFamily="34" charset="0"/>
            <a:cs typeface="Tahoma" pitchFamily="34" charset="0"/>
          </a:endParaRPr>
        </a:p>
      </dgm:t>
    </dgm:pt>
    <dgm:pt modelId="{517A03DA-8782-403C-8093-034C023108B3}" type="parTrans" cxnId="{B059D8E7-6EFA-470C-9FF7-069D62E461C7}">
      <dgm:prSet/>
      <dgm:spPr/>
      <dgm:t>
        <a:bodyPr/>
        <a:lstStyle/>
        <a:p>
          <a:endParaRPr lang="es-MX"/>
        </a:p>
      </dgm:t>
    </dgm:pt>
    <dgm:pt modelId="{1056DD21-F5C8-4B2A-A4F6-91C4D0B8E6BA}" type="sibTrans" cxnId="{B059D8E7-6EFA-470C-9FF7-069D62E461C7}">
      <dgm:prSet/>
      <dgm:spPr/>
      <dgm:t>
        <a:bodyPr/>
        <a:lstStyle/>
        <a:p>
          <a:endParaRPr lang="es-MX"/>
        </a:p>
      </dgm:t>
    </dgm:pt>
    <dgm:pt modelId="{EB9E01A9-9332-411E-9FED-0C5BD18AB128}">
      <dgm:prSet phldrT="[Texto]" custT="1"/>
      <dgm:spPr>
        <a:solidFill>
          <a:srgbClr val="FFFF99">
            <a:alpha val="49804"/>
          </a:srgbClr>
        </a:solidFill>
      </dgm:spPr>
      <dgm:t>
        <a:bodyPr/>
        <a:lstStyle/>
        <a:p>
          <a:pPr algn="l"/>
          <a:r>
            <a:rPr lang="es-MX" sz="1600" b="1" dirty="0" smtClean="0">
              <a:solidFill>
                <a:srgbClr val="003399"/>
              </a:solidFill>
              <a:latin typeface="Tahoma" pitchFamily="34" charset="0"/>
              <a:ea typeface="Tahoma" pitchFamily="34" charset="0"/>
              <a:cs typeface="Tahoma" pitchFamily="34" charset="0"/>
            </a:rPr>
            <a:t>EMOCIONES</a:t>
          </a:r>
          <a:endParaRPr lang="es-MX" sz="1600" b="1" dirty="0">
            <a:solidFill>
              <a:srgbClr val="003399"/>
            </a:solidFill>
            <a:latin typeface="Tahoma" pitchFamily="34" charset="0"/>
            <a:ea typeface="Tahoma" pitchFamily="34" charset="0"/>
            <a:cs typeface="Tahoma" pitchFamily="34" charset="0"/>
          </a:endParaRPr>
        </a:p>
      </dgm:t>
    </dgm:pt>
    <dgm:pt modelId="{1AA850A0-085D-4F85-8196-74D56B79A828}" type="parTrans" cxnId="{30311938-BC06-4212-A1B1-F60476DF7E34}">
      <dgm:prSet/>
      <dgm:spPr/>
      <dgm:t>
        <a:bodyPr/>
        <a:lstStyle/>
        <a:p>
          <a:endParaRPr lang="es-MX"/>
        </a:p>
      </dgm:t>
    </dgm:pt>
    <dgm:pt modelId="{9447C9E5-74E4-4274-B918-10128F87602D}" type="sibTrans" cxnId="{30311938-BC06-4212-A1B1-F60476DF7E34}">
      <dgm:prSet/>
      <dgm:spPr/>
      <dgm:t>
        <a:bodyPr/>
        <a:lstStyle/>
        <a:p>
          <a:endParaRPr lang="es-MX"/>
        </a:p>
      </dgm:t>
    </dgm:pt>
    <dgm:pt modelId="{F3F38C30-C809-40F5-9914-1E0AB6D486F9}">
      <dgm:prSet phldrT="[Texto]" custT="1"/>
      <dgm:spPr>
        <a:solidFill>
          <a:srgbClr val="FFCCFF">
            <a:alpha val="49804"/>
          </a:srgbClr>
        </a:solidFill>
      </dgm:spPr>
      <dgm:t>
        <a:bodyPr/>
        <a:lstStyle/>
        <a:p>
          <a:r>
            <a:rPr lang="es-MX" sz="1600" b="1" dirty="0" smtClean="0">
              <a:solidFill>
                <a:srgbClr val="003399"/>
              </a:solidFill>
              <a:latin typeface="Tahoma" pitchFamily="34" charset="0"/>
              <a:ea typeface="Tahoma" pitchFamily="34" charset="0"/>
              <a:cs typeface="Tahoma" pitchFamily="34" charset="0"/>
            </a:rPr>
            <a:t>CUERPO</a:t>
          </a:r>
          <a:endParaRPr lang="es-MX" sz="1600" dirty="0">
            <a:solidFill>
              <a:srgbClr val="003399"/>
            </a:solidFill>
            <a:latin typeface="Tahoma" pitchFamily="34" charset="0"/>
            <a:ea typeface="Tahoma" pitchFamily="34" charset="0"/>
            <a:cs typeface="Tahoma" pitchFamily="34" charset="0"/>
          </a:endParaRPr>
        </a:p>
      </dgm:t>
    </dgm:pt>
    <dgm:pt modelId="{451A4969-1E5A-48C7-8081-7ADEF4328C0E}" type="parTrans" cxnId="{CE11EFA2-7D20-4AC1-A9A3-491741F9E97C}">
      <dgm:prSet/>
      <dgm:spPr/>
      <dgm:t>
        <a:bodyPr/>
        <a:lstStyle/>
        <a:p>
          <a:endParaRPr lang="es-MX"/>
        </a:p>
      </dgm:t>
    </dgm:pt>
    <dgm:pt modelId="{335AE6D0-A955-41C6-96C7-29EBD22420E4}" type="sibTrans" cxnId="{CE11EFA2-7D20-4AC1-A9A3-491741F9E97C}">
      <dgm:prSet/>
      <dgm:spPr/>
      <dgm:t>
        <a:bodyPr/>
        <a:lstStyle/>
        <a:p>
          <a:endParaRPr lang="es-MX"/>
        </a:p>
      </dgm:t>
    </dgm:pt>
    <dgm:pt modelId="{C396283C-0F1E-42CD-97C6-1FAB1F249007}">
      <dgm:prSet phldrT="[Texto]" custT="1"/>
      <dgm:spPr>
        <a:solidFill>
          <a:srgbClr val="FFFF99">
            <a:alpha val="49804"/>
          </a:srgbClr>
        </a:solidFill>
      </dgm:spPr>
      <dgm:t>
        <a:bodyPr/>
        <a:lstStyle/>
        <a:p>
          <a:r>
            <a:rPr lang="es-MX" sz="1600" b="1" dirty="0" smtClean="0">
              <a:solidFill>
                <a:srgbClr val="003399"/>
              </a:solidFill>
              <a:latin typeface="Tahoma" pitchFamily="34" charset="0"/>
              <a:ea typeface="Tahoma" pitchFamily="34" charset="0"/>
              <a:cs typeface="Tahoma" pitchFamily="34" charset="0"/>
            </a:rPr>
            <a:t>SENTIDO TRASCENDENTE</a:t>
          </a:r>
          <a:endParaRPr lang="es-MX" sz="1600" b="1" dirty="0">
            <a:solidFill>
              <a:srgbClr val="003399"/>
            </a:solidFill>
            <a:latin typeface="Tahoma" pitchFamily="34" charset="0"/>
            <a:ea typeface="Tahoma" pitchFamily="34" charset="0"/>
            <a:cs typeface="Tahoma" pitchFamily="34" charset="0"/>
          </a:endParaRPr>
        </a:p>
      </dgm:t>
    </dgm:pt>
    <dgm:pt modelId="{522B98B6-2ABD-4535-B9C3-5CAD48D1C323}" type="parTrans" cxnId="{A1C688A1-7692-4B6C-AE78-1A350282D94C}">
      <dgm:prSet/>
      <dgm:spPr/>
      <dgm:t>
        <a:bodyPr/>
        <a:lstStyle/>
        <a:p>
          <a:endParaRPr lang="es-CO"/>
        </a:p>
      </dgm:t>
    </dgm:pt>
    <dgm:pt modelId="{AB3E5159-CF5E-4483-BFB2-0960FF8769D1}" type="sibTrans" cxnId="{A1C688A1-7692-4B6C-AE78-1A350282D94C}">
      <dgm:prSet/>
      <dgm:spPr/>
      <dgm:t>
        <a:bodyPr/>
        <a:lstStyle/>
        <a:p>
          <a:endParaRPr lang="es-CO"/>
        </a:p>
      </dgm:t>
    </dgm:pt>
    <dgm:pt modelId="{CDCCBD2E-CAF5-4992-8538-2D44245914F4}" type="pres">
      <dgm:prSet presAssocID="{A52EF1FF-6CE7-4821-9F18-01AC026E33E4}" presName="compositeShape" presStyleCnt="0">
        <dgm:presLayoutVars>
          <dgm:chMax val="7"/>
          <dgm:dir/>
          <dgm:resizeHandles val="exact"/>
        </dgm:presLayoutVars>
      </dgm:prSet>
      <dgm:spPr/>
    </dgm:pt>
    <dgm:pt modelId="{72961F9D-607B-4298-BD45-756AB7164C20}" type="pres">
      <dgm:prSet presAssocID="{86568847-64E2-4DBF-819E-0400943C994C}" presName="circ1" presStyleLbl="vennNode1" presStyleIdx="0" presStyleCnt="4" custScaleX="151304" custScaleY="96154" custLinFactNeighborX="1293" custLinFactNeighborY="3606"/>
      <dgm:spPr/>
      <dgm:t>
        <a:bodyPr/>
        <a:lstStyle/>
        <a:p>
          <a:endParaRPr lang="es-MX"/>
        </a:p>
      </dgm:t>
    </dgm:pt>
    <dgm:pt modelId="{160C4F94-852F-4973-A1C6-7D2FBD60E237}" type="pres">
      <dgm:prSet presAssocID="{86568847-64E2-4DBF-819E-0400943C994C}" presName="circ1Tx" presStyleLbl="revTx" presStyleIdx="0" presStyleCnt="0">
        <dgm:presLayoutVars>
          <dgm:chMax val="0"/>
          <dgm:chPref val="0"/>
          <dgm:bulletEnabled val="1"/>
        </dgm:presLayoutVars>
      </dgm:prSet>
      <dgm:spPr/>
      <dgm:t>
        <a:bodyPr/>
        <a:lstStyle/>
        <a:p>
          <a:endParaRPr lang="es-MX"/>
        </a:p>
      </dgm:t>
    </dgm:pt>
    <dgm:pt modelId="{00E33EAB-9693-4C5F-B685-F6A7369124AF}" type="pres">
      <dgm:prSet presAssocID="{EB9E01A9-9332-411E-9FED-0C5BD18AB128}" presName="circ2" presStyleLbl="vennNode1" presStyleIdx="1" presStyleCnt="4" custScaleX="145658" custScaleY="70549" custLinFactNeighborX="15975" custLinFactNeighborY="-3347"/>
      <dgm:spPr/>
      <dgm:t>
        <a:bodyPr/>
        <a:lstStyle/>
        <a:p>
          <a:endParaRPr lang="es-MX"/>
        </a:p>
      </dgm:t>
    </dgm:pt>
    <dgm:pt modelId="{ABCB33F2-4E76-43E2-9DD3-0E93AAAF6138}" type="pres">
      <dgm:prSet presAssocID="{EB9E01A9-9332-411E-9FED-0C5BD18AB128}" presName="circ2Tx" presStyleLbl="revTx" presStyleIdx="0" presStyleCnt="0">
        <dgm:presLayoutVars>
          <dgm:chMax val="0"/>
          <dgm:chPref val="0"/>
          <dgm:bulletEnabled val="1"/>
        </dgm:presLayoutVars>
      </dgm:prSet>
      <dgm:spPr/>
      <dgm:t>
        <a:bodyPr/>
        <a:lstStyle/>
        <a:p>
          <a:endParaRPr lang="es-MX"/>
        </a:p>
      </dgm:t>
    </dgm:pt>
    <dgm:pt modelId="{D2B9021F-FAF6-49FF-9F5E-3D0618E4AF9F}" type="pres">
      <dgm:prSet presAssocID="{C396283C-0F1E-42CD-97C6-1FAB1F249007}" presName="circ3" presStyleLbl="vennNode1" presStyleIdx="2" presStyleCnt="4" custScaleX="151533" custScaleY="85898" custLinFactNeighborX="5185" custLinFactNeighborY="-3606"/>
      <dgm:spPr/>
      <dgm:t>
        <a:bodyPr/>
        <a:lstStyle/>
        <a:p>
          <a:endParaRPr lang="es-CO"/>
        </a:p>
      </dgm:t>
    </dgm:pt>
    <dgm:pt modelId="{8754BE9A-0618-4F8D-A356-A4023BD0C296}" type="pres">
      <dgm:prSet presAssocID="{C396283C-0F1E-42CD-97C6-1FAB1F249007}" presName="circ3Tx" presStyleLbl="revTx" presStyleIdx="0" presStyleCnt="0">
        <dgm:presLayoutVars>
          <dgm:chMax val="0"/>
          <dgm:chPref val="0"/>
          <dgm:bulletEnabled val="1"/>
        </dgm:presLayoutVars>
      </dgm:prSet>
      <dgm:spPr/>
      <dgm:t>
        <a:bodyPr/>
        <a:lstStyle/>
        <a:p>
          <a:endParaRPr lang="es-CO"/>
        </a:p>
      </dgm:t>
    </dgm:pt>
    <dgm:pt modelId="{68B25B99-219B-4F84-8758-F377424BC7C9}" type="pres">
      <dgm:prSet presAssocID="{F3F38C30-C809-40F5-9914-1E0AB6D486F9}" presName="circ4" presStyleLbl="vennNode1" presStyleIdx="3" presStyleCnt="4" custScaleX="138610" custScaleY="72722" custLinFactNeighborX="-16027" custLinFactNeighborY="-2261"/>
      <dgm:spPr/>
      <dgm:t>
        <a:bodyPr/>
        <a:lstStyle/>
        <a:p>
          <a:endParaRPr lang="es-CO"/>
        </a:p>
      </dgm:t>
    </dgm:pt>
    <dgm:pt modelId="{0220514D-E41E-4F62-9D59-C72706E2E5FA}" type="pres">
      <dgm:prSet presAssocID="{F3F38C30-C809-40F5-9914-1E0AB6D486F9}" presName="circ4Tx" presStyleLbl="revTx" presStyleIdx="0" presStyleCnt="0">
        <dgm:presLayoutVars>
          <dgm:chMax val="0"/>
          <dgm:chPref val="0"/>
          <dgm:bulletEnabled val="1"/>
        </dgm:presLayoutVars>
      </dgm:prSet>
      <dgm:spPr/>
      <dgm:t>
        <a:bodyPr/>
        <a:lstStyle/>
        <a:p>
          <a:endParaRPr lang="es-CO"/>
        </a:p>
      </dgm:t>
    </dgm:pt>
  </dgm:ptLst>
  <dgm:cxnLst>
    <dgm:cxn modelId="{B21656EE-2651-4AEF-A979-A29E65AB2BFE}" type="presOf" srcId="{C396283C-0F1E-42CD-97C6-1FAB1F249007}" destId="{D2B9021F-FAF6-49FF-9F5E-3D0618E4AF9F}" srcOrd="0" destOrd="0" presId="urn:microsoft.com/office/officeart/2005/8/layout/venn1"/>
    <dgm:cxn modelId="{30311938-BC06-4212-A1B1-F60476DF7E34}" srcId="{A52EF1FF-6CE7-4821-9F18-01AC026E33E4}" destId="{EB9E01A9-9332-411E-9FED-0C5BD18AB128}" srcOrd="1" destOrd="0" parTransId="{1AA850A0-085D-4F85-8196-74D56B79A828}" sibTransId="{9447C9E5-74E4-4274-B918-10128F87602D}"/>
    <dgm:cxn modelId="{A1C688A1-7692-4B6C-AE78-1A350282D94C}" srcId="{A52EF1FF-6CE7-4821-9F18-01AC026E33E4}" destId="{C396283C-0F1E-42CD-97C6-1FAB1F249007}" srcOrd="2" destOrd="0" parTransId="{522B98B6-2ABD-4535-B9C3-5CAD48D1C323}" sibTransId="{AB3E5159-CF5E-4483-BFB2-0960FF8769D1}"/>
    <dgm:cxn modelId="{85CDC7CE-FECF-4415-8A5E-CAFB31A8E8BA}" type="presOf" srcId="{A52EF1FF-6CE7-4821-9F18-01AC026E33E4}" destId="{CDCCBD2E-CAF5-4992-8538-2D44245914F4}" srcOrd="0" destOrd="0" presId="urn:microsoft.com/office/officeart/2005/8/layout/venn1"/>
    <dgm:cxn modelId="{2B2A08AC-8922-4CC8-A8C3-EECF338B7400}" type="presOf" srcId="{86568847-64E2-4DBF-819E-0400943C994C}" destId="{160C4F94-852F-4973-A1C6-7D2FBD60E237}" srcOrd="1" destOrd="0" presId="urn:microsoft.com/office/officeart/2005/8/layout/venn1"/>
    <dgm:cxn modelId="{F125A4B0-F168-4FBC-A7A6-F7A105D56711}" type="presOf" srcId="{C396283C-0F1E-42CD-97C6-1FAB1F249007}" destId="{8754BE9A-0618-4F8D-A356-A4023BD0C296}" srcOrd="1" destOrd="0" presId="urn:microsoft.com/office/officeart/2005/8/layout/venn1"/>
    <dgm:cxn modelId="{96914C56-D271-431F-AA20-F96F65CD9DA5}" type="presOf" srcId="{EB9E01A9-9332-411E-9FED-0C5BD18AB128}" destId="{ABCB33F2-4E76-43E2-9DD3-0E93AAAF6138}" srcOrd="1" destOrd="0" presId="urn:microsoft.com/office/officeart/2005/8/layout/venn1"/>
    <dgm:cxn modelId="{B57D2FD1-4575-4F65-9C55-CCEF5831313B}" type="presOf" srcId="{86568847-64E2-4DBF-819E-0400943C994C}" destId="{72961F9D-607B-4298-BD45-756AB7164C20}" srcOrd="0" destOrd="0" presId="urn:microsoft.com/office/officeart/2005/8/layout/venn1"/>
    <dgm:cxn modelId="{B059D8E7-6EFA-470C-9FF7-069D62E461C7}" srcId="{A52EF1FF-6CE7-4821-9F18-01AC026E33E4}" destId="{86568847-64E2-4DBF-819E-0400943C994C}" srcOrd="0" destOrd="0" parTransId="{517A03DA-8782-403C-8093-034C023108B3}" sibTransId="{1056DD21-F5C8-4B2A-A4F6-91C4D0B8E6BA}"/>
    <dgm:cxn modelId="{CE11EFA2-7D20-4AC1-A9A3-491741F9E97C}" srcId="{A52EF1FF-6CE7-4821-9F18-01AC026E33E4}" destId="{F3F38C30-C809-40F5-9914-1E0AB6D486F9}" srcOrd="3" destOrd="0" parTransId="{451A4969-1E5A-48C7-8081-7ADEF4328C0E}" sibTransId="{335AE6D0-A955-41C6-96C7-29EBD22420E4}"/>
    <dgm:cxn modelId="{BB4FC3B4-E7CD-45D4-BB2F-D0DFA1EDA3E5}" type="presOf" srcId="{F3F38C30-C809-40F5-9914-1E0AB6D486F9}" destId="{0220514D-E41E-4F62-9D59-C72706E2E5FA}" srcOrd="1" destOrd="0" presId="urn:microsoft.com/office/officeart/2005/8/layout/venn1"/>
    <dgm:cxn modelId="{67BFFBC2-26FB-4531-95F2-45D447C3A0F9}" type="presOf" srcId="{EB9E01A9-9332-411E-9FED-0C5BD18AB128}" destId="{00E33EAB-9693-4C5F-B685-F6A7369124AF}" srcOrd="0" destOrd="0" presId="urn:microsoft.com/office/officeart/2005/8/layout/venn1"/>
    <dgm:cxn modelId="{7D47578A-0EB2-4A0E-83F1-DB28CDD19F4F}" type="presOf" srcId="{F3F38C30-C809-40F5-9914-1E0AB6D486F9}" destId="{68B25B99-219B-4F84-8758-F377424BC7C9}" srcOrd="0" destOrd="0" presId="urn:microsoft.com/office/officeart/2005/8/layout/venn1"/>
    <dgm:cxn modelId="{894820D6-467A-429D-81E3-9B29579B5B6A}" type="presParOf" srcId="{CDCCBD2E-CAF5-4992-8538-2D44245914F4}" destId="{72961F9D-607B-4298-BD45-756AB7164C20}" srcOrd="0" destOrd="0" presId="urn:microsoft.com/office/officeart/2005/8/layout/venn1"/>
    <dgm:cxn modelId="{AA84B457-6BE2-4563-83AA-A7E14B8E30BD}" type="presParOf" srcId="{CDCCBD2E-CAF5-4992-8538-2D44245914F4}" destId="{160C4F94-852F-4973-A1C6-7D2FBD60E237}" srcOrd="1" destOrd="0" presId="urn:microsoft.com/office/officeart/2005/8/layout/venn1"/>
    <dgm:cxn modelId="{C22E78F7-8E17-42BC-9A49-A78BE5E860D1}" type="presParOf" srcId="{CDCCBD2E-CAF5-4992-8538-2D44245914F4}" destId="{00E33EAB-9693-4C5F-B685-F6A7369124AF}" srcOrd="2" destOrd="0" presId="urn:microsoft.com/office/officeart/2005/8/layout/venn1"/>
    <dgm:cxn modelId="{F6DFC3DC-2904-43A6-8C9E-F1BF880818E2}" type="presParOf" srcId="{CDCCBD2E-CAF5-4992-8538-2D44245914F4}" destId="{ABCB33F2-4E76-43E2-9DD3-0E93AAAF6138}" srcOrd="3" destOrd="0" presId="urn:microsoft.com/office/officeart/2005/8/layout/venn1"/>
    <dgm:cxn modelId="{1D6DDE09-0037-447B-AA78-DD72E907CDFA}" type="presParOf" srcId="{CDCCBD2E-CAF5-4992-8538-2D44245914F4}" destId="{D2B9021F-FAF6-49FF-9F5E-3D0618E4AF9F}" srcOrd="4" destOrd="0" presId="urn:microsoft.com/office/officeart/2005/8/layout/venn1"/>
    <dgm:cxn modelId="{EA77B7B4-9447-46F8-AE0B-69001522165D}" type="presParOf" srcId="{CDCCBD2E-CAF5-4992-8538-2D44245914F4}" destId="{8754BE9A-0618-4F8D-A356-A4023BD0C296}" srcOrd="5" destOrd="0" presId="urn:microsoft.com/office/officeart/2005/8/layout/venn1"/>
    <dgm:cxn modelId="{E8E3D93B-A46D-4743-AB32-6C9995344389}" type="presParOf" srcId="{CDCCBD2E-CAF5-4992-8538-2D44245914F4}" destId="{68B25B99-219B-4F84-8758-F377424BC7C9}" srcOrd="6" destOrd="0" presId="urn:microsoft.com/office/officeart/2005/8/layout/venn1"/>
    <dgm:cxn modelId="{1F18C1BB-9E0F-4BF5-A293-B5CFD5051990}" type="presParOf" srcId="{CDCCBD2E-CAF5-4992-8538-2D44245914F4}" destId="{0220514D-E41E-4F62-9D59-C72706E2E5FA}" srcOrd="7" destOrd="0" presId="urn:microsoft.com/office/officeart/2005/8/layout/venn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961F9D-607B-4298-BD45-756AB7164C20}">
      <dsp:nvSpPr>
        <dsp:cNvPr id="0" name=""/>
        <dsp:cNvSpPr/>
      </dsp:nvSpPr>
      <dsp:spPr>
        <a:xfrm>
          <a:off x="1169011" y="180020"/>
          <a:ext cx="2719416" cy="1728194"/>
        </a:xfrm>
        <a:prstGeom prst="ellipse">
          <a:avLst/>
        </a:prstGeom>
        <a:solidFill>
          <a:srgbClr val="CCFF99">
            <a:alpha val="49804"/>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r>
            <a:rPr lang="es-MX" sz="1600" b="1" kern="1200" dirty="0" smtClean="0">
              <a:solidFill>
                <a:srgbClr val="003399"/>
              </a:solidFill>
              <a:latin typeface="Tahoma" pitchFamily="34" charset="0"/>
              <a:ea typeface="Tahoma" pitchFamily="34" charset="0"/>
              <a:cs typeface="Tahoma" pitchFamily="34" charset="0"/>
            </a:rPr>
            <a:t>LENGUAJE,</a:t>
          </a:r>
        </a:p>
        <a:p>
          <a:pPr lvl="0" algn="ctr" defTabSz="711200">
            <a:lnSpc>
              <a:spcPct val="90000"/>
            </a:lnSpc>
            <a:spcBef>
              <a:spcPct val="0"/>
            </a:spcBef>
            <a:spcAft>
              <a:spcPct val="35000"/>
            </a:spcAft>
          </a:pPr>
          <a:r>
            <a:rPr lang="es-MX" sz="1600" b="1" kern="1200" dirty="0" smtClean="0">
              <a:solidFill>
                <a:srgbClr val="003399"/>
              </a:solidFill>
              <a:latin typeface="Tahoma" pitchFamily="34" charset="0"/>
              <a:ea typeface="Tahoma" pitchFamily="34" charset="0"/>
              <a:cs typeface="Tahoma" pitchFamily="34" charset="0"/>
            </a:rPr>
            <a:t>RAZÓN Y </a:t>
          </a:r>
        </a:p>
        <a:p>
          <a:pPr lvl="0" algn="ctr" defTabSz="711200">
            <a:lnSpc>
              <a:spcPct val="90000"/>
            </a:lnSpc>
            <a:spcBef>
              <a:spcPct val="0"/>
            </a:spcBef>
            <a:spcAft>
              <a:spcPct val="35000"/>
            </a:spcAft>
          </a:pPr>
          <a:r>
            <a:rPr lang="es-MX" sz="1600" b="1" kern="1200" dirty="0" smtClean="0">
              <a:solidFill>
                <a:srgbClr val="003399"/>
              </a:solidFill>
              <a:latin typeface="Tahoma" pitchFamily="34" charset="0"/>
              <a:ea typeface="Tahoma" pitchFamily="34" charset="0"/>
              <a:cs typeface="Tahoma" pitchFamily="34" charset="0"/>
            </a:rPr>
            <a:t>VOLUNTAD</a:t>
          </a:r>
          <a:endParaRPr lang="es-MX" sz="1600" b="1" kern="1200" dirty="0">
            <a:solidFill>
              <a:srgbClr val="003399"/>
            </a:solidFill>
            <a:latin typeface="Tahoma" pitchFamily="34" charset="0"/>
            <a:ea typeface="Tahoma" pitchFamily="34" charset="0"/>
            <a:cs typeface="Tahoma" pitchFamily="34" charset="0"/>
          </a:endParaRPr>
        </a:p>
      </dsp:txBody>
      <dsp:txXfrm>
        <a:off x="1482790" y="412662"/>
        <a:ext cx="2091858" cy="548369"/>
      </dsp:txXfrm>
    </dsp:sp>
    <dsp:sp modelId="{00E33EAB-9693-4C5F-B685-F6A7369124AF}">
      <dsp:nvSpPr>
        <dsp:cNvPr id="0" name=""/>
        <dsp:cNvSpPr/>
      </dsp:nvSpPr>
      <dsp:spPr>
        <a:xfrm>
          <a:off x="2278600" y="1080123"/>
          <a:ext cx="2617939" cy="1267991"/>
        </a:xfrm>
        <a:prstGeom prst="ellipse">
          <a:avLst/>
        </a:prstGeom>
        <a:solidFill>
          <a:srgbClr val="FFFF99">
            <a:alpha val="49804"/>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l" defTabSz="711200">
            <a:lnSpc>
              <a:spcPct val="90000"/>
            </a:lnSpc>
            <a:spcBef>
              <a:spcPct val="0"/>
            </a:spcBef>
            <a:spcAft>
              <a:spcPct val="35000"/>
            </a:spcAft>
          </a:pPr>
          <a:r>
            <a:rPr lang="es-MX" sz="1600" b="1" kern="1200" dirty="0" smtClean="0">
              <a:solidFill>
                <a:srgbClr val="003399"/>
              </a:solidFill>
              <a:latin typeface="Tahoma" pitchFamily="34" charset="0"/>
              <a:ea typeface="Tahoma" pitchFamily="34" charset="0"/>
              <a:cs typeface="Tahoma" pitchFamily="34" charset="0"/>
            </a:rPr>
            <a:t>EMOCIONES</a:t>
          </a:r>
          <a:endParaRPr lang="es-MX" sz="1600" b="1" kern="1200" dirty="0">
            <a:solidFill>
              <a:srgbClr val="003399"/>
            </a:solidFill>
            <a:latin typeface="Tahoma" pitchFamily="34" charset="0"/>
            <a:ea typeface="Tahoma" pitchFamily="34" charset="0"/>
            <a:cs typeface="Tahoma" pitchFamily="34" charset="0"/>
          </a:endParaRPr>
        </a:p>
      </dsp:txBody>
      <dsp:txXfrm>
        <a:off x="3688260" y="1226430"/>
        <a:ext cx="1006899" cy="975377"/>
      </dsp:txXfrm>
    </dsp:sp>
    <dsp:sp modelId="{D2B9021F-FAF6-49FF-9F5E-3D0618E4AF9F}">
      <dsp:nvSpPr>
        <dsp:cNvPr id="0" name=""/>
        <dsp:cNvSpPr/>
      </dsp:nvSpPr>
      <dsp:spPr>
        <a:xfrm>
          <a:off x="1236905" y="1732501"/>
          <a:ext cx="2723532" cy="1543861"/>
        </a:xfrm>
        <a:prstGeom prst="ellipse">
          <a:avLst/>
        </a:prstGeom>
        <a:solidFill>
          <a:srgbClr val="FFFF99">
            <a:alpha val="49804"/>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r>
            <a:rPr lang="es-MX" sz="1600" b="1" kern="1200" dirty="0" smtClean="0">
              <a:solidFill>
                <a:srgbClr val="003399"/>
              </a:solidFill>
              <a:latin typeface="Tahoma" pitchFamily="34" charset="0"/>
              <a:ea typeface="Tahoma" pitchFamily="34" charset="0"/>
              <a:cs typeface="Tahoma" pitchFamily="34" charset="0"/>
            </a:rPr>
            <a:t>SENTIDO TRASCENDENTE</a:t>
          </a:r>
          <a:endParaRPr lang="es-MX" sz="1600" b="1" kern="1200" dirty="0">
            <a:solidFill>
              <a:srgbClr val="003399"/>
            </a:solidFill>
            <a:latin typeface="Tahoma" pitchFamily="34" charset="0"/>
            <a:ea typeface="Tahoma" pitchFamily="34" charset="0"/>
            <a:cs typeface="Tahoma" pitchFamily="34" charset="0"/>
          </a:endParaRPr>
        </a:p>
      </dsp:txBody>
      <dsp:txXfrm>
        <a:off x="1551159" y="2578656"/>
        <a:ext cx="2095024" cy="489879"/>
      </dsp:txXfrm>
    </dsp:sp>
    <dsp:sp modelId="{68B25B99-219B-4F84-8758-F377424BC7C9}">
      <dsp:nvSpPr>
        <dsp:cNvPr id="0" name=""/>
        <dsp:cNvSpPr/>
      </dsp:nvSpPr>
      <dsp:spPr>
        <a:xfrm>
          <a:off x="176823" y="1080114"/>
          <a:ext cx="2491264" cy="1307046"/>
        </a:xfrm>
        <a:prstGeom prst="ellipse">
          <a:avLst/>
        </a:prstGeom>
        <a:solidFill>
          <a:srgbClr val="FFCCFF">
            <a:alpha val="49804"/>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r>
            <a:rPr lang="es-MX" sz="1600" b="1" kern="1200" dirty="0" smtClean="0">
              <a:solidFill>
                <a:srgbClr val="003399"/>
              </a:solidFill>
              <a:latin typeface="Tahoma" pitchFamily="34" charset="0"/>
              <a:ea typeface="Tahoma" pitchFamily="34" charset="0"/>
              <a:cs typeface="Tahoma" pitchFamily="34" charset="0"/>
            </a:rPr>
            <a:t>CUERPO</a:t>
          </a:r>
          <a:endParaRPr lang="es-MX" sz="1600" kern="1200" dirty="0">
            <a:solidFill>
              <a:srgbClr val="003399"/>
            </a:solidFill>
            <a:latin typeface="Tahoma" pitchFamily="34" charset="0"/>
            <a:ea typeface="Tahoma" pitchFamily="34" charset="0"/>
            <a:cs typeface="Tahoma" pitchFamily="34" charset="0"/>
          </a:endParaRPr>
        </a:p>
      </dsp:txBody>
      <dsp:txXfrm>
        <a:off x="368459" y="1230927"/>
        <a:ext cx="958178" cy="1005420"/>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037116" cy="465267"/>
          </a:xfrm>
          <a:prstGeom prst="rect">
            <a:avLst/>
          </a:prstGeom>
        </p:spPr>
        <p:txBody>
          <a:bodyPr vert="horz" lIns="91437" tIns="45718" rIns="91437" bIns="45718" rtlCol="0"/>
          <a:lstStyle>
            <a:lvl1pPr algn="l">
              <a:defRPr sz="1200"/>
            </a:lvl1pPr>
          </a:lstStyle>
          <a:p>
            <a:pPr>
              <a:defRPr/>
            </a:pPr>
            <a:endParaRPr lang="en-US"/>
          </a:p>
        </p:txBody>
      </p:sp>
      <p:sp>
        <p:nvSpPr>
          <p:cNvPr id="3" name="2 Marcador de fecha"/>
          <p:cNvSpPr>
            <a:spLocks noGrp="1"/>
          </p:cNvSpPr>
          <p:nvPr>
            <p:ph type="dt" sz="quarter" idx="1"/>
          </p:nvPr>
        </p:nvSpPr>
        <p:spPr>
          <a:xfrm>
            <a:off x="3971615" y="0"/>
            <a:ext cx="3037116" cy="465267"/>
          </a:xfrm>
          <a:prstGeom prst="rect">
            <a:avLst/>
          </a:prstGeom>
        </p:spPr>
        <p:txBody>
          <a:bodyPr vert="horz" lIns="91437" tIns="45718" rIns="91437" bIns="45718" rtlCol="0"/>
          <a:lstStyle>
            <a:lvl1pPr algn="r">
              <a:defRPr sz="1200"/>
            </a:lvl1pPr>
          </a:lstStyle>
          <a:p>
            <a:pPr>
              <a:defRPr/>
            </a:pPr>
            <a:fld id="{495F2279-8415-4115-9066-7B855BB86979}" type="datetimeFigureOut">
              <a:rPr lang="en-US"/>
              <a:pPr>
                <a:defRPr/>
              </a:pPr>
              <a:t>10/21/2013</a:t>
            </a:fld>
            <a:endParaRPr lang="en-US"/>
          </a:p>
        </p:txBody>
      </p:sp>
      <p:sp>
        <p:nvSpPr>
          <p:cNvPr id="4" name="3 Marcador de pie de página"/>
          <p:cNvSpPr>
            <a:spLocks noGrp="1"/>
          </p:cNvSpPr>
          <p:nvPr>
            <p:ph type="ftr" sz="quarter" idx="2"/>
          </p:nvPr>
        </p:nvSpPr>
        <p:spPr>
          <a:xfrm>
            <a:off x="0" y="8829648"/>
            <a:ext cx="3037116" cy="465267"/>
          </a:xfrm>
          <a:prstGeom prst="rect">
            <a:avLst/>
          </a:prstGeom>
        </p:spPr>
        <p:txBody>
          <a:bodyPr vert="horz" lIns="91437" tIns="45718" rIns="91437" bIns="45718" rtlCol="0" anchor="b"/>
          <a:lstStyle>
            <a:lvl1pPr algn="l">
              <a:defRPr sz="1200"/>
            </a:lvl1pPr>
          </a:lstStyle>
          <a:p>
            <a:pPr>
              <a:defRPr/>
            </a:pPr>
            <a:endParaRPr lang="en-US"/>
          </a:p>
        </p:txBody>
      </p:sp>
      <p:sp>
        <p:nvSpPr>
          <p:cNvPr id="5" name="4 Marcador de número de diapositiva"/>
          <p:cNvSpPr>
            <a:spLocks noGrp="1"/>
          </p:cNvSpPr>
          <p:nvPr>
            <p:ph type="sldNum" sz="quarter" idx="3"/>
          </p:nvPr>
        </p:nvSpPr>
        <p:spPr>
          <a:xfrm>
            <a:off x="3971615" y="8829648"/>
            <a:ext cx="3037116" cy="465267"/>
          </a:xfrm>
          <a:prstGeom prst="rect">
            <a:avLst/>
          </a:prstGeom>
        </p:spPr>
        <p:txBody>
          <a:bodyPr vert="horz" lIns="91437" tIns="45718" rIns="91437" bIns="45718" rtlCol="0" anchor="b"/>
          <a:lstStyle>
            <a:lvl1pPr algn="r">
              <a:defRPr sz="1200"/>
            </a:lvl1pPr>
          </a:lstStyle>
          <a:p>
            <a:pPr>
              <a:defRPr/>
            </a:pPr>
            <a:fld id="{F066E183-081D-4590-AD1B-92C4BFBF4ED0}" type="slidenum">
              <a:rPr lang="en-US"/>
              <a:pPr>
                <a:defRPr/>
              </a:pPr>
              <a:t>‹Nº›</a:t>
            </a:fld>
            <a:endParaRPr lang="en-US"/>
          </a:p>
        </p:txBody>
      </p:sp>
    </p:spTree>
    <p:extLst>
      <p:ext uri="{BB962C8B-B14F-4D97-AF65-F5344CB8AC3E}">
        <p14:creationId xmlns="" xmlns:p14="http://schemas.microsoft.com/office/powerpoint/2010/main" val="26253538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0" y="0"/>
            <a:ext cx="3037116" cy="465267"/>
          </a:xfrm>
          <a:prstGeom prst="rect">
            <a:avLst/>
          </a:prstGeom>
          <a:noFill/>
          <a:ln w="9525">
            <a:noFill/>
            <a:miter lim="800000"/>
            <a:headEnd/>
            <a:tailEnd/>
          </a:ln>
          <a:effectLst/>
        </p:spPr>
        <p:txBody>
          <a:bodyPr vert="horz" wrap="square" lIns="91437" tIns="45718" rIns="91437" bIns="45718" numCol="1" anchor="t" anchorCtr="0" compatLnSpc="1">
            <a:prstTxWarp prst="textNoShape">
              <a:avLst/>
            </a:prstTxWarp>
          </a:bodyPr>
          <a:lstStyle>
            <a:lvl1pPr>
              <a:defRPr sz="1200"/>
            </a:lvl1pPr>
          </a:lstStyle>
          <a:p>
            <a:pPr>
              <a:defRPr/>
            </a:pPr>
            <a:endParaRPr lang="es-ES"/>
          </a:p>
        </p:txBody>
      </p:sp>
      <p:sp>
        <p:nvSpPr>
          <p:cNvPr id="26627" name="Rectangle 3"/>
          <p:cNvSpPr>
            <a:spLocks noGrp="1" noChangeArrowheads="1"/>
          </p:cNvSpPr>
          <p:nvPr>
            <p:ph type="dt" idx="1"/>
          </p:nvPr>
        </p:nvSpPr>
        <p:spPr bwMode="auto">
          <a:xfrm>
            <a:off x="3971615" y="0"/>
            <a:ext cx="3037116" cy="465267"/>
          </a:xfrm>
          <a:prstGeom prst="rect">
            <a:avLst/>
          </a:prstGeom>
          <a:noFill/>
          <a:ln w="9525">
            <a:noFill/>
            <a:miter lim="800000"/>
            <a:headEnd/>
            <a:tailEnd/>
          </a:ln>
          <a:effectLst/>
        </p:spPr>
        <p:txBody>
          <a:bodyPr vert="horz" wrap="square" lIns="91437" tIns="45718" rIns="91437" bIns="45718" numCol="1" anchor="t" anchorCtr="0" compatLnSpc="1">
            <a:prstTxWarp prst="textNoShape">
              <a:avLst/>
            </a:prstTxWarp>
          </a:bodyPr>
          <a:lstStyle>
            <a:lvl1pPr algn="r">
              <a:defRPr sz="1200"/>
            </a:lvl1pPr>
          </a:lstStyle>
          <a:p>
            <a:pPr>
              <a:defRPr/>
            </a:pPr>
            <a:endParaRPr lang="es-ES"/>
          </a:p>
        </p:txBody>
      </p:sp>
      <p:sp>
        <p:nvSpPr>
          <p:cNvPr id="68612"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26629" name="Rectangle 5"/>
          <p:cNvSpPr>
            <a:spLocks noGrp="1" noChangeArrowheads="1"/>
          </p:cNvSpPr>
          <p:nvPr>
            <p:ph type="body" sz="quarter" idx="3"/>
          </p:nvPr>
        </p:nvSpPr>
        <p:spPr bwMode="auto">
          <a:xfrm>
            <a:off x="700874" y="4416311"/>
            <a:ext cx="5608654" cy="4182934"/>
          </a:xfrm>
          <a:prstGeom prst="rect">
            <a:avLst/>
          </a:prstGeom>
          <a:noFill/>
          <a:ln w="9525">
            <a:noFill/>
            <a:miter lim="800000"/>
            <a:headEnd/>
            <a:tailEnd/>
          </a:ln>
          <a:effectLst/>
        </p:spPr>
        <p:txBody>
          <a:bodyPr vert="horz" wrap="square" lIns="91437" tIns="45718" rIns="91437" bIns="45718" numCol="1" anchor="t" anchorCtr="0" compatLnSpc="1">
            <a:prstTxWarp prst="textNoShape">
              <a:avLst/>
            </a:prstTxWarp>
          </a:bodyPr>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p>
        </p:txBody>
      </p:sp>
      <p:sp>
        <p:nvSpPr>
          <p:cNvPr id="26630" name="Rectangle 6"/>
          <p:cNvSpPr>
            <a:spLocks noGrp="1" noChangeArrowheads="1"/>
          </p:cNvSpPr>
          <p:nvPr>
            <p:ph type="ftr" sz="quarter" idx="4"/>
          </p:nvPr>
        </p:nvSpPr>
        <p:spPr bwMode="auto">
          <a:xfrm>
            <a:off x="0" y="8829648"/>
            <a:ext cx="3037116" cy="465267"/>
          </a:xfrm>
          <a:prstGeom prst="rect">
            <a:avLst/>
          </a:prstGeom>
          <a:noFill/>
          <a:ln w="9525">
            <a:noFill/>
            <a:miter lim="800000"/>
            <a:headEnd/>
            <a:tailEnd/>
          </a:ln>
          <a:effectLst/>
        </p:spPr>
        <p:txBody>
          <a:bodyPr vert="horz" wrap="square" lIns="91437" tIns="45718" rIns="91437" bIns="45718" numCol="1" anchor="b" anchorCtr="0" compatLnSpc="1">
            <a:prstTxWarp prst="textNoShape">
              <a:avLst/>
            </a:prstTxWarp>
          </a:bodyPr>
          <a:lstStyle>
            <a:lvl1pPr>
              <a:defRPr sz="1200"/>
            </a:lvl1pPr>
          </a:lstStyle>
          <a:p>
            <a:pPr>
              <a:defRPr/>
            </a:pPr>
            <a:endParaRPr lang="es-ES"/>
          </a:p>
        </p:txBody>
      </p:sp>
      <p:sp>
        <p:nvSpPr>
          <p:cNvPr id="26631" name="Rectangle 7"/>
          <p:cNvSpPr>
            <a:spLocks noGrp="1" noChangeArrowheads="1"/>
          </p:cNvSpPr>
          <p:nvPr>
            <p:ph type="sldNum" sz="quarter" idx="5"/>
          </p:nvPr>
        </p:nvSpPr>
        <p:spPr bwMode="auto">
          <a:xfrm>
            <a:off x="3971615" y="8829648"/>
            <a:ext cx="3037116" cy="465267"/>
          </a:xfrm>
          <a:prstGeom prst="rect">
            <a:avLst/>
          </a:prstGeom>
          <a:noFill/>
          <a:ln w="9525">
            <a:noFill/>
            <a:miter lim="800000"/>
            <a:headEnd/>
            <a:tailEnd/>
          </a:ln>
          <a:effectLst/>
        </p:spPr>
        <p:txBody>
          <a:bodyPr vert="horz" wrap="square" lIns="91437" tIns="45718" rIns="91437" bIns="45718" numCol="1" anchor="b" anchorCtr="0" compatLnSpc="1">
            <a:prstTxWarp prst="textNoShape">
              <a:avLst/>
            </a:prstTxWarp>
          </a:bodyPr>
          <a:lstStyle>
            <a:lvl1pPr algn="r">
              <a:defRPr sz="1200"/>
            </a:lvl1pPr>
          </a:lstStyle>
          <a:p>
            <a:pPr>
              <a:defRPr/>
            </a:pPr>
            <a:fld id="{71A0C3A6-5A40-4486-96C5-5F6665387E40}" type="slidenum">
              <a:rPr lang="es-ES"/>
              <a:pPr>
                <a:defRPr/>
              </a:pPr>
              <a:t>‹Nº›</a:t>
            </a:fld>
            <a:endParaRPr lang="es-ES"/>
          </a:p>
        </p:txBody>
      </p:sp>
    </p:spTree>
    <p:extLst>
      <p:ext uri="{BB962C8B-B14F-4D97-AF65-F5344CB8AC3E}">
        <p14:creationId xmlns="" xmlns:p14="http://schemas.microsoft.com/office/powerpoint/2010/main" val="263658820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a:p>
        </p:txBody>
      </p:sp>
      <p:sp>
        <p:nvSpPr>
          <p:cNvPr id="4" name="3 Marcador de número de diapositiva"/>
          <p:cNvSpPr>
            <a:spLocks noGrp="1"/>
          </p:cNvSpPr>
          <p:nvPr>
            <p:ph type="sldNum" sz="quarter" idx="10"/>
          </p:nvPr>
        </p:nvSpPr>
        <p:spPr/>
        <p:txBody>
          <a:bodyPr/>
          <a:lstStyle/>
          <a:p>
            <a:pPr>
              <a:defRPr/>
            </a:pPr>
            <a:fld id="{71A0C3A6-5A40-4486-96C5-5F6665387E40}" type="slidenum">
              <a:rPr lang="es-ES" smtClean="0"/>
              <a:pPr>
                <a:defRPr/>
              </a:pPr>
              <a:t>1</a:t>
            </a:fld>
            <a:endParaRPr 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1 Marcador de imagen de diapositiva"/>
          <p:cNvSpPr>
            <a:spLocks noGrp="1" noRot="1" noChangeAspect="1" noTextEdit="1"/>
          </p:cNvSpPr>
          <p:nvPr>
            <p:ph type="sldImg"/>
          </p:nvPr>
        </p:nvSpPr>
        <p:spPr>
          <a:ln/>
        </p:spPr>
      </p:sp>
      <p:sp>
        <p:nvSpPr>
          <p:cNvPr id="69635" name="2 Marcador de notas"/>
          <p:cNvSpPr>
            <a:spLocks noGrp="1"/>
          </p:cNvSpPr>
          <p:nvPr>
            <p:ph type="body" idx="1"/>
          </p:nvPr>
        </p:nvSpPr>
        <p:spPr>
          <a:noFill/>
          <a:ln/>
        </p:spPr>
        <p:txBody>
          <a:bodyPr/>
          <a:lstStyle/>
          <a:p>
            <a:endParaRPr lang="en-US" dirty="0" smtClean="0"/>
          </a:p>
        </p:txBody>
      </p:sp>
      <p:sp>
        <p:nvSpPr>
          <p:cNvPr id="69636" name="3 Marcador de número de diapositiva"/>
          <p:cNvSpPr>
            <a:spLocks noGrp="1"/>
          </p:cNvSpPr>
          <p:nvPr>
            <p:ph type="sldNum" sz="quarter" idx="5"/>
          </p:nvPr>
        </p:nvSpPr>
        <p:spPr>
          <a:noFill/>
        </p:spPr>
        <p:txBody>
          <a:bodyPr/>
          <a:lstStyle/>
          <a:p>
            <a:fld id="{A9475E60-3B1B-4284-B339-CB9C3FEB682E}" type="slidenum">
              <a:rPr lang="es-ES" smtClean="0"/>
              <a:pPr/>
              <a:t>2</a:t>
            </a:fld>
            <a:endParaRPr lang="es-E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Marcador de imagen de diapositiva"/>
          <p:cNvSpPr>
            <a:spLocks noGrp="1" noRot="1" noChangeAspect="1" noTextEdit="1"/>
          </p:cNvSpPr>
          <p:nvPr>
            <p:ph type="sldImg"/>
          </p:nvPr>
        </p:nvSpPr>
        <p:spPr>
          <a:ln/>
        </p:spPr>
      </p:sp>
      <p:sp>
        <p:nvSpPr>
          <p:cNvPr id="35843" name="2 Marcador de notas"/>
          <p:cNvSpPr>
            <a:spLocks noGrp="1"/>
          </p:cNvSpPr>
          <p:nvPr>
            <p:ph type="body" idx="1"/>
          </p:nvPr>
        </p:nvSpPr>
        <p:spPr>
          <a:noFill/>
          <a:ln/>
        </p:spPr>
        <p:txBody>
          <a:bodyPr/>
          <a:lstStyle/>
          <a:p>
            <a:endParaRPr lang="en-US" smtClean="0">
              <a:latin typeface="Times"/>
            </a:endParaRPr>
          </a:p>
        </p:txBody>
      </p:sp>
      <p:sp>
        <p:nvSpPr>
          <p:cNvPr id="35844" name="3 Marcador de número de diapositiva"/>
          <p:cNvSpPr>
            <a:spLocks noGrp="1"/>
          </p:cNvSpPr>
          <p:nvPr>
            <p:ph type="sldNum" sz="quarter" idx="5"/>
          </p:nvPr>
        </p:nvSpPr>
        <p:spPr>
          <a:noFill/>
        </p:spPr>
        <p:txBody>
          <a:bodyPr/>
          <a:lstStyle/>
          <a:p>
            <a:fld id="{63D0BF74-4938-4B8C-9460-9491F3586499}" type="slidenum">
              <a:rPr lang="es-ES" smtClean="0">
                <a:latin typeface="Times"/>
              </a:rPr>
              <a:pPr/>
              <a:t>3</a:t>
            </a:fld>
            <a:endParaRPr lang="es-ES" smtClean="0">
              <a:latin typeface="Time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1 Marcador de imagen de diapositiva"/>
          <p:cNvSpPr>
            <a:spLocks noGrp="1" noRot="1" noChangeAspect="1" noTextEdit="1"/>
          </p:cNvSpPr>
          <p:nvPr>
            <p:ph type="sldImg"/>
          </p:nvPr>
        </p:nvSpPr>
        <p:spPr>
          <a:ln/>
        </p:spPr>
      </p:sp>
      <p:sp>
        <p:nvSpPr>
          <p:cNvPr id="69635" name="2 Marcador de notas"/>
          <p:cNvSpPr>
            <a:spLocks noGrp="1"/>
          </p:cNvSpPr>
          <p:nvPr>
            <p:ph type="body" idx="1"/>
          </p:nvPr>
        </p:nvSpPr>
        <p:spPr>
          <a:noFill/>
          <a:ln/>
        </p:spPr>
        <p:txBody>
          <a:bodyPr/>
          <a:lstStyle/>
          <a:p>
            <a:endParaRPr lang="en-US" dirty="0" smtClean="0"/>
          </a:p>
        </p:txBody>
      </p:sp>
      <p:sp>
        <p:nvSpPr>
          <p:cNvPr id="69636" name="3 Marcador de número de diapositiva"/>
          <p:cNvSpPr>
            <a:spLocks noGrp="1"/>
          </p:cNvSpPr>
          <p:nvPr>
            <p:ph type="sldNum" sz="quarter" idx="5"/>
          </p:nvPr>
        </p:nvSpPr>
        <p:spPr>
          <a:noFill/>
        </p:spPr>
        <p:txBody>
          <a:bodyPr/>
          <a:lstStyle/>
          <a:p>
            <a:fld id="{A9475E60-3B1B-4284-B339-CB9C3FEB682E}" type="slidenum">
              <a:rPr lang="es-ES" smtClean="0"/>
              <a:pPr/>
              <a:t>4</a:t>
            </a:fld>
            <a:endParaRPr lang="es-E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a:noFill/>
          <a:ln/>
        </p:spPr>
        <p:txBody>
          <a:bodyPr/>
          <a:lstStyle/>
          <a:p>
            <a:r>
              <a:rPr lang="es-ES" sz="900" dirty="0" smtClean="0">
                <a:latin typeface="Times"/>
                <a:ea typeface="MS PGothic"/>
                <a:cs typeface="MS PGothic"/>
              </a:rPr>
              <a:t>Perspectiva de la presentación: la evaluación de los resultados, que es una faceta de la calidad, pero que es poderosa para distintos propósitos.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96259" name="2 Marcador de notas"/>
          <p:cNvSpPr>
            <a:spLocks noGrp="1"/>
          </p:cNvSpPr>
          <p:nvPr>
            <p:ph type="body" idx="1"/>
          </p:nvPr>
        </p:nvSpPr>
        <p:spPr bwMode="auto">
          <a:noFill/>
        </p:spPr>
        <p:txBody>
          <a:bodyPr/>
          <a:lstStyle/>
          <a:p>
            <a:pPr eaLnBrk="1" hangingPunct="1">
              <a:spcBef>
                <a:spcPct val="0"/>
              </a:spcBef>
            </a:pPr>
            <a:endParaRPr lang="en-US" dirty="0" smtClean="0">
              <a:ea typeface="ＭＳ Ｐゴシック" pitchFamily="34" charset="-128"/>
            </a:endParaRPr>
          </a:p>
        </p:txBody>
      </p:sp>
      <p:sp>
        <p:nvSpPr>
          <p:cNvPr id="96260" name="3 Marcador de número de diapositiva"/>
          <p:cNvSpPr>
            <a:spLocks noGrp="1"/>
          </p:cNvSpPr>
          <p:nvPr>
            <p:ph type="sldNum" sz="quarter" idx="5"/>
          </p:nvPr>
        </p:nvSpPr>
        <p:spPr bwMode="auto">
          <a:noFill/>
          <a:ln>
            <a:miter lim="800000"/>
            <a:headEnd/>
            <a:tailEnd/>
          </a:ln>
        </p:spPr>
        <p:txBody>
          <a:bodyPr/>
          <a:lstStyle/>
          <a:p>
            <a:fld id="{0D9F7914-34C5-416E-8410-B926DBE66FD7}" type="slidenum">
              <a:rPr lang="es-CO" smtClean="0"/>
              <a:pPr/>
              <a:t>6</a:t>
            </a:fld>
            <a:endParaRPr lang="es-CO"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a:noFill/>
          <a:ln/>
        </p:spPr>
        <p:txBody>
          <a:bodyPr/>
          <a:lstStyle/>
          <a:p>
            <a:r>
              <a:rPr lang="es-ES" sz="900" dirty="0" smtClean="0">
                <a:latin typeface="Times"/>
                <a:ea typeface="MS PGothic"/>
                <a:cs typeface="MS PGothic"/>
              </a:rPr>
              <a:t>Perspectiva de la presentación: la evaluación de los resultados, que es una faceta de la calidad, pero que es poderosa para distintos propósitos.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a:noFill/>
          <a:ln/>
        </p:spPr>
        <p:txBody>
          <a:bodyPr/>
          <a:lstStyle/>
          <a:p>
            <a:r>
              <a:rPr lang="es-ES" sz="900" dirty="0" smtClean="0">
                <a:latin typeface="Times"/>
                <a:ea typeface="MS PGothic"/>
                <a:cs typeface="MS PGothic"/>
              </a:rPr>
              <a:t>Perspectiva de la presentación: la evaluación de los resultados, que es una faceta de la calidad, pero que es poderosa para distintos propósitos.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1 Marcador de imagen de diapositiva"/>
          <p:cNvSpPr>
            <a:spLocks noGrp="1" noRot="1" noChangeAspect="1" noTextEdit="1"/>
          </p:cNvSpPr>
          <p:nvPr>
            <p:ph type="sldImg"/>
          </p:nvPr>
        </p:nvSpPr>
        <p:spPr>
          <a:ln/>
        </p:spPr>
      </p:sp>
      <p:sp>
        <p:nvSpPr>
          <p:cNvPr id="77827" name="2 Marcador de notas"/>
          <p:cNvSpPr>
            <a:spLocks noGrp="1"/>
          </p:cNvSpPr>
          <p:nvPr>
            <p:ph type="body" idx="1"/>
          </p:nvPr>
        </p:nvSpPr>
        <p:spPr>
          <a:noFill/>
          <a:ln/>
        </p:spPr>
        <p:txBody>
          <a:bodyPr/>
          <a:lstStyle/>
          <a:p>
            <a:endParaRPr lang="en-US" smtClean="0"/>
          </a:p>
        </p:txBody>
      </p:sp>
      <p:sp>
        <p:nvSpPr>
          <p:cNvPr id="77828" name="3 Marcador de número de diapositiva"/>
          <p:cNvSpPr>
            <a:spLocks noGrp="1"/>
          </p:cNvSpPr>
          <p:nvPr>
            <p:ph type="sldNum" sz="quarter" idx="5"/>
          </p:nvPr>
        </p:nvSpPr>
        <p:spPr>
          <a:noFill/>
        </p:spPr>
        <p:txBody>
          <a:bodyPr/>
          <a:lstStyle/>
          <a:p>
            <a:fld id="{D1AF5537-1348-4AEA-A5CB-40FAC233C51B}" type="slidenum">
              <a:rPr lang="es-ES" smtClean="0"/>
              <a:pPr/>
              <a:t>17</a:t>
            </a:fld>
            <a:endParaRPr lang="es-E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825B8DE-6707-40B0-A1C8-FA9B70D657FE}" type="slidenum">
              <a:rPr lang="es-ES"/>
              <a:pPr/>
              <a:t>18</a:t>
            </a:fld>
            <a:endParaRPr lang="es-ES"/>
          </a:p>
        </p:txBody>
      </p:sp>
      <p:sp>
        <p:nvSpPr>
          <p:cNvPr id="71682" name="Rectangle 2"/>
          <p:cNvSpPr>
            <a:spLocks noGrp="1" noRot="1" noChangeAspect="1" noChangeArrowheads="1" noTextEdit="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71683" name="Rectangle 3"/>
          <p:cNvSpPr>
            <a:spLocks noGrp="1" noChangeArrowheads="1"/>
          </p:cNvSpPr>
          <p:nvPr>
            <p:ph type="body" idx="1"/>
          </p:nvPr>
        </p:nvSpPr>
        <p:spPr bwMode="auto">
          <a:xfrm>
            <a:off x="934720" y="4415790"/>
            <a:ext cx="5140960" cy="4183380"/>
          </a:xfrm>
          <a:prstGeom prst="rect">
            <a:avLst/>
          </a:prstGeom>
          <a:solidFill>
            <a:srgbClr val="FFFFFF"/>
          </a:solidFill>
          <a:ln>
            <a:solidFill>
              <a:srgbClr val="000000"/>
            </a:solidFill>
            <a:miter lim="800000"/>
            <a:headEnd/>
            <a:tailEnd/>
          </a:ln>
        </p:spPr>
        <p:txBody>
          <a:bodyPr/>
          <a:lstStyle/>
          <a:p>
            <a:endParaRPr lang="es-CO"/>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a:p>
        </p:txBody>
      </p:sp>
      <p:sp>
        <p:nvSpPr>
          <p:cNvPr id="4" name="3 Marcador de número de diapositiva"/>
          <p:cNvSpPr>
            <a:spLocks noGrp="1"/>
          </p:cNvSpPr>
          <p:nvPr>
            <p:ph type="sldNum" sz="quarter" idx="10"/>
          </p:nvPr>
        </p:nvSpPr>
        <p:spPr/>
        <p:txBody>
          <a:bodyPr/>
          <a:lstStyle/>
          <a:p>
            <a:pPr>
              <a:defRPr/>
            </a:pPr>
            <a:fld id="{71A0C3A6-5A40-4486-96C5-5F6665387E40}" type="slidenum">
              <a:rPr lang="es-ES" smtClean="0"/>
              <a:pPr>
                <a:defRPr/>
              </a:pPr>
              <a:t>20</a:t>
            </a:fld>
            <a:endParaRPr lang="es-E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1 Marcador de imagen de diapositiva"/>
          <p:cNvSpPr>
            <a:spLocks noGrp="1" noRot="1" noChangeAspect="1" noTextEdit="1"/>
          </p:cNvSpPr>
          <p:nvPr>
            <p:ph type="sldImg"/>
          </p:nvPr>
        </p:nvSpPr>
        <p:spPr>
          <a:ln/>
        </p:spPr>
      </p:sp>
      <p:sp>
        <p:nvSpPr>
          <p:cNvPr id="80899" name="2 Marcador de notas"/>
          <p:cNvSpPr>
            <a:spLocks noGrp="1"/>
          </p:cNvSpPr>
          <p:nvPr>
            <p:ph type="body" idx="1"/>
          </p:nvPr>
        </p:nvSpPr>
        <p:spPr>
          <a:noFill/>
          <a:ln/>
        </p:spPr>
        <p:txBody>
          <a:bodyPr/>
          <a:lstStyle/>
          <a:p>
            <a:endParaRPr lang="en-US" smtClean="0"/>
          </a:p>
        </p:txBody>
      </p:sp>
      <p:sp>
        <p:nvSpPr>
          <p:cNvPr id="80900" name="3 Marcador de número de diapositiva"/>
          <p:cNvSpPr>
            <a:spLocks noGrp="1"/>
          </p:cNvSpPr>
          <p:nvPr>
            <p:ph type="sldNum" sz="quarter" idx="5"/>
          </p:nvPr>
        </p:nvSpPr>
        <p:spPr>
          <a:noFill/>
        </p:spPr>
        <p:txBody>
          <a:bodyPr/>
          <a:lstStyle/>
          <a:p>
            <a:fld id="{7F1DA90E-79A2-415A-91E2-4ED955ACF1B5}" type="slidenum">
              <a:rPr lang="es-ES" smtClean="0"/>
              <a:pPr/>
              <a:t>21</a:t>
            </a:fld>
            <a:endParaRPr lang="es-E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a:p>
        </p:txBody>
      </p:sp>
      <p:sp>
        <p:nvSpPr>
          <p:cNvPr id="4" name="3 Marcador de número de diapositiva"/>
          <p:cNvSpPr>
            <a:spLocks noGrp="1"/>
          </p:cNvSpPr>
          <p:nvPr>
            <p:ph type="sldNum" sz="quarter" idx="10"/>
          </p:nvPr>
        </p:nvSpPr>
        <p:spPr/>
        <p:txBody>
          <a:bodyPr/>
          <a:lstStyle/>
          <a:p>
            <a:pPr>
              <a:defRPr/>
            </a:pPr>
            <a:fld id="{71A0C3A6-5A40-4486-96C5-5F6665387E40}" type="slidenum">
              <a:rPr lang="es-ES" smtClean="0"/>
              <a:pPr>
                <a:defRPr/>
              </a:pPr>
              <a:t>22</a:t>
            </a:fld>
            <a:endParaRPr lang="es-E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a:p>
        </p:txBody>
      </p:sp>
      <p:sp>
        <p:nvSpPr>
          <p:cNvPr id="4" name="3 Marcador de número de diapositiva"/>
          <p:cNvSpPr>
            <a:spLocks noGrp="1"/>
          </p:cNvSpPr>
          <p:nvPr>
            <p:ph type="sldNum" sz="quarter" idx="10"/>
          </p:nvPr>
        </p:nvSpPr>
        <p:spPr/>
        <p:txBody>
          <a:bodyPr/>
          <a:lstStyle/>
          <a:p>
            <a:pPr>
              <a:defRPr/>
            </a:pPr>
            <a:fld id="{71A0C3A6-5A40-4486-96C5-5F6665387E40}" type="slidenum">
              <a:rPr lang="es-ES" smtClean="0"/>
              <a:pPr>
                <a:defRPr/>
              </a:pPr>
              <a:t>23</a:t>
            </a:fld>
            <a:endParaRPr lang="es-E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1 Marcador de imagen de diapositiva"/>
          <p:cNvSpPr>
            <a:spLocks noGrp="1" noRot="1" noChangeAspect="1" noTextEdit="1"/>
          </p:cNvSpPr>
          <p:nvPr>
            <p:ph type="sldImg"/>
          </p:nvPr>
        </p:nvSpPr>
        <p:spPr>
          <a:ln/>
        </p:spPr>
      </p:sp>
      <p:sp>
        <p:nvSpPr>
          <p:cNvPr id="69635" name="2 Marcador de notas"/>
          <p:cNvSpPr>
            <a:spLocks noGrp="1"/>
          </p:cNvSpPr>
          <p:nvPr>
            <p:ph type="body" idx="1"/>
          </p:nvPr>
        </p:nvSpPr>
        <p:spPr>
          <a:noFill/>
          <a:ln/>
        </p:spPr>
        <p:txBody>
          <a:bodyPr/>
          <a:lstStyle/>
          <a:p>
            <a:endParaRPr lang="en-US" dirty="0" smtClean="0"/>
          </a:p>
        </p:txBody>
      </p:sp>
      <p:sp>
        <p:nvSpPr>
          <p:cNvPr id="69636" name="3 Marcador de número de diapositiva"/>
          <p:cNvSpPr>
            <a:spLocks noGrp="1"/>
          </p:cNvSpPr>
          <p:nvPr>
            <p:ph type="sldNum" sz="quarter" idx="5"/>
          </p:nvPr>
        </p:nvSpPr>
        <p:spPr>
          <a:noFill/>
        </p:spPr>
        <p:txBody>
          <a:bodyPr/>
          <a:lstStyle/>
          <a:p>
            <a:fld id="{A9475E60-3B1B-4284-B339-CB9C3FEB682E}" type="slidenum">
              <a:rPr lang="es-ES" smtClean="0"/>
              <a:pPr/>
              <a:t>27</a:t>
            </a:fld>
            <a:endParaRPr lang="es-ES"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a:p>
        </p:txBody>
      </p:sp>
      <p:sp>
        <p:nvSpPr>
          <p:cNvPr id="4" name="3 Marcador de número de diapositiva"/>
          <p:cNvSpPr>
            <a:spLocks noGrp="1"/>
          </p:cNvSpPr>
          <p:nvPr>
            <p:ph type="sldNum" sz="quarter" idx="10"/>
          </p:nvPr>
        </p:nvSpPr>
        <p:spPr/>
        <p:txBody>
          <a:bodyPr/>
          <a:lstStyle/>
          <a:p>
            <a:pPr>
              <a:defRPr/>
            </a:pPr>
            <a:fld id="{71A0C3A6-5A40-4486-96C5-5F6665387E40}" type="slidenum">
              <a:rPr lang="es-ES" smtClean="0"/>
              <a:pPr>
                <a:defRPr/>
              </a:pPr>
              <a:t>28</a:t>
            </a:fld>
            <a:endParaRPr lang="es-E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1 Marcador de imagen de diapositiva"/>
          <p:cNvSpPr>
            <a:spLocks noGrp="1" noRot="1" noChangeAspect="1" noTextEdit="1"/>
          </p:cNvSpPr>
          <p:nvPr>
            <p:ph type="sldImg"/>
          </p:nvPr>
        </p:nvSpPr>
        <p:spPr>
          <a:ln/>
        </p:spPr>
      </p:sp>
      <p:sp>
        <p:nvSpPr>
          <p:cNvPr id="79875" name="2 Marcador de notas"/>
          <p:cNvSpPr>
            <a:spLocks noGrp="1"/>
          </p:cNvSpPr>
          <p:nvPr>
            <p:ph type="body" idx="1"/>
          </p:nvPr>
        </p:nvSpPr>
        <p:spPr>
          <a:noFill/>
          <a:ln/>
        </p:spPr>
        <p:txBody>
          <a:bodyPr/>
          <a:lstStyle/>
          <a:p>
            <a:endParaRPr lang="es-ES" smtClean="0"/>
          </a:p>
        </p:txBody>
      </p:sp>
      <p:sp>
        <p:nvSpPr>
          <p:cNvPr id="79876" name="3 Marcador de número de diapositiva"/>
          <p:cNvSpPr>
            <a:spLocks noGrp="1"/>
          </p:cNvSpPr>
          <p:nvPr>
            <p:ph type="sldNum" sz="quarter" idx="5"/>
          </p:nvPr>
        </p:nvSpPr>
        <p:spPr>
          <a:noFill/>
        </p:spPr>
        <p:txBody>
          <a:bodyPr/>
          <a:lstStyle/>
          <a:p>
            <a:fld id="{CA179111-33C9-4393-9ABB-BB117B1199EF}" type="slidenum">
              <a:rPr lang="es-ES" smtClean="0"/>
              <a:pPr/>
              <a:t>30</a:t>
            </a:fld>
            <a:endParaRPr lang="es-E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031"/>
          <p:cNvSpPr>
            <a:spLocks noGrp="1" noChangeArrowheads="1"/>
          </p:cNvSpPr>
          <p:nvPr>
            <p:ph type="sldNum" sz="quarter" idx="5"/>
          </p:nvPr>
        </p:nvSpPr>
        <p:spPr>
          <a:noFill/>
        </p:spPr>
        <p:txBody>
          <a:bodyPr/>
          <a:lstStyle/>
          <a:p>
            <a:pPr defTabSz="906648"/>
            <a:fld id="{12B71B7A-1030-4CF8-9EAD-AC5A4145D9F8}" type="slidenum">
              <a:rPr lang="es-ES_tradnl" smtClean="0"/>
              <a:pPr defTabSz="906648"/>
              <a:t>34</a:t>
            </a:fld>
            <a:endParaRPr lang="es-ES_tradnl" dirty="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a:spcBef>
                <a:spcPct val="0"/>
              </a:spcBef>
            </a:pPr>
            <a:endParaRPr lang="es-CO" sz="2400"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031"/>
          <p:cNvSpPr>
            <a:spLocks noGrp="1" noChangeArrowheads="1"/>
          </p:cNvSpPr>
          <p:nvPr>
            <p:ph type="sldNum" sz="quarter" idx="5"/>
          </p:nvPr>
        </p:nvSpPr>
        <p:spPr>
          <a:noFill/>
        </p:spPr>
        <p:txBody>
          <a:bodyPr/>
          <a:lstStyle/>
          <a:p>
            <a:pPr defTabSz="906648"/>
            <a:fld id="{12B71B7A-1030-4CF8-9EAD-AC5A4145D9F8}" type="slidenum">
              <a:rPr lang="es-ES_tradnl" smtClean="0"/>
              <a:pPr defTabSz="906648"/>
              <a:t>35</a:t>
            </a:fld>
            <a:endParaRPr lang="es-ES_tradnl" dirty="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a:spcBef>
                <a:spcPct val="0"/>
              </a:spcBef>
            </a:pPr>
            <a:endParaRPr lang="es-CO" sz="2400"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031"/>
          <p:cNvSpPr>
            <a:spLocks noGrp="1" noChangeArrowheads="1"/>
          </p:cNvSpPr>
          <p:nvPr>
            <p:ph type="sldNum" sz="quarter" idx="5"/>
          </p:nvPr>
        </p:nvSpPr>
        <p:spPr>
          <a:noFill/>
        </p:spPr>
        <p:txBody>
          <a:bodyPr/>
          <a:lstStyle/>
          <a:p>
            <a:pPr defTabSz="906648"/>
            <a:fld id="{12B71B7A-1030-4CF8-9EAD-AC5A4145D9F8}" type="slidenum">
              <a:rPr lang="es-ES_tradnl" smtClean="0"/>
              <a:pPr defTabSz="906648"/>
              <a:t>36</a:t>
            </a:fld>
            <a:endParaRPr lang="es-ES_tradnl" dirty="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a:spcBef>
                <a:spcPct val="0"/>
              </a:spcBef>
            </a:pPr>
            <a:endParaRPr lang="es-CO" sz="2400"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031"/>
          <p:cNvSpPr>
            <a:spLocks noGrp="1" noChangeArrowheads="1"/>
          </p:cNvSpPr>
          <p:nvPr>
            <p:ph type="sldNum" sz="quarter" idx="5"/>
          </p:nvPr>
        </p:nvSpPr>
        <p:spPr>
          <a:noFill/>
        </p:spPr>
        <p:txBody>
          <a:bodyPr/>
          <a:lstStyle/>
          <a:p>
            <a:pPr defTabSz="923891"/>
            <a:fld id="{12B71B7A-1030-4CF8-9EAD-AC5A4145D9F8}" type="slidenum">
              <a:rPr lang="es-ES_tradnl" smtClean="0"/>
              <a:pPr defTabSz="923891"/>
              <a:t>37</a:t>
            </a:fld>
            <a:endParaRPr lang="es-ES_tradnl" dirty="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a:spcBef>
                <a:spcPct val="0"/>
              </a:spcBef>
            </a:pPr>
            <a:endParaRPr lang="es-CO" sz="2400"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031"/>
          <p:cNvSpPr>
            <a:spLocks noGrp="1" noChangeArrowheads="1"/>
          </p:cNvSpPr>
          <p:nvPr>
            <p:ph type="sldNum" sz="quarter" idx="5"/>
          </p:nvPr>
        </p:nvSpPr>
        <p:spPr>
          <a:noFill/>
        </p:spPr>
        <p:txBody>
          <a:bodyPr/>
          <a:lstStyle/>
          <a:p>
            <a:pPr defTabSz="923891"/>
            <a:fld id="{12B71B7A-1030-4CF8-9EAD-AC5A4145D9F8}" type="slidenum">
              <a:rPr lang="es-ES_tradnl" smtClean="0"/>
              <a:pPr defTabSz="923891"/>
              <a:t>38</a:t>
            </a:fld>
            <a:endParaRPr lang="es-ES_tradnl" dirty="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a:spcBef>
                <a:spcPct val="0"/>
              </a:spcBef>
            </a:pPr>
            <a:endParaRPr lang="es-CO" sz="2400"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pPr defTabSz="923891"/>
            <a:fld id="{E91704B2-98E2-410D-839B-DA2B0107B598}" type="slidenum">
              <a:rPr lang="es-ES_tradnl" smtClean="0"/>
              <a:pPr defTabSz="923891"/>
              <a:t>39</a:t>
            </a:fld>
            <a:endParaRPr lang="es-ES_tradnl" dirty="0" smtClean="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pPr>
              <a:spcBef>
                <a:spcPct val="0"/>
              </a:spcBef>
            </a:pPr>
            <a:endParaRPr lang="es-CO" sz="2400" dirty="0"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pPr defTabSz="923891"/>
            <a:fld id="{D1D59DDC-47C9-4FAD-828A-6B57752BAAB6}" type="slidenum">
              <a:rPr lang="es-ES_tradnl" smtClean="0"/>
              <a:pPr defTabSz="923891"/>
              <a:t>40</a:t>
            </a:fld>
            <a:endParaRPr lang="es-ES_tradnl" dirty="0" smtClean="0"/>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p:spPr>
        <p:txBody>
          <a:bodyPr/>
          <a:lstStyle/>
          <a:p>
            <a:pPr>
              <a:spcBef>
                <a:spcPct val="0"/>
              </a:spcBef>
            </a:pPr>
            <a:endParaRPr lang="es-CO" sz="2400" dirty="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pPr defTabSz="923891"/>
            <a:fld id="{AA5D39FF-9858-411A-8AA2-E89E50CA66DF}" type="slidenum">
              <a:rPr lang="es-ES_tradnl" smtClean="0"/>
              <a:pPr defTabSz="923891"/>
              <a:t>41</a:t>
            </a:fld>
            <a:endParaRPr lang="es-ES_tradnl" dirty="0" smtClean="0"/>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pPr>
              <a:spcBef>
                <a:spcPct val="0"/>
              </a:spcBef>
            </a:pPr>
            <a:endParaRPr lang="es-CO" sz="2400" dirty="0"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pPr defTabSz="923891"/>
            <a:fld id="{943ACC97-EC34-41BF-90E7-C8C37A6080F9}" type="slidenum">
              <a:rPr lang="es-ES_tradnl" smtClean="0"/>
              <a:pPr defTabSz="923891"/>
              <a:t>42</a:t>
            </a:fld>
            <a:endParaRPr lang="es-ES_tradnl" dirty="0" smtClean="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p:spPr>
        <p:txBody>
          <a:bodyPr/>
          <a:lstStyle/>
          <a:p>
            <a:pPr>
              <a:spcBef>
                <a:spcPct val="0"/>
              </a:spcBef>
            </a:pPr>
            <a:endParaRPr lang="es-CO" sz="2400" dirty="0"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pPr defTabSz="923891"/>
            <a:fld id="{AB640CC8-86FA-4E19-AA09-39E6D1320BCC}" type="slidenum">
              <a:rPr lang="es-ES_tradnl" smtClean="0"/>
              <a:pPr defTabSz="923891"/>
              <a:t>43</a:t>
            </a:fld>
            <a:endParaRPr lang="es-ES_tradnl" dirty="0" smtClean="0"/>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p:spPr>
        <p:txBody>
          <a:bodyPr/>
          <a:lstStyle/>
          <a:p>
            <a:pPr>
              <a:spcBef>
                <a:spcPct val="0"/>
              </a:spcBef>
            </a:pPr>
            <a:endParaRPr lang="es-CO" sz="2400" dirty="0"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FF229C2F-7375-45DB-9527-563B20524C07}" type="slidenum">
              <a:rPr lang="es-ES_tradnl"/>
              <a:pPr/>
              <a:t>44</a:t>
            </a:fld>
            <a:endParaRPr lang="es-ES_tradnl"/>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a:spcBef>
                <a:spcPct val="0"/>
              </a:spcBef>
            </a:pPr>
            <a:endParaRPr lang="es-CO" sz="2500" dirty="0"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866AF871-96DF-4368-A3A8-4F994E8532EA}" type="slidenum">
              <a:rPr lang="es-ES_tradnl"/>
              <a:pPr/>
              <a:t>46</a:t>
            </a:fld>
            <a:endParaRPr lang="es-ES_tradnl"/>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a:spcBef>
                <a:spcPct val="0"/>
              </a:spcBef>
            </a:pPr>
            <a:endParaRPr lang="es-CO" sz="2500" dirty="0"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031"/>
          <p:cNvSpPr>
            <a:spLocks noGrp="1" noChangeArrowheads="1"/>
          </p:cNvSpPr>
          <p:nvPr>
            <p:ph type="sldNum" sz="quarter" idx="5"/>
          </p:nvPr>
        </p:nvSpPr>
        <p:spPr>
          <a:noFill/>
        </p:spPr>
        <p:txBody>
          <a:bodyPr/>
          <a:lstStyle/>
          <a:p>
            <a:pPr defTabSz="923891"/>
            <a:fld id="{12B71B7A-1030-4CF8-9EAD-AC5A4145D9F8}" type="slidenum">
              <a:rPr lang="es-ES_tradnl" smtClean="0"/>
              <a:pPr defTabSz="923891"/>
              <a:t>47</a:t>
            </a:fld>
            <a:endParaRPr lang="es-ES_tradnl" dirty="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a:spcBef>
                <a:spcPct val="0"/>
              </a:spcBef>
            </a:pPr>
            <a:endParaRPr lang="es-CO" sz="2400" dirty="0"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031"/>
          <p:cNvSpPr>
            <a:spLocks noGrp="1" noChangeArrowheads="1"/>
          </p:cNvSpPr>
          <p:nvPr>
            <p:ph type="sldNum" sz="quarter" idx="5"/>
          </p:nvPr>
        </p:nvSpPr>
        <p:spPr>
          <a:noFill/>
        </p:spPr>
        <p:txBody>
          <a:bodyPr/>
          <a:lstStyle/>
          <a:p>
            <a:pPr defTabSz="923891"/>
            <a:fld id="{12B71B7A-1030-4CF8-9EAD-AC5A4145D9F8}" type="slidenum">
              <a:rPr lang="es-ES_tradnl" smtClean="0"/>
              <a:pPr defTabSz="923891"/>
              <a:t>48</a:t>
            </a:fld>
            <a:endParaRPr lang="es-ES_tradnl" dirty="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a:spcBef>
                <a:spcPct val="0"/>
              </a:spcBef>
            </a:pPr>
            <a:endParaRPr lang="es-CO" sz="2400" dirty="0"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B23A29CC-67F8-4004-BCA3-0D5559036E87}" type="slidenum">
              <a:rPr lang="es-ES" smtClean="0"/>
              <a:pPr/>
              <a:t>50</a:t>
            </a:fld>
            <a:endParaRPr lang="es-ES" smtClean="0"/>
          </a:p>
        </p:txBody>
      </p:sp>
      <p:sp>
        <p:nvSpPr>
          <p:cNvPr id="49155" name="Rectangle 2050"/>
          <p:cNvSpPr>
            <a:spLocks noGrp="1" noRot="1" noChangeAspect="1" noChangeArrowheads="1" noTextEdit="1"/>
          </p:cNvSpPr>
          <p:nvPr>
            <p:ph type="sldImg"/>
          </p:nvPr>
        </p:nvSpPr>
        <p:spPr>
          <a:ln/>
        </p:spPr>
      </p:sp>
      <p:sp>
        <p:nvSpPr>
          <p:cNvPr id="49156" name="Rectangle 2051"/>
          <p:cNvSpPr>
            <a:spLocks noGrp="1" noChangeArrowheads="1"/>
          </p:cNvSpPr>
          <p:nvPr>
            <p:ph type="body" idx="1"/>
          </p:nvPr>
        </p:nvSpPr>
        <p:spPr>
          <a:noFill/>
          <a:ln/>
        </p:spPr>
        <p:txBody>
          <a:bodyPr/>
          <a:lstStyle/>
          <a:p>
            <a:pPr eaLnBrk="1" hangingPunct="1"/>
            <a:endParaRPr lang="es-ES_tradnl" dirty="0"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A6EB9E1A-5F5A-4EC7-AACB-A551078B9B1A}" type="slidenum">
              <a:rPr lang="es-ES"/>
              <a:pPr/>
              <a:t>51</a:t>
            </a:fld>
            <a:endParaRPr lang="es-ES"/>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endParaRPr lang="es-ES_tradnl" dirty="0"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866AF871-96DF-4368-A3A8-4F994E8532EA}" type="slidenum">
              <a:rPr lang="es-ES_tradnl"/>
              <a:pPr/>
              <a:t>56</a:t>
            </a:fld>
            <a:endParaRPr lang="es-ES_tradnl"/>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a:spcBef>
                <a:spcPct val="0"/>
              </a:spcBef>
            </a:pPr>
            <a:endParaRPr lang="es-CO" sz="2500" dirty="0"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031"/>
          <p:cNvSpPr>
            <a:spLocks noGrp="1" noChangeArrowheads="1"/>
          </p:cNvSpPr>
          <p:nvPr>
            <p:ph type="sldNum" sz="quarter" idx="5"/>
          </p:nvPr>
        </p:nvSpPr>
        <p:spPr>
          <a:noFill/>
        </p:spPr>
        <p:txBody>
          <a:bodyPr/>
          <a:lstStyle/>
          <a:p>
            <a:pPr defTabSz="923891"/>
            <a:fld id="{12B71B7A-1030-4CF8-9EAD-AC5A4145D9F8}" type="slidenum">
              <a:rPr lang="es-ES_tradnl" smtClean="0"/>
              <a:pPr defTabSz="923891"/>
              <a:t>57</a:t>
            </a:fld>
            <a:endParaRPr lang="es-ES_tradnl" dirty="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a:spcBef>
                <a:spcPct val="0"/>
              </a:spcBef>
            </a:pPr>
            <a:endParaRPr lang="es-CO" sz="2400" dirty="0"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031"/>
          <p:cNvSpPr>
            <a:spLocks noGrp="1" noChangeArrowheads="1"/>
          </p:cNvSpPr>
          <p:nvPr>
            <p:ph type="sldNum" sz="quarter" idx="5"/>
          </p:nvPr>
        </p:nvSpPr>
        <p:spPr>
          <a:noFill/>
        </p:spPr>
        <p:txBody>
          <a:bodyPr/>
          <a:lstStyle/>
          <a:p>
            <a:pPr defTabSz="923891"/>
            <a:fld id="{12B71B7A-1030-4CF8-9EAD-AC5A4145D9F8}" type="slidenum">
              <a:rPr lang="es-ES_tradnl" smtClean="0"/>
              <a:pPr defTabSz="923891"/>
              <a:t>58</a:t>
            </a:fld>
            <a:endParaRPr lang="es-ES_tradnl" dirty="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a:spcBef>
                <a:spcPct val="0"/>
              </a:spcBef>
            </a:pPr>
            <a:endParaRPr lang="es-CO" sz="2400" dirty="0"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866AF871-96DF-4368-A3A8-4F994E8532EA}" type="slidenum">
              <a:rPr lang="es-ES_tradnl"/>
              <a:pPr/>
              <a:t>63</a:t>
            </a:fld>
            <a:endParaRPr lang="es-ES_tradnl"/>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a:spcBef>
                <a:spcPct val="0"/>
              </a:spcBef>
            </a:pPr>
            <a:endParaRPr lang="es-CO" sz="2500" dirty="0"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031"/>
          <p:cNvSpPr>
            <a:spLocks noGrp="1" noChangeArrowheads="1"/>
          </p:cNvSpPr>
          <p:nvPr>
            <p:ph type="sldNum" sz="quarter" idx="5"/>
          </p:nvPr>
        </p:nvSpPr>
        <p:spPr>
          <a:noFill/>
        </p:spPr>
        <p:txBody>
          <a:bodyPr/>
          <a:lstStyle/>
          <a:p>
            <a:pPr defTabSz="923891"/>
            <a:fld id="{12B71B7A-1030-4CF8-9EAD-AC5A4145D9F8}" type="slidenum">
              <a:rPr lang="es-ES_tradnl" smtClean="0"/>
              <a:pPr defTabSz="923891"/>
              <a:t>64</a:t>
            </a:fld>
            <a:endParaRPr lang="es-ES_tradnl" dirty="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a:spcBef>
                <a:spcPct val="0"/>
              </a:spcBef>
            </a:pPr>
            <a:endParaRPr lang="es-CO" sz="2400" dirty="0"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031"/>
          <p:cNvSpPr>
            <a:spLocks noGrp="1" noChangeArrowheads="1"/>
          </p:cNvSpPr>
          <p:nvPr>
            <p:ph type="sldNum" sz="quarter" idx="5"/>
          </p:nvPr>
        </p:nvSpPr>
        <p:spPr>
          <a:noFill/>
        </p:spPr>
        <p:txBody>
          <a:bodyPr/>
          <a:lstStyle/>
          <a:p>
            <a:pPr defTabSz="923891"/>
            <a:fld id="{12B71B7A-1030-4CF8-9EAD-AC5A4145D9F8}" type="slidenum">
              <a:rPr lang="es-ES_tradnl" smtClean="0"/>
              <a:pPr defTabSz="923891"/>
              <a:t>65</a:t>
            </a:fld>
            <a:endParaRPr lang="es-ES_tradnl" dirty="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a:spcBef>
                <a:spcPct val="0"/>
              </a:spcBef>
            </a:pPr>
            <a:endParaRPr lang="es-CO" sz="2400" dirty="0"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pPr>
              <a:defRPr/>
            </a:pPr>
            <a:fld id="{34B14816-019C-4A38-AA61-45FB6576CCD8}" type="slidenum">
              <a:rPr lang="en-US" smtClean="0"/>
              <a:pPr>
                <a:defRPr/>
              </a:pPr>
              <a:t>70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866AF871-96DF-4368-A3A8-4F994E8532EA}" type="slidenum">
              <a:rPr lang="es-ES_tradnl"/>
              <a:pPr/>
              <a:t>71</a:t>
            </a:fld>
            <a:endParaRPr lang="es-ES_tradnl"/>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a:spcBef>
                <a:spcPct val="0"/>
              </a:spcBef>
            </a:pPr>
            <a:endParaRPr lang="es-CO" sz="2500" dirty="0"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031"/>
          <p:cNvSpPr>
            <a:spLocks noGrp="1" noChangeArrowheads="1"/>
          </p:cNvSpPr>
          <p:nvPr>
            <p:ph type="sldNum" sz="quarter" idx="5"/>
          </p:nvPr>
        </p:nvSpPr>
        <p:spPr>
          <a:noFill/>
        </p:spPr>
        <p:txBody>
          <a:bodyPr/>
          <a:lstStyle/>
          <a:p>
            <a:pPr defTabSz="923891"/>
            <a:fld id="{12B71B7A-1030-4CF8-9EAD-AC5A4145D9F8}" type="slidenum">
              <a:rPr lang="es-ES_tradnl" smtClean="0"/>
              <a:pPr defTabSz="923891"/>
              <a:t>72</a:t>
            </a:fld>
            <a:endParaRPr lang="es-ES_tradnl" dirty="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a:spcBef>
                <a:spcPct val="0"/>
              </a:spcBef>
            </a:pPr>
            <a:endParaRPr lang="es-CO" sz="2400" dirty="0"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031"/>
          <p:cNvSpPr>
            <a:spLocks noGrp="1" noChangeArrowheads="1"/>
          </p:cNvSpPr>
          <p:nvPr>
            <p:ph type="sldNum" sz="quarter" idx="5"/>
          </p:nvPr>
        </p:nvSpPr>
        <p:spPr>
          <a:noFill/>
        </p:spPr>
        <p:txBody>
          <a:bodyPr/>
          <a:lstStyle/>
          <a:p>
            <a:pPr defTabSz="923891"/>
            <a:fld id="{12B71B7A-1030-4CF8-9EAD-AC5A4145D9F8}" type="slidenum">
              <a:rPr lang="es-ES_tradnl" smtClean="0"/>
              <a:pPr defTabSz="923891"/>
              <a:t>73</a:t>
            </a:fld>
            <a:endParaRPr lang="es-ES_tradnl" dirty="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a:spcBef>
                <a:spcPct val="0"/>
              </a:spcBef>
            </a:pPr>
            <a:endParaRPr lang="es-CO" sz="2400" dirty="0"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866AF871-96DF-4368-A3A8-4F994E8532EA}" type="slidenum">
              <a:rPr lang="es-ES_tradnl"/>
              <a:pPr/>
              <a:t>82</a:t>
            </a:fld>
            <a:endParaRPr lang="es-ES_tradnl"/>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a:spcBef>
                <a:spcPct val="0"/>
              </a:spcBef>
            </a:pPr>
            <a:endParaRPr lang="es-CO" sz="2500" dirty="0"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031"/>
          <p:cNvSpPr>
            <a:spLocks noGrp="1" noChangeArrowheads="1"/>
          </p:cNvSpPr>
          <p:nvPr>
            <p:ph type="sldNum" sz="quarter" idx="5"/>
          </p:nvPr>
        </p:nvSpPr>
        <p:spPr>
          <a:noFill/>
        </p:spPr>
        <p:txBody>
          <a:bodyPr/>
          <a:lstStyle/>
          <a:p>
            <a:pPr defTabSz="923891"/>
            <a:fld id="{12B71B7A-1030-4CF8-9EAD-AC5A4145D9F8}" type="slidenum">
              <a:rPr lang="es-ES_tradnl" smtClean="0"/>
              <a:pPr defTabSz="923891"/>
              <a:t>83</a:t>
            </a:fld>
            <a:endParaRPr lang="es-ES_tradnl" dirty="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a:spcBef>
                <a:spcPct val="0"/>
              </a:spcBef>
            </a:pPr>
            <a:endParaRPr lang="es-CO" sz="2400" dirty="0"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031"/>
          <p:cNvSpPr>
            <a:spLocks noGrp="1" noChangeArrowheads="1"/>
          </p:cNvSpPr>
          <p:nvPr>
            <p:ph type="sldNum" sz="quarter" idx="5"/>
          </p:nvPr>
        </p:nvSpPr>
        <p:spPr>
          <a:noFill/>
        </p:spPr>
        <p:txBody>
          <a:bodyPr/>
          <a:lstStyle/>
          <a:p>
            <a:pPr defTabSz="906648"/>
            <a:fld id="{12B71B7A-1030-4CF8-9EAD-AC5A4145D9F8}" type="slidenum">
              <a:rPr lang="es-ES_tradnl" smtClean="0"/>
              <a:pPr defTabSz="906648"/>
              <a:t>84</a:t>
            </a:fld>
            <a:endParaRPr lang="es-ES_tradnl" dirty="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a:spcBef>
                <a:spcPct val="0"/>
              </a:spcBef>
            </a:pPr>
            <a:endParaRPr lang="es-CO" sz="2400"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031"/>
          <p:cNvSpPr>
            <a:spLocks noGrp="1" noChangeArrowheads="1"/>
          </p:cNvSpPr>
          <p:nvPr>
            <p:ph type="sldNum" sz="quarter" idx="5"/>
          </p:nvPr>
        </p:nvSpPr>
        <p:spPr>
          <a:noFill/>
        </p:spPr>
        <p:txBody>
          <a:bodyPr/>
          <a:lstStyle/>
          <a:p>
            <a:pPr defTabSz="923891"/>
            <a:fld id="{12B71B7A-1030-4CF8-9EAD-AC5A4145D9F8}" type="slidenum">
              <a:rPr lang="es-ES_tradnl" smtClean="0"/>
              <a:pPr defTabSz="923891"/>
              <a:t>85</a:t>
            </a:fld>
            <a:endParaRPr lang="es-ES_tradnl" dirty="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a:spcBef>
                <a:spcPct val="0"/>
              </a:spcBef>
            </a:pPr>
            <a:endParaRPr lang="es-CO" sz="2400" dirty="0"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031"/>
          <p:cNvSpPr>
            <a:spLocks noGrp="1" noChangeArrowheads="1"/>
          </p:cNvSpPr>
          <p:nvPr>
            <p:ph type="sldNum" sz="quarter" idx="5"/>
          </p:nvPr>
        </p:nvSpPr>
        <p:spPr>
          <a:noFill/>
        </p:spPr>
        <p:txBody>
          <a:bodyPr/>
          <a:lstStyle/>
          <a:p>
            <a:pPr defTabSz="923891"/>
            <a:fld id="{12B71B7A-1030-4CF8-9EAD-AC5A4145D9F8}" type="slidenum">
              <a:rPr lang="es-ES_tradnl" smtClean="0"/>
              <a:pPr defTabSz="923891"/>
              <a:t>86</a:t>
            </a:fld>
            <a:endParaRPr lang="es-ES_tradnl" dirty="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a:spcBef>
                <a:spcPct val="0"/>
              </a:spcBef>
            </a:pPr>
            <a:endParaRPr lang="es-CO" sz="2400" dirty="0"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031"/>
          <p:cNvSpPr>
            <a:spLocks noGrp="1" noChangeArrowheads="1"/>
          </p:cNvSpPr>
          <p:nvPr>
            <p:ph type="sldNum" sz="quarter" idx="5"/>
          </p:nvPr>
        </p:nvSpPr>
        <p:spPr>
          <a:noFill/>
        </p:spPr>
        <p:txBody>
          <a:bodyPr/>
          <a:lstStyle/>
          <a:p>
            <a:pPr defTabSz="923891"/>
            <a:fld id="{12B71B7A-1030-4CF8-9EAD-AC5A4145D9F8}" type="slidenum">
              <a:rPr lang="es-ES_tradnl" smtClean="0"/>
              <a:pPr defTabSz="923891"/>
              <a:t>87</a:t>
            </a:fld>
            <a:endParaRPr lang="es-ES_tradnl" dirty="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a:spcBef>
                <a:spcPct val="0"/>
              </a:spcBef>
            </a:pPr>
            <a:endParaRPr lang="es-CO" sz="2400" dirty="0"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031"/>
          <p:cNvSpPr>
            <a:spLocks noGrp="1" noChangeArrowheads="1"/>
          </p:cNvSpPr>
          <p:nvPr>
            <p:ph type="sldNum" sz="quarter" idx="5"/>
          </p:nvPr>
        </p:nvSpPr>
        <p:spPr>
          <a:noFill/>
        </p:spPr>
        <p:txBody>
          <a:bodyPr/>
          <a:lstStyle/>
          <a:p>
            <a:pPr defTabSz="923891"/>
            <a:fld id="{12B71B7A-1030-4CF8-9EAD-AC5A4145D9F8}" type="slidenum">
              <a:rPr lang="es-ES_tradnl" smtClean="0"/>
              <a:pPr defTabSz="923891"/>
              <a:t>88</a:t>
            </a:fld>
            <a:endParaRPr lang="es-ES_tradnl" dirty="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a:spcBef>
                <a:spcPct val="0"/>
              </a:spcBef>
            </a:pPr>
            <a:endParaRPr lang="es-CO" sz="2400" dirty="0"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866AF871-96DF-4368-A3A8-4F994E8532EA}" type="slidenum">
              <a:rPr lang="es-ES_tradnl"/>
              <a:pPr/>
              <a:t>89</a:t>
            </a:fld>
            <a:endParaRPr lang="es-ES_tradnl"/>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a:spcBef>
                <a:spcPct val="0"/>
              </a:spcBef>
            </a:pPr>
            <a:endParaRPr lang="es-CO" sz="2500" dirty="0"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031"/>
          <p:cNvSpPr>
            <a:spLocks noGrp="1" noChangeArrowheads="1"/>
          </p:cNvSpPr>
          <p:nvPr>
            <p:ph type="sldNum" sz="quarter" idx="5"/>
          </p:nvPr>
        </p:nvSpPr>
        <p:spPr>
          <a:noFill/>
        </p:spPr>
        <p:txBody>
          <a:bodyPr/>
          <a:lstStyle/>
          <a:p>
            <a:pPr defTabSz="923891"/>
            <a:fld id="{12B71B7A-1030-4CF8-9EAD-AC5A4145D9F8}" type="slidenum">
              <a:rPr lang="es-ES_tradnl" smtClean="0"/>
              <a:pPr defTabSz="923891"/>
              <a:t>90</a:t>
            </a:fld>
            <a:endParaRPr lang="es-ES_tradnl" dirty="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a:spcBef>
                <a:spcPct val="0"/>
              </a:spcBef>
            </a:pPr>
            <a:endParaRPr lang="es-CO" sz="2400" dirty="0"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031"/>
          <p:cNvSpPr>
            <a:spLocks noGrp="1" noChangeArrowheads="1"/>
          </p:cNvSpPr>
          <p:nvPr>
            <p:ph type="sldNum" sz="quarter" idx="5"/>
          </p:nvPr>
        </p:nvSpPr>
        <p:spPr>
          <a:noFill/>
        </p:spPr>
        <p:txBody>
          <a:bodyPr/>
          <a:lstStyle/>
          <a:p>
            <a:pPr defTabSz="923891"/>
            <a:fld id="{12B71B7A-1030-4CF8-9EAD-AC5A4145D9F8}" type="slidenum">
              <a:rPr lang="es-ES_tradnl" smtClean="0"/>
              <a:pPr defTabSz="923891"/>
              <a:t>91</a:t>
            </a:fld>
            <a:endParaRPr lang="es-ES_tradnl" dirty="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a:spcBef>
                <a:spcPct val="0"/>
              </a:spcBef>
            </a:pPr>
            <a:endParaRPr lang="es-CO" sz="2400" dirty="0"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031"/>
          <p:cNvSpPr>
            <a:spLocks noGrp="1" noChangeArrowheads="1"/>
          </p:cNvSpPr>
          <p:nvPr>
            <p:ph type="sldNum" sz="quarter" idx="5"/>
          </p:nvPr>
        </p:nvSpPr>
        <p:spPr>
          <a:noFill/>
        </p:spPr>
        <p:txBody>
          <a:bodyPr/>
          <a:lstStyle/>
          <a:p>
            <a:pPr defTabSz="923891"/>
            <a:fld id="{12B71B7A-1030-4CF8-9EAD-AC5A4145D9F8}" type="slidenum">
              <a:rPr lang="es-ES_tradnl" smtClean="0"/>
              <a:pPr defTabSz="923891"/>
              <a:t>92</a:t>
            </a:fld>
            <a:endParaRPr lang="es-ES_tradnl" dirty="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a:spcBef>
                <a:spcPct val="0"/>
              </a:spcBef>
            </a:pPr>
            <a:endParaRPr lang="es-CO" sz="2400" dirty="0"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031"/>
          <p:cNvSpPr>
            <a:spLocks noGrp="1" noChangeArrowheads="1"/>
          </p:cNvSpPr>
          <p:nvPr>
            <p:ph type="sldNum" sz="quarter" idx="5"/>
          </p:nvPr>
        </p:nvSpPr>
        <p:spPr>
          <a:noFill/>
        </p:spPr>
        <p:txBody>
          <a:bodyPr/>
          <a:lstStyle/>
          <a:p>
            <a:pPr defTabSz="923891"/>
            <a:fld id="{12B71B7A-1030-4CF8-9EAD-AC5A4145D9F8}" type="slidenum">
              <a:rPr lang="es-ES_tradnl" smtClean="0"/>
              <a:pPr defTabSz="923891"/>
              <a:t>93</a:t>
            </a:fld>
            <a:endParaRPr lang="es-ES_tradnl" dirty="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a:spcBef>
                <a:spcPct val="0"/>
              </a:spcBef>
            </a:pPr>
            <a:endParaRPr lang="es-CO" sz="2400" dirty="0"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031"/>
          <p:cNvSpPr>
            <a:spLocks noGrp="1" noChangeArrowheads="1"/>
          </p:cNvSpPr>
          <p:nvPr>
            <p:ph type="sldNum" sz="quarter" idx="5"/>
          </p:nvPr>
        </p:nvSpPr>
        <p:spPr>
          <a:noFill/>
        </p:spPr>
        <p:txBody>
          <a:bodyPr/>
          <a:lstStyle/>
          <a:p>
            <a:pPr defTabSz="923891"/>
            <a:fld id="{12B71B7A-1030-4CF8-9EAD-AC5A4145D9F8}" type="slidenum">
              <a:rPr lang="es-ES_tradnl" smtClean="0"/>
              <a:pPr defTabSz="923891"/>
              <a:t>94</a:t>
            </a:fld>
            <a:endParaRPr lang="es-ES_tradnl" dirty="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a:spcBef>
                <a:spcPct val="0"/>
              </a:spcBef>
            </a:pPr>
            <a:endParaRPr lang="es-CO" sz="2400" dirty="0"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031"/>
          <p:cNvSpPr>
            <a:spLocks noGrp="1" noChangeArrowheads="1"/>
          </p:cNvSpPr>
          <p:nvPr>
            <p:ph type="sldNum" sz="quarter" idx="5"/>
          </p:nvPr>
        </p:nvSpPr>
        <p:spPr>
          <a:noFill/>
        </p:spPr>
        <p:txBody>
          <a:bodyPr/>
          <a:lstStyle/>
          <a:p>
            <a:pPr defTabSz="923891"/>
            <a:fld id="{12B71B7A-1030-4CF8-9EAD-AC5A4145D9F8}" type="slidenum">
              <a:rPr lang="es-ES_tradnl" smtClean="0"/>
              <a:pPr defTabSz="923891"/>
              <a:t>98</a:t>
            </a:fld>
            <a:endParaRPr lang="es-ES_tradnl" dirty="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a:spcBef>
                <a:spcPct val="0"/>
              </a:spcBef>
            </a:pPr>
            <a:endParaRPr lang="es-CO" sz="2400" dirty="0"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866AF871-96DF-4368-A3A8-4F994E8532EA}" type="slidenum">
              <a:rPr lang="es-ES_tradnl"/>
              <a:pPr/>
              <a:t>100</a:t>
            </a:fld>
            <a:endParaRPr lang="es-ES_tradnl"/>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a:spcBef>
                <a:spcPct val="0"/>
              </a:spcBef>
            </a:pPr>
            <a:endParaRPr lang="es-CO" sz="2500" dirty="0"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031"/>
          <p:cNvSpPr>
            <a:spLocks noGrp="1" noChangeArrowheads="1"/>
          </p:cNvSpPr>
          <p:nvPr>
            <p:ph type="sldNum" sz="quarter" idx="5"/>
          </p:nvPr>
        </p:nvSpPr>
        <p:spPr>
          <a:noFill/>
        </p:spPr>
        <p:txBody>
          <a:bodyPr/>
          <a:lstStyle/>
          <a:p>
            <a:pPr defTabSz="923891"/>
            <a:fld id="{12B71B7A-1030-4CF8-9EAD-AC5A4145D9F8}" type="slidenum">
              <a:rPr lang="es-ES_tradnl" smtClean="0"/>
              <a:pPr defTabSz="923891"/>
              <a:t>101</a:t>
            </a:fld>
            <a:endParaRPr lang="es-ES_tradnl" dirty="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a:spcBef>
                <a:spcPct val="0"/>
              </a:spcBef>
            </a:pPr>
            <a:endParaRPr lang="es-CO" sz="2400" dirty="0"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031"/>
          <p:cNvSpPr>
            <a:spLocks noGrp="1" noChangeArrowheads="1"/>
          </p:cNvSpPr>
          <p:nvPr>
            <p:ph type="sldNum" sz="quarter" idx="5"/>
          </p:nvPr>
        </p:nvSpPr>
        <p:spPr>
          <a:noFill/>
        </p:spPr>
        <p:txBody>
          <a:bodyPr/>
          <a:lstStyle/>
          <a:p>
            <a:pPr defTabSz="923891"/>
            <a:fld id="{12B71B7A-1030-4CF8-9EAD-AC5A4145D9F8}" type="slidenum">
              <a:rPr lang="es-ES_tradnl" smtClean="0"/>
              <a:pPr defTabSz="923891"/>
              <a:t>102</a:t>
            </a:fld>
            <a:endParaRPr lang="es-ES_tradnl" dirty="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a:spcBef>
                <a:spcPct val="0"/>
              </a:spcBef>
            </a:pPr>
            <a:endParaRPr lang="es-CO" sz="2400" dirty="0"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031"/>
          <p:cNvSpPr>
            <a:spLocks noGrp="1" noChangeArrowheads="1"/>
          </p:cNvSpPr>
          <p:nvPr>
            <p:ph type="sldNum" sz="quarter" idx="5"/>
          </p:nvPr>
        </p:nvSpPr>
        <p:spPr>
          <a:noFill/>
        </p:spPr>
        <p:txBody>
          <a:bodyPr/>
          <a:lstStyle/>
          <a:p>
            <a:pPr defTabSz="923891"/>
            <a:fld id="{12B71B7A-1030-4CF8-9EAD-AC5A4145D9F8}" type="slidenum">
              <a:rPr lang="es-ES_tradnl" smtClean="0"/>
              <a:pPr defTabSz="923891"/>
              <a:t>103</a:t>
            </a:fld>
            <a:endParaRPr lang="es-ES_tradnl" dirty="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a:spcBef>
                <a:spcPct val="0"/>
              </a:spcBef>
            </a:pPr>
            <a:endParaRPr lang="es-CO" sz="2400" dirty="0"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p>
            <a:fld id="{550859CB-24D3-4BF0-A8EC-A87783302DB7}" type="slidenum">
              <a:rPr lang="es-ES"/>
              <a:pPr/>
              <a:t>107</a:t>
            </a:fld>
            <a:endParaRPr lang="es-E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p:spPr>
        <p:txBody>
          <a:bodyPr/>
          <a:lstStyle/>
          <a:p>
            <a:pPr lvl="1" eaLnBrk="1" hangingPunct="1"/>
            <a:endParaRPr lang="es-CL" smtClean="0"/>
          </a:p>
          <a:p>
            <a:pPr eaLnBrk="1" hangingPunct="1"/>
            <a:r>
              <a:rPr lang="es-CL" smtClean="0"/>
              <a:t>Enviar documentos para leer</a:t>
            </a:r>
            <a:endParaRPr lang="es-ES" smtClean="0"/>
          </a:p>
          <a:p>
            <a:pPr eaLnBrk="1" hangingPunct="1"/>
            <a:endParaRPr lang="es-ES" smtClean="0"/>
          </a:p>
          <a:p>
            <a:pPr eaLnBrk="1" hangingPunct="1"/>
            <a:endParaRPr lang="es-ES" smtClean="0"/>
          </a:p>
          <a:p>
            <a:pPr eaLnBrk="1" hangingPunct="1"/>
            <a:r>
              <a:rPr lang="es-ES" smtClean="0"/>
              <a:t>elige una experiencia de su práctica profesional que le presentó un problema o dificultad en relación a uno de las áreas siguientes: </a:t>
            </a:r>
            <a:r>
              <a:rPr lang="es-CL" smtClean="0"/>
              <a:t>1) planificación o diseño didáctico, 2) conducción pedagógica, 3) aprendizaje en los alumnos y 4) evaluación del conocimiento. </a:t>
            </a:r>
            <a:endParaRPr lang="es-ES" smtClean="0"/>
          </a:p>
          <a:p>
            <a:pPr eaLnBrk="1" hangingPunct="1"/>
            <a:r>
              <a:rPr lang="es-CL" smtClean="0"/>
              <a:t>pasa por los cuatro pasos del método de reflexión que incluye: Describir una experiencia significativa: contexto, hechos, circunstancias, interlocutores, 2) interpretar su sentido: a partir de sus preguntas, ideas, supuestos, hipótesis, teoría, 3) Evaluar la experiencia: con criterios de juicio que considera implicaciones y consecuencias y 4) Proponer como mejorar la situación con sugerencias de cambio, decisiones a tomar y esbozo de un plan de acción.</a:t>
            </a:r>
            <a:endParaRPr lang="es-ES" smtClean="0"/>
          </a:p>
          <a:p>
            <a:pPr eaLnBrk="1" hangingPunct="1"/>
            <a:endParaRPr lang="es-ES"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D4B5E95-2D5C-49BA-89A0-7247F650DFDE}" type="slidenum">
              <a:rPr lang="es-ES"/>
              <a:pPr/>
              <a:t>109</a:t>
            </a:fld>
            <a:endParaRPr lang="es-ES"/>
          </a:p>
        </p:txBody>
      </p:sp>
      <p:sp>
        <p:nvSpPr>
          <p:cNvPr id="47106" name="Rectangle 2"/>
          <p:cNvSpPr>
            <a:spLocks noGrp="1" noRot="1" noChangeAspect="1" noChangeArrowheads="1" noTextEdit="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47107" name="Rectangle 3"/>
          <p:cNvSpPr>
            <a:spLocks noGrp="1" noChangeArrowheads="1"/>
          </p:cNvSpPr>
          <p:nvPr>
            <p:ph type="body" idx="1"/>
          </p:nvPr>
        </p:nvSpPr>
        <p:spPr bwMode="auto">
          <a:xfrm>
            <a:off x="934720" y="4415791"/>
            <a:ext cx="5140960" cy="4183380"/>
          </a:xfrm>
          <a:prstGeom prst="rect">
            <a:avLst/>
          </a:prstGeom>
          <a:solidFill>
            <a:srgbClr val="FFFFFF"/>
          </a:solidFill>
          <a:ln>
            <a:solidFill>
              <a:srgbClr val="000000"/>
            </a:solidFill>
            <a:miter lim="800000"/>
            <a:headEnd/>
            <a:tailEnd/>
          </a:ln>
        </p:spPr>
        <p:txBody>
          <a:bodyPr/>
          <a:lstStyle/>
          <a:p>
            <a:endParaRPr lang="es-CO"/>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C66DA9-BD0C-46C3-8A6B-F45C6D3D0662}" type="slidenum">
              <a:rPr lang="es-ES"/>
              <a:pPr/>
              <a:t>110</a:t>
            </a:fld>
            <a:endParaRPr lang="es-ES"/>
          </a:p>
        </p:txBody>
      </p:sp>
      <p:sp>
        <p:nvSpPr>
          <p:cNvPr id="49154" name="Rectangle 2"/>
          <p:cNvSpPr>
            <a:spLocks noGrp="1" noRot="1" noChangeAspect="1" noChangeArrowheads="1" noTextEdit="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49155" name="Rectangle 3"/>
          <p:cNvSpPr>
            <a:spLocks noGrp="1" noChangeArrowheads="1"/>
          </p:cNvSpPr>
          <p:nvPr>
            <p:ph type="body" idx="1"/>
          </p:nvPr>
        </p:nvSpPr>
        <p:spPr bwMode="auto">
          <a:xfrm>
            <a:off x="934720" y="4415791"/>
            <a:ext cx="5140960" cy="4183380"/>
          </a:xfrm>
          <a:prstGeom prst="rect">
            <a:avLst/>
          </a:prstGeom>
          <a:solidFill>
            <a:srgbClr val="FFFFFF"/>
          </a:solidFill>
          <a:ln>
            <a:solidFill>
              <a:srgbClr val="000000"/>
            </a:solidFill>
            <a:miter lim="800000"/>
            <a:headEnd/>
            <a:tailEnd/>
          </a:ln>
        </p:spPr>
        <p:txBody>
          <a:bodyPr/>
          <a:lstStyle/>
          <a:p>
            <a:endParaRPr lang="es-CO"/>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2332E47-ED14-41E2-A5E1-04F39B8ACCB4}" type="slidenum">
              <a:rPr lang="es-ES"/>
              <a:pPr/>
              <a:t>111</a:t>
            </a:fld>
            <a:endParaRPr lang="es-ES"/>
          </a:p>
        </p:txBody>
      </p:sp>
      <p:sp>
        <p:nvSpPr>
          <p:cNvPr id="51202" name="Rectangle 2"/>
          <p:cNvSpPr>
            <a:spLocks noGrp="1" noRot="1" noChangeAspect="1" noChangeArrowheads="1" noTextEdit="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51203" name="Rectangle 3"/>
          <p:cNvSpPr>
            <a:spLocks noGrp="1" noChangeArrowheads="1"/>
          </p:cNvSpPr>
          <p:nvPr>
            <p:ph type="body" idx="1"/>
          </p:nvPr>
        </p:nvSpPr>
        <p:spPr bwMode="auto">
          <a:xfrm>
            <a:off x="934720" y="4415791"/>
            <a:ext cx="5140960" cy="4183380"/>
          </a:xfrm>
          <a:prstGeom prst="rect">
            <a:avLst/>
          </a:prstGeom>
          <a:solidFill>
            <a:srgbClr val="FFFFFF"/>
          </a:solidFill>
          <a:ln>
            <a:solidFill>
              <a:srgbClr val="000000"/>
            </a:solidFill>
            <a:miter lim="800000"/>
            <a:headEnd/>
            <a:tailEnd/>
          </a:ln>
        </p:spPr>
        <p:txBody>
          <a:bodyPr/>
          <a:lstStyle/>
          <a:p>
            <a:endParaRPr lang="es-CO"/>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CFC8EB9-0194-4537-8996-39E6E7CA5B56}" type="slidenum">
              <a:rPr lang="es-ES"/>
              <a:pPr/>
              <a:t>112</a:t>
            </a:fld>
            <a:endParaRPr lang="es-ES"/>
          </a:p>
        </p:txBody>
      </p:sp>
      <p:sp>
        <p:nvSpPr>
          <p:cNvPr id="53250" name="Rectangle 2"/>
          <p:cNvSpPr>
            <a:spLocks noGrp="1" noRot="1" noChangeAspect="1" noChangeArrowheads="1" noTextEdit="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53251" name="Rectangle 3"/>
          <p:cNvSpPr>
            <a:spLocks noGrp="1" noChangeArrowheads="1"/>
          </p:cNvSpPr>
          <p:nvPr>
            <p:ph type="body" idx="1"/>
          </p:nvPr>
        </p:nvSpPr>
        <p:spPr bwMode="auto">
          <a:xfrm>
            <a:off x="934720" y="4415791"/>
            <a:ext cx="5140960" cy="4183380"/>
          </a:xfrm>
          <a:prstGeom prst="rect">
            <a:avLst/>
          </a:prstGeom>
          <a:solidFill>
            <a:srgbClr val="FFFFFF"/>
          </a:solidFill>
          <a:ln>
            <a:solidFill>
              <a:srgbClr val="000000"/>
            </a:solidFill>
            <a:miter lim="800000"/>
            <a:headEnd/>
            <a:tailEnd/>
          </a:ln>
        </p:spPr>
        <p:txBody>
          <a:bodyPr/>
          <a:lstStyle/>
          <a:p>
            <a:endParaRPr lang="es-CO"/>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8B4FB6-90F3-4302-8B90-9856FB6985CD}" type="slidenum">
              <a:rPr lang="es-ES"/>
              <a:pPr/>
              <a:t>113</a:t>
            </a:fld>
            <a:endParaRPr lang="es-ES"/>
          </a:p>
        </p:txBody>
      </p:sp>
      <p:sp>
        <p:nvSpPr>
          <p:cNvPr id="55298" name="Rectangle 2"/>
          <p:cNvSpPr>
            <a:spLocks noGrp="1" noRot="1" noChangeAspect="1" noChangeArrowheads="1" noTextEdit="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55299" name="Rectangle 3"/>
          <p:cNvSpPr>
            <a:spLocks noGrp="1" noChangeArrowheads="1"/>
          </p:cNvSpPr>
          <p:nvPr>
            <p:ph type="body" idx="1"/>
          </p:nvPr>
        </p:nvSpPr>
        <p:spPr bwMode="auto">
          <a:xfrm>
            <a:off x="934720" y="4415791"/>
            <a:ext cx="5140960" cy="4183380"/>
          </a:xfrm>
          <a:prstGeom prst="rect">
            <a:avLst/>
          </a:prstGeom>
          <a:solidFill>
            <a:srgbClr val="FFFFFF"/>
          </a:solidFill>
          <a:ln>
            <a:solidFill>
              <a:srgbClr val="000000"/>
            </a:solidFill>
            <a:miter lim="800000"/>
            <a:headEnd/>
            <a:tailEnd/>
          </a:ln>
        </p:spPr>
        <p:txBody>
          <a:bodyPr/>
          <a:lstStyle/>
          <a:p>
            <a:endParaRPr lang="es-CO"/>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8F8275-D0F7-4F08-B228-5640F9100916}" type="slidenum">
              <a:rPr lang="es-ES"/>
              <a:pPr/>
              <a:t>114</a:t>
            </a:fld>
            <a:endParaRPr lang="es-ES"/>
          </a:p>
        </p:txBody>
      </p:sp>
      <p:sp>
        <p:nvSpPr>
          <p:cNvPr id="57346" name="Rectangle 2"/>
          <p:cNvSpPr>
            <a:spLocks noGrp="1" noRot="1" noChangeAspect="1" noChangeArrowheads="1" noTextEdit="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57347" name="Rectangle 3"/>
          <p:cNvSpPr>
            <a:spLocks noGrp="1" noChangeArrowheads="1"/>
          </p:cNvSpPr>
          <p:nvPr>
            <p:ph type="body" idx="1"/>
          </p:nvPr>
        </p:nvSpPr>
        <p:spPr bwMode="auto">
          <a:xfrm>
            <a:off x="934720" y="4415791"/>
            <a:ext cx="5140960" cy="4183380"/>
          </a:xfrm>
          <a:prstGeom prst="rect">
            <a:avLst/>
          </a:prstGeom>
          <a:solidFill>
            <a:srgbClr val="FFFFFF"/>
          </a:solidFill>
          <a:ln>
            <a:solidFill>
              <a:srgbClr val="000000"/>
            </a:solidFill>
            <a:miter lim="800000"/>
            <a:headEnd/>
            <a:tailEnd/>
          </a:ln>
        </p:spPr>
        <p:txBody>
          <a:bodyPr/>
          <a:lstStyle/>
          <a:p>
            <a:endParaRPr lang="es-CO"/>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2990367-FBCD-41EA-8AA1-8530B7A5783F}" type="slidenum">
              <a:rPr lang="es-ES"/>
              <a:pPr/>
              <a:t>115</a:t>
            </a:fld>
            <a:endParaRPr lang="es-ES"/>
          </a:p>
        </p:txBody>
      </p:sp>
      <p:sp>
        <p:nvSpPr>
          <p:cNvPr id="59394" name="Rectangle 2"/>
          <p:cNvSpPr>
            <a:spLocks noGrp="1" noRot="1" noChangeAspect="1" noChangeArrowheads="1" noTextEdit="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59395" name="Rectangle 3"/>
          <p:cNvSpPr>
            <a:spLocks noGrp="1" noChangeArrowheads="1"/>
          </p:cNvSpPr>
          <p:nvPr>
            <p:ph type="body" idx="1"/>
          </p:nvPr>
        </p:nvSpPr>
        <p:spPr bwMode="auto">
          <a:xfrm>
            <a:off x="934720" y="4415791"/>
            <a:ext cx="5140960" cy="4183380"/>
          </a:xfrm>
          <a:prstGeom prst="rect">
            <a:avLst/>
          </a:prstGeom>
          <a:solidFill>
            <a:srgbClr val="FFFFFF"/>
          </a:solidFill>
          <a:ln>
            <a:solidFill>
              <a:srgbClr val="000000"/>
            </a:solidFill>
            <a:miter lim="800000"/>
            <a:headEnd/>
            <a:tailEnd/>
          </a:ln>
        </p:spPr>
        <p:txBody>
          <a:bodyPr/>
          <a:lstStyle/>
          <a:p>
            <a:endParaRPr lang="es-CO"/>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C1F5BC-6B50-407F-A408-06330A2B4B1A}" type="slidenum">
              <a:rPr lang="es-ES"/>
              <a:pPr/>
              <a:t>116</a:t>
            </a:fld>
            <a:endParaRPr lang="es-ES"/>
          </a:p>
        </p:txBody>
      </p:sp>
      <p:sp>
        <p:nvSpPr>
          <p:cNvPr id="61442" name="Rectangle 2"/>
          <p:cNvSpPr>
            <a:spLocks noGrp="1" noRot="1" noChangeAspect="1" noChangeArrowheads="1" noTextEdit="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61443" name="Rectangle 3"/>
          <p:cNvSpPr>
            <a:spLocks noGrp="1" noChangeArrowheads="1"/>
          </p:cNvSpPr>
          <p:nvPr>
            <p:ph type="body" idx="1"/>
          </p:nvPr>
        </p:nvSpPr>
        <p:spPr bwMode="auto">
          <a:xfrm>
            <a:off x="934720" y="4415791"/>
            <a:ext cx="5140960" cy="4183380"/>
          </a:xfrm>
          <a:prstGeom prst="rect">
            <a:avLst/>
          </a:prstGeom>
          <a:solidFill>
            <a:srgbClr val="FFFFFF"/>
          </a:solidFill>
          <a:ln>
            <a:solidFill>
              <a:srgbClr val="000000"/>
            </a:solidFill>
            <a:miter lim="800000"/>
            <a:headEnd/>
            <a:tailEnd/>
          </a:ln>
        </p:spPr>
        <p:txBody>
          <a:bodyPr/>
          <a:lstStyle/>
          <a:p>
            <a:endParaRPr lang="es-CO"/>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261B761-11D6-486A-9B5D-5DA8613DCD5C}" type="slidenum">
              <a:rPr lang="es-ES"/>
              <a:pPr/>
              <a:t>117</a:t>
            </a:fld>
            <a:endParaRPr lang="es-ES"/>
          </a:p>
        </p:txBody>
      </p:sp>
      <p:sp>
        <p:nvSpPr>
          <p:cNvPr id="63490" name="Rectangle 2"/>
          <p:cNvSpPr>
            <a:spLocks noGrp="1" noRot="1" noChangeAspect="1" noChangeArrowheads="1" noTextEdit="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63491" name="Rectangle 3"/>
          <p:cNvSpPr>
            <a:spLocks noGrp="1" noChangeArrowheads="1"/>
          </p:cNvSpPr>
          <p:nvPr>
            <p:ph type="body" idx="1"/>
          </p:nvPr>
        </p:nvSpPr>
        <p:spPr bwMode="auto">
          <a:xfrm>
            <a:off x="934720" y="4415791"/>
            <a:ext cx="5140960" cy="4183380"/>
          </a:xfrm>
          <a:prstGeom prst="rect">
            <a:avLst/>
          </a:prstGeom>
          <a:solidFill>
            <a:srgbClr val="FFFFFF"/>
          </a:solidFill>
          <a:ln>
            <a:solidFill>
              <a:srgbClr val="000000"/>
            </a:solidFill>
            <a:miter lim="800000"/>
            <a:headEnd/>
            <a:tailEnd/>
          </a:ln>
        </p:spPr>
        <p:txBody>
          <a:bodyPr/>
          <a:lstStyle/>
          <a:p>
            <a:endParaRPr lang="es-CO"/>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27B1F30-A866-4D36-A602-FBB2FCF2ECA8}" type="slidenum">
              <a:rPr lang="es-ES"/>
              <a:pPr/>
              <a:t>118</a:t>
            </a:fld>
            <a:endParaRPr lang="es-ES"/>
          </a:p>
        </p:txBody>
      </p:sp>
      <p:sp>
        <p:nvSpPr>
          <p:cNvPr id="65538" name="Rectangle 2"/>
          <p:cNvSpPr>
            <a:spLocks noGrp="1" noRot="1" noChangeAspect="1" noChangeArrowheads="1" noTextEdit="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65539" name="Rectangle 3"/>
          <p:cNvSpPr>
            <a:spLocks noGrp="1" noChangeArrowheads="1"/>
          </p:cNvSpPr>
          <p:nvPr>
            <p:ph type="body" idx="1"/>
          </p:nvPr>
        </p:nvSpPr>
        <p:spPr bwMode="auto">
          <a:xfrm>
            <a:off x="934720" y="4415791"/>
            <a:ext cx="5140960" cy="4183380"/>
          </a:xfrm>
          <a:prstGeom prst="rect">
            <a:avLst/>
          </a:prstGeom>
          <a:solidFill>
            <a:srgbClr val="FFFFFF"/>
          </a:solidFill>
          <a:ln>
            <a:solidFill>
              <a:srgbClr val="000000"/>
            </a:solidFill>
            <a:miter lim="800000"/>
            <a:headEnd/>
            <a:tailEnd/>
          </a:ln>
        </p:spPr>
        <p:txBody>
          <a:bodyPr/>
          <a:lstStyle/>
          <a:p>
            <a:endParaRPr lang="es-CO"/>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DDB8E7-F0F8-4B77-8820-4287575C9B13}" type="slidenum">
              <a:rPr lang="es-ES"/>
              <a:pPr/>
              <a:t>119</a:t>
            </a:fld>
            <a:endParaRPr lang="es-ES"/>
          </a:p>
        </p:txBody>
      </p:sp>
      <p:sp>
        <p:nvSpPr>
          <p:cNvPr id="67586" name="Rectangle 2"/>
          <p:cNvSpPr>
            <a:spLocks noGrp="1" noRot="1" noChangeAspect="1" noChangeArrowheads="1" noTextEdit="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67587" name="Rectangle 3"/>
          <p:cNvSpPr>
            <a:spLocks noGrp="1" noChangeArrowheads="1"/>
          </p:cNvSpPr>
          <p:nvPr>
            <p:ph type="body" idx="1"/>
          </p:nvPr>
        </p:nvSpPr>
        <p:spPr bwMode="auto">
          <a:xfrm>
            <a:off x="934720" y="4415791"/>
            <a:ext cx="5140960" cy="4183380"/>
          </a:xfrm>
          <a:prstGeom prst="rect">
            <a:avLst/>
          </a:prstGeom>
          <a:solidFill>
            <a:srgbClr val="FFFFFF"/>
          </a:solidFill>
          <a:ln>
            <a:solidFill>
              <a:srgbClr val="000000"/>
            </a:solidFill>
            <a:miter lim="800000"/>
            <a:headEnd/>
            <a:tailEnd/>
          </a:ln>
        </p:spPr>
        <p:txBody>
          <a:bodyPr/>
          <a:lstStyle/>
          <a:p>
            <a:endParaRPr lang="es-CO"/>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FF25D0-D18D-40CF-BE98-BFAA81271C0D}" type="slidenum">
              <a:rPr lang="es-ES"/>
              <a:pPr/>
              <a:t>120</a:t>
            </a:fld>
            <a:endParaRPr lang="es-ES"/>
          </a:p>
        </p:txBody>
      </p:sp>
      <p:sp>
        <p:nvSpPr>
          <p:cNvPr id="69634" name="Rectangle 2"/>
          <p:cNvSpPr>
            <a:spLocks noGrp="1" noRot="1" noChangeAspect="1" noChangeArrowheads="1" noTextEdit="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69635" name="Rectangle 3"/>
          <p:cNvSpPr>
            <a:spLocks noGrp="1" noChangeArrowheads="1"/>
          </p:cNvSpPr>
          <p:nvPr>
            <p:ph type="body" idx="1"/>
          </p:nvPr>
        </p:nvSpPr>
        <p:spPr bwMode="auto">
          <a:xfrm>
            <a:off x="934720" y="4415791"/>
            <a:ext cx="5140960" cy="4183380"/>
          </a:xfrm>
          <a:prstGeom prst="rect">
            <a:avLst/>
          </a:prstGeom>
          <a:solidFill>
            <a:srgbClr val="FFFFFF"/>
          </a:solidFill>
          <a:ln>
            <a:solidFill>
              <a:srgbClr val="000000"/>
            </a:solidFill>
            <a:miter lim="800000"/>
            <a:headEnd/>
            <a:tailEnd/>
          </a:ln>
        </p:spPr>
        <p:txBody>
          <a:bodyPr/>
          <a:lstStyle/>
          <a:p>
            <a:endParaRPr lang="es-CO"/>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825B8DE-6707-40B0-A1C8-FA9B70D657FE}" type="slidenum">
              <a:rPr lang="es-ES"/>
              <a:pPr/>
              <a:t>121</a:t>
            </a:fld>
            <a:endParaRPr lang="es-ES"/>
          </a:p>
        </p:txBody>
      </p:sp>
      <p:sp>
        <p:nvSpPr>
          <p:cNvPr id="71682" name="Rectangle 2"/>
          <p:cNvSpPr>
            <a:spLocks noGrp="1" noRot="1" noChangeAspect="1" noChangeArrowheads="1" noTextEdit="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71683" name="Rectangle 3"/>
          <p:cNvSpPr>
            <a:spLocks noGrp="1" noChangeArrowheads="1"/>
          </p:cNvSpPr>
          <p:nvPr>
            <p:ph type="body" idx="1"/>
          </p:nvPr>
        </p:nvSpPr>
        <p:spPr bwMode="auto">
          <a:xfrm>
            <a:off x="934720" y="4415791"/>
            <a:ext cx="5140960" cy="4183380"/>
          </a:xfrm>
          <a:prstGeom prst="rect">
            <a:avLst/>
          </a:prstGeom>
          <a:solidFill>
            <a:srgbClr val="FFFFFF"/>
          </a:solidFill>
          <a:ln>
            <a:solidFill>
              <a:srgbClr val="000000"/>
            </a:solidFill>
            <a:miter lim="800000"/>
            <a:headEnd/>
            <a:tailEnd/>
          </a:ln>
        </p:spPr>
        <p:txBody>
          <a:bodyPr/>
          <a:lstStyle/>
          <a:p>
            <a:endParaRPr lang="es-CO"/>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1 Marcador de imagen de diapositiva"/>
          <p:cNvSpPr>
            <a:spLocks noGrp="1" noRot="1" noChangeAspect="1" noTextEdit="1"/>
          </p:cNvSpPr>
          <p:nvPr>
            <p:ph type="sldImg"/>
          </p:nvPr>
        </p:nvSpPr>
        <p:spPr>
          <a:ln/>
        </p:spPr>
      </p:sp>
      <p:sp>
        <p:nvSpPr>
          <p:cNvPr id="69635" name="2 Marcador de notas"/>
          <p:cNvSpPr>
            <a:spLocks noGrp="1"/>
          </p:cNvSpPr>
          <p:nvPr>
            <p:ph type="body" idx="1"/>
          </p:nvPr>
        </p:nvSpPr>
        <p:spPr>
          <a:noFill/>
          <a:ln/>
        </p:spPr>
        <p:txBody>
          <a:bodyPr/>
          <a:lstStyle/>
          <a:p>
            <a:endParaRPr lang="en-US" dirty="0" smtClean="0"/>
          </a:p>
        </p:txBody>
      </p:sp>
      <p:sp>
        <p:nvSpPr>
          <p:cNvPr id="69636" name="3 Marcador de número de diapositiva"/>
          <p:cNvSpPr>
            <a:spLocks noGrp="1"/>
          </p:cNvSpPr>
          <p:nvPr>
            <p:ph type="sldNum" sz="quarter" idx="5"/>
          </p:nvPr>
        </p:nvSpPr>
        <p:spPr>
          <a:noFill/>
        </p:spPr>
        <p:txBody>
          <a:bodyPr/>
          <a:lstStyle/>
          <a:p>
            <a:fld id="{A9475E60-3B1B-4284-B339-CB9C3FEB682E}" type="slidenum">
              <a:rPr lang="es-ES" smtClean="0"/>
              <a:pPr/>
              <a:t>125</a:t>
            </a:fld>
            <a:endParaRPr lang="es-E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a:prstGeom prst="rect">
            <a:avLst/>
          </a:prstGeom>
        </p:spPr>
        <p:txBody>
          <a:bodyPr/>
          <a:lstStyle/>
          <a:p>
            <a:r>
              <a:rPr lang="es-ES" smtClean="0"/>
              <a:t>Haga clic para modificar el estilo de título del patrón</a:t>
            </a:r>
            <a:endParaRPr lang="en-US"/>
          </a:p>
        </p:txBody>
      </p:sp>
      <p:sp>
        <p:nvSpPr>
          <p:cNvPr id="3" name="2 Subtítulo"/>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n-US"/>
          </a:p>
        </p:txBody>
      </p:sp>
      <p:sp>
        <p:nvSpPr>
          <p:cNvPr id="3" name="2 Marcador de contenido"/>
          <p:cNvSpPr>
            <a:spLocks noGrp="1"/>
          </p:cNvSpPr>
          <p:nvPr>
            <p:ph idx="1"/>
          </p:nvPr>
        </p:nvSpPr>
        <p:spPr>
          <a:xfrm>
            <a:off x="457200" y="1600200"/>
            <a:ext cx="8229600" cy="4525963"/>
          </a:xfrm>
          <a:prstGeom prst="rect">
            <a:avLst/>
          </a:prstGeo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n-US"/>
          </a:p>
        </p:txBody>
      </p:sp>
      <p:sp>
        <p:nvSpPr>
          <p:cNvPr id="3" name="2 Marcador de contenido"/>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contenido"/>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lvl1pPr>
              <a:defRPr/>
            </a:lvl1p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4 Marcador de texto"/>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a:prstGeom prst="rect">
            <a:avLst/>
          </a:prstGeom>
        </p:spPr>
        <p:txBody>
          <a:bodyPr anchor="b"/>
          <a:lstStyle>
            <a:lvl1pPr algn="l">
              <a:defRPr sz="2000" b="1"/>
            </a:lvl1pPr>
          </a:lstStyle>
          <a:p>
            <a:r>
              <a:rPr lang="es-ES" smtClean="0"/>
              <a:t>Haga clic para modificar el estilo de título del patrón</a:t>
            </a:r>
            <a:endParaRPr lang="en-US"/>
          </a:p>
        </p:txBody>
      </p:sp>
      <p:sp>
        <p:nvSpPr>
          <p:cNvPr id="3" name="2 Marcador de contenido"/>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texto"/>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a:prstGeom prst="rect">
            <a:avLst/>
          </a:prstGeom>
        </p:spPr>
        <p:txBody>
          <a:bodyPr anchor="b"/>
          <a:lstStyle>
            <a:lvl1pPr algn="l">
              <a:defRPr sz="2000" b="1"/>
            </a:lvl1pPr>
          </a:lstStyle>
          <a:p>
            <a:r>
              <a:rPr lang="es-ES" smtClean="0"/>
              <a:t>Haga clic para modificar el estilo de título del patrón</a:t>
            </a:r>
            <a:endParaRPr lang="en-US"/>
          </a:p>
        </p:txBody>
      </p:sp>
      <p:sp>
        <p:nvSpPr>
          <p:cNvPr id="3" name="2 Marcador de posición de imagen"/>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3 Marcador de texto"/>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457200" y="1600200"/>
            <a:ext cx="8229600" cy="4525963"/>
          </a:xfrm>
          <a:prstGeom prst="rect">
            <a:avLst/>
          </a:prstGeo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a:prstGeom prst="rect">
            <a:avLst/>
          </a:prstGeom>
        </p:spPr>
        <p:txBody>
          <a:bodyPr vert="eaVer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457200" y="274638"/>
            <a:ext cx="6019800" cy="5851525"/>
          </a:xfrm>
          <a:prstGeom prst="rect">
            <a:avLst/>
          </a:prstGeo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457200" y="274638"/>
            <a:ext cx="8229600" cy="5851525"/>
          </a:xfrm>
          <a:prstGeom prst="rect">
            <a:avLst/>
          </a:prstGeo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Título y objetos">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7_Título y objetos">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8_Título y objetos">
    <p:spTree>
      <p:nvGrpSpPr>
        <p:cNvPr id="1" name=""/>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9_Título y objetos">
    <p:spTree>
      <p:nvGrpSpPr>
        <p:cNvPr id="1" name=""/>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0_Título y objetos">
    <p:spTree>
      <p:nvGrpSpPr>
        <p:cNvPr id="1" name=""/>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bl">
  <p:cSld name="Título y tabla">
    <p:spTree>
      <p:nvGrpSpPr>
        <p:cNvPr id="1" name=""/>
        <p:cNvGrpSpPr/>
        <p:nvPr/>
      </p:nvGrpSpPr>
      <p:grpSpPr>
        <a:xfrm>
          <a:off x="0" y="0"/>
          <a:ext cx="0" cy="0"/>
          <a:chOff x="0" y="0"/>
          <a:chExt cx="0" cy="0"/>
        </a:xfrm>
      </p:grpSpPr>
      <p:sp>
        <p:nvSpPr>
          <p:cNvPr id="2" name="1 Título"/>
          <p:cNvSpPr>
            <a:spLocks noGrp="1"/>
          </p:cNvSpPr>
          <p:nvPr>
            <p:ph type="title"/>
          </p:nvPr>
        </p:nvSpPr>
        <p:spPr>
          <a:xfrm>
            <a:off x="406400" y="228600"/>
            <a:ext cx="8280400" cy="1143000"/>
          </a:xfrm>
          <a:prstGeom prst="rect">
            <a:avLst/>
          </a:prstGeom>
        </p:spPr>
        <p:txBody>
          <a:bodyPr/>
          <a:lstStyle/>
          <a:p>
            <a:r>
              <a:rPr lang="es-ES" smtClean="0"/>
              <a:t>Haga clic para modificar el estilo de título del patrón</a:t>
            </a:r>
            <a:endParaRPr lang="es-CO"/>
          </a:p>
        </p:txBody>
      </p:sp>
      <p:sp>
        <p:nvSpPr>
          <p:cNvPr id="3" name="2 Marcador de tabla"/>
          <p:cNvSpPr>
            <a:spLocks noGrp="1"/>
          </p:cNvSpPr>
          <p:nvPr>
            <p:ph type="tbl" idx="1"/>
          </p:nvPr>
        </p:nvSpPr>
        <p:spPr>
          <a:xfrm>
            <a:off x="457200" y="1885950"/>
            <a:ext cx="8178800" cy="4171950"/>
          </a:xfrm>
          <a:prstGeom prst="rect">
            <a:avLst/>
          </a:prstGeom>
        </p:spPr>
        <p:txBody>
          <a:bodyPr/>
          <a:lstStyle/>
          <a:p>
            <a:pPr lvl="0"/>
            <a:endParaRPr lang="es-CO" noProof="0" smtClean="0"/>
          </a:p>
        </p:txBody>
      </p:sp>
      <p:sp>
        <p:nvSpPr>
          <p:cNvPr id="4" name="Rectangle 4"/>
          <p:cNvSpPr>
            <a:spLocks noGrp="1" noChangeArrowheads="1"/>
          </p:cNvSpPr>
          <p:nvPr>
            <p:ph type="dt" sz="half" idx="10"/>
          </p:nvPr>
        </p:nvSpPr>
        <p:spPr>
          <a:xfrm>
            <a:off x="431800" y="6229350"/>
            <a:ext cx="1905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29350"/>
            <a:ext cx="28956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6731000" y="6229350"/>
            <a:ext cx="1905000" cy="457200"/>
          </a:xfrm>
          <a:prstGeom prst="rect">
            <a:avLst/>
          </a:prstGeom>
          <a:ln/>
        </p:spPr>
        <p:txBody>
          <a:bodyPr/>
          <a:lstStyle>
            <a:lvl1pPr>
              <a:defRPr/>
            </a:lvl1pPr>
          </a:lstStyle>
          <a:p>
            <a:pPr>
              <a:defRPr/>
            </a:pPr>
            <a:fld id="{894A32E9-B218-4FA2-9FEA-AA511DD57155}" type="slidenum">
              <a:rPr lang="en-US"/>
              <a:pPr>
                <a:defRPr/>
              </a:pPr>
              <a:t>‹Nº›</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cSld name="2_Diapositiva de título">
    <p:spTree>
      <p:nvGrpSpPr>
        <p:cNvPr id="1" name=""/>
        <p:cNvGrpSpPr/>
        <p:nvPr/>
      </p:nvGrpSpPr>
      <p:grpSpPr>
        <a:xfrm>
          <a:off x="0" y="0"/>
          <a:ext cx="0" cy="0"/>
          <a:chOff x="0" y="0"/>
          <a:chExt cx="0" cy="0"/>
        </a:xfrm>
      </p:grpSpPr>
      <p:sp>
        <p:nvSpPr>
          <p:cNvPr id="2" name="Rectangle 2"/>
          <p:cNvSpPr>
            <a:spLocks noGrp="1" noChangeArrowheads="1"/>
          </p:cNvSpPr>
          <p:nvPr/>
        </p:nvSpPr>
        <p:spPr bwMode="auto">
          <a:xfrm>
            <a:off x="685800" y="1062038"/>
            <a:ext cx="7772400" cy="1143000"/>
          </a:xfrm>
          <a:prstGeom prst="rect">
            <a:avLst/>
          </a:prstGeom>
          <a:noFill/>
          <a:ln w="9525">
            <a:noFill/>
            <a:miter lim="800000"/>
            <a:headEnd/>
            <a:tailEnd/>
          </a:ln>
        </p:spPr>
        <p:txBody>
          <a:bodyPr anchor="ctr"/>
          <a:lstStyle/>
          <a:p>
            <a:pPr algn="ctr" eaLnBrk="0" hangingPunct="0"/>
            <a:endParaRPr lang="es-ES" sz="3200">
              <a:solidFill>
                <a:srgbClr val="000000"/>
              </a:solidFill>
              <a:latin typeface="Arial" pitchFamily="34" charset="0"/>
            </a:endParaRPr>
          </a:p>
        </p:txBody>
      </p:sp>
      <p:sp>
        <p:nvSpPr>
          <p:cNvPr id="3" name="Rectangle 3"/>
          <p:cNvSpPr>
            <a:spLocks noGrp="1" noChangeArrowheads="1"/>
          </p:cNvSpPr>
          <p:nvPr/>
        </p:nvSpPr>
        <p:spPr bwMode="auto">
          <a:xfrm>
            <a:off x="685800" y="2781300"/>
            <a:ext cx="7772400" cy="3314700"/>
          </a:xfrm>
          <a:prstGeom prst="rect">
            <a:avLst/>
          </a:prstGeom>
          <a:noFill/>
          <a:ln w="9525">
            <a:noFill/>
            <a:miter lim="800000"/>
            <a:headEnd/>
            <a:tailEnd/>
          </a:ln>
        </p:spPr>
        <p:txBody>
          <a:bodyPr/>
          <a:lstStyle/>
          <a:p>
            <a:pPr marL="342900" indent="-342900" eaLnBrk="0" hangingPunct="0">
              <a:spcBef>
                <a:spcPct val="20000"/>
              </a:spcBef>
              <a:buFontTx/>
              <a:buChar char="•"/>
            </a:pPr>
            <a:endParaRPr lang="es-ES" sz="3200">
              <a:solidFill>
                <a:srgbClr val="000000"/>
              </a:solidFill>
              <a:latin typeface="Arial" pitchFamily="34" charset="0"/>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Título y objetos">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28642976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6" name="Text Box 12"/>
          <p:cNvSpPr txBox="1">
            <a:spLocks noChangeArrowheads="1"/>
          </p:cNvSpPr>
          <p:nvPr/>
        </p:nvSpPr>
        <p:spPr bwMode="auto">
          <a:xfrm>
            <a:off x="6581898" y="6399609"/>
            <a:ext cx="2662238" cy="304800"/>
          </a:xfrm>
          <a:prstGeom prst="rect">
            <a:avLst/>
          </a:prstGeom>
          <a:noFill/>
          <a:ln w="9525">
            <a:noFill/>
            <a:miter lim="800000"/>
            <a:headEnd/>
            <a:tailEnd/>
          </a:ln>
          <a:effectLst/>
        </p:spPr>
        <p:txBody>
          <a:bodyPr>
            <a:spAutoFit/>
          </a:bodyPr>
          <a:lstStyle/>
          <a:p>
            <a:pPr>
              <a:spcBef>
                <a:spcPct val="50000"/>
              </a:spcBef>
              <a:defRPr/>
            </a:pPr>
            <a:r>
              <a:rPr lang="es-CO" sz="1400" b="1">
                <a:solidFill>
                  <a:schemeClr val="bg1"/>
                </a:solidFill>
                <a:latin typeface="Trebuchet MS" pitchFamily="34" charset="0"/>
              </a:rPr>
              <a:t>www.plandecenal.edu.co</a:t>
            </a:r>
            <a:endParaRPr lang="es-ES" sz="1400" b="1">
              <a:solidFill>
                <a:schemeClr val="bg1"/>
              </a:solidFill>
              <a:latin typeface="Trebuchet MS" pitchFamily="34" charset="0"/>
            </a:endParaRPr>
          </a:p>
        </p:txBody>
      </p:sp>
      <p:sp>
        <p:nvSpPr>
          <p:cNvPr id="1038" name="Text Box 14"/>
          <p:cNvSpPr txBox="1">
            <a:spLocks noChangeArrowheads="1"/>
          </p:cNvSpPr>
          <p:nvPr/>
        </p:nvSpPr>
        <p:spPr bwMode="auto">
          <a:xfrm>
            <a:off x="-44327" y="6363097"/>
            <a:ext cx="5040313" cy="366712"/>
          </a:xfrm>
          <a:prstGeom prst="rect">
            <a:avLst/>
          </a:prstGeom>
          <a:noFill/>
          <a:ln w="9525">
            <a:noFill/>
            <a:miter lim="800000"/>
            <a:headEnd/>
            <a:tailEnd/>
          </a:ln>
          <a:effectLst/>
        </p:spPr>
        <p:txBody>
          <a:bodyPr>
            <a:spAutoFit/>
          </a:bodyPr>
          <a:lstStyle/>
          <a:p>
            <a:pPr>
              <a:spcBef>
                <a:spcPct val="50000"/>
              </a:spcBef>
              <a:defRPr/>
            </a:pPr>
            <a:r>
              <a:rPr lang="es-CO" sz="1800" b="1">
                <a:solidFill>
                  <a:schemeClr val="bg1"/>
                </a:solidFill>
                <a:latin typeface="Trebuchet MS" pitchFamily="34" charset="0"/>
              </a:rPr>
              <a:t>Un pacto social</a:t>
            </a:r>
            <a:r>
              <a:rPr lang="es-CO" sz="1600" b="1">
                <a:solidFill>
                  <a:schemeClr val="bg1"/>
                </a:solidFill>
                <a:latin typeface="Trebuchet MS" pitchFamily="34" charset="0"/>
              </a:rPr>
              <a:t> </a:t>
            </a:r>
            <a:r>
              <a:rPr lang="es-CO" sz="1400" b="1">
                <a:solidFill>
                  <a:schemeClr val="bg1"/>
                </a:solidFill>
                <a:latin typeface="Trebuchet MS" pitchFamily="34" charset="0"/>
              </a:rPr>
              <a:t>por el derecho a la educación</a:t>
            </a:r>
            <a:endParaRPr lang="es-ES" sz="1400" b="1">
              <a:solidFill>
                <a:schemeClr val="bg1"/>
              </a:solidFill>
              <a:latin typeface="Trebuchet MS" pitchFamily="34" charset="0"/>
            </a:endParaRPr>
          </a:p>
        </p:txBody>
      </p:sp>
      <p:sp>
        <p:nvSpPr>
          <p:cNvPr id="8" name="Rectangle 10"/>
          <p:cNvSpPr>
            <a:spLocks noChangeArrowheads="1"/>
          </p:cNvSpPr>
          <p:nvPr userDrawn="1"/>
        </p:nvSpPr>
        <p:spPr bwMode="auto">
          <a:xfrm>
            <a:off x="123" y="6552009"/>
            <a:ext cx="9144000" cy="333375"/>
          </a:xfrm>
          <a:prstGeom prst="rect">
            <a:avLst/>
          </a:prstGeom>
          <a:solidFill>
            <a:srgbClr val="FF0000"/>
          </a:solidFill>
          <a:ln w="9525">
            <a:solidFill>
              <a:schemeClr val="tx1"/>
            </a:solidFill>
            <a:miter lim="800000"/>
            <a:headEnd/>
            <a:tailEnd/>
          </a:ln>
          <a:effectLst/>
        </p:spPr>
        <p:txBody>
          <a:bodyPr wrap="none" anchor="ctr"/>
          <a:lstStyle/>
          <a:p>
            <a:pPr>
              <a:defRPr/>
            </a:pPr>
            <a:endParaRPr lang="en-US"/>
          </a:p>
        </p:txBody>
      </p:sp>
      <p:sp>
        <p:nvSpPr>
          <p:cNvPr id="11" name="Rectangle 11"/>
          <p:cNvSpPr>
            <a:spLocks noChangeArrowheads="1"/>
          </p:cNvSpPr>
          <p:nvPr userDrawn="1"/>
        </p:nvSpPr>
        <p:spPr bwMode="auto">
          <a:xfrm>
            <a:off x="123" y="6336109"/>
            <a:ext cx="9144000" cy="144463"/>
          </a:xfrm>
          <a:prstGeom prst="rect">
            <a:avLst/>
          </a:prstGeom>
          <a:solidFill>
            <a:srgbClr val="FF0000"/>
          </a:solidFill>
          <a:ln w="9525">
            <a:solidFill>
              <a:schemeClr val="tx1"/>
            </a:solidFill>
            <a:miter lim="800000"/>
            <a:headEnd/>
            <a:tailEnd/>
          </a:ln>
          <a:effectLst/>
        </p:spPr>
        <p:txBody>
          <a:bodyPr wrap="none" anchor="ctr"/>
          <a:lstStyle/>
          <a:p>
            <a:pPr>
              <a:defRPr/>
            </a:pPr>
            <a:endParaRPr lang="en-US"/>
          </a:p>
        </p:txBody>
      </p:sp>
      <p:sp>
        <p:nvSpPr>
          <p:cNvPr id="12" name="Text Box 12"/>
          <p:cNvSpPr txBox="1">
            <a:spLocks noChangeArrowheads="1"/>
          </p:cNvSpPr>
          <p:nvPr userDrawn="1"/>
        </p:nvSpPr>
        <p:spPr bwMode="auto">
          <a:xfrm>
            <a:off x="6734298" y="6552009"/>
            <a:ext cx="2662238" cy="304800"/>
          </a:xfrm>
          <a:prstGeom prst="rect">
            <a:avLst/>
          </a:prstGeom>
          <a:noFill/>
          <a:ln w="9525">
            <a:noFill/>
            <a:miter lim="800000"/>
            <a:headEnd/>
            <a:tailEnd/>
          </a:ln>
          <a:effectLst/>
        </p:spPr>
        <p:txBody>
          <a:bodyPr>
            <a:spAutoFit/>
          </a:bodyPr>
          <a:lstStyle/>
          <a:p>
            <a:pPr>
              <a:spcBef>
                <a:spcPct val="50000"/>
              </a:spcBef>
              <a:defRPr/>
            </a:pPr>
            <a:r>
              <a:rPr lang="es-CO" sz="1400" b="1">
                <a:solidFill>
                  <a:schemeClr val="bg1"/>
                </a:solidFill>
                <a:latin typeface="Trebuchet MS" pitchFamily="34" charset="0"/>
              </a:rPr>
              <a:t>www.plandecenal.edu.co</a:t>
            </a:r>
            <a:endParaRPr lang="es-ES" sz="1400" b="1">
              <a:solidFill>
                <a:schemeClr val="bg1"/>
              </a:solidFill>
              <a:latin typeface="Trebuchet MS" pitchFamily="34" charset="0"/>
            </a:endParaRPr>
          </a:p>
        </p:txBody>
      </p:sp>
      <p:pic>
        <p:nvPicPr>
          <p:cNvPr id="13" name="Picture 13" descr="logoplan decenal"/>
          <p:cNvPicPr>
            <a:picLocks noChangeAspect="1" noChangeArrowheads="1"/>
          </p:cNvPicPr>
          <p:nvPr userDrawn="1"/>
        </p:nvPicPr>
        <p:blipFill>
          <a:blip r:embed="rId22" cstate="print"/>
          <a:srcRect/>
          <a:stretch>
            <a:fillRect/>
          </a:stretch>
        </p:blipFill>
        <p:spPr bwMode="auto">
          <a:xfrm>
            <a:off x="7956376" y="116632"/>
            <a:ext cx="806450" cy="936625"/>
          </a:xfrm>
          <a:prstGeom prst="rect">
            <a:avLst/>
          </a:prstGeom>
          <a:noFill/>
          <a:ln w="9525">
            <a:noFill/>
            <a:miter lim="800000"/>
            <a:headEnd/>
            <a:tailEnd/>
          </a:ln>
        </p:spPr>
      </p:pic>
      <p:sp>
        <p:nvSpPr>
          <p:cNvPr id="14" name="Text Box 14"/>
          <p:cNvSpPr txBox="1">
            <a:spLocks noChangeArrowheads="1"/>
          </p:cNvSpPr>
          <p:nvPr userDrawn="1"/>
        </p:nvSpPr>
        <p:spPr bwMode="auto">
          <a:xfrm>
            <a:off x="108073" y="6515497"/>
            <a:ext cx="5040313" cy="366712"/>
          </a:xfrm>
          <a:prstGeom prst="rect">
            <a:avLst/>
          </a:prstGeom>
          <a:noFill/>
          <a:ln w="9525">
            <a:noFill/>
            <a:miter lim="800000"/>
            <a:headEnd/>
            <a:tailEnd/>
          </a:ln>
          <a:effectLst/>
        </p:spPr>
        <p:txBody>
          <a:bodyPr>
            <a:spAutoFit/>
          </a:bodyPr>
          <a:lstStyle/>
          <a:p>
            <a:pPr>
              <a:spcBef>
                <a:spcPct val="50000"/>
              </a:spcBef>
              <a:defRPr/>
            </a:pPr>
            <a:r>
              <a:rPr lang="es-CO" sz="1800" b="1">
                <a:solidFill>
                  <a:schemeClr val="bg1"/>
                </a:solidFill>
                <a:latin typeface="Trebuchet MS" pitchFamily="34" charset="0"/>
              </a:rPr>
              <a:t>Un pacto social</a:t>
            </a:r>
            <a:r>
              <a:rPr lang="es-CO" sz="1600" b="1">
                <a:solidFill>
                  <a:schemeClr val="bg1"/>
                </a:solidFill>
                <a:latin typeface="Trebuchet MS" pitchFamily="34" charset="0"/>
              </a:rPr>
              <a:t> </a:t>
            </a:r>
            <a:r>
              <a:rPr lang="es-CO" sz="1400" b="1">
                <a:solidFill>
                  <a:schemeClr val="bg1"/>
                </a:solidFill>
                <a:latin typeface="Trebuchet MS" pitchFamily="34" charset="0"/>
              </a:rPr>
              <a:t>por el derecho a la educación</a:t>
            </a:r>
            <a:endParaRPr lang="es-ES" sz="1400" b="1">
              <a:solidFill>
                <a:schemeClr val="bg1"/>
              </a:solidFill>
              <a:latin typeface="Trebuchet MS"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9" r:id="rId13"/>
    <p:sldLayoutId id="2147483670" r:id="rId14"/>
    <p:sldLayoutId id="2147483671" r:id="rId15"/>
    <p:sldLayoutId id="2147483672" r:id="rId16"/>
    <p:sldLayoutId id="2147483673" r:id="rId17"/>
    <p:sldLayoutId id="2147483674" r:id="rId18"/>
    <p:sldLayoutId id="2147483678" r:id="rId19"/>
    <p:sldLayoutId id="2147483679" r:id="rId20"/>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pitchFamily="18" charset="0"/>
        </a:defRPr>
      </a:lvl2pPr>
      <a:lvl3pPr algn="ctr" rtl="0" eaLnBrk="0" fontAlgn="base" hangingPunct="0">
        <a:spcBef>
          <a:spcPct val="0"/>
        </a:spcBef>
        <a:spcAft>
          <a:spcPct val="0"/>
        </a:spcAft>
        <a:defRPr sz="4400">
          <a:solidFill>
            <a:schemeClr val="tx2"/>
          </a:solidFill>
          <a:latin typeface="Times" pitchFamily="18" charset="0"/>
        </a:defRPr>
      </a:lvl3pPr>
      <a:lvl4pPr algn="ctr" rtl="0" eaLnBrk="0" fontAlgn="base" hangingPunct="0">
        <a:spcBef>
          <a:spcPct val="0"/>
        </a:spcBef>
        <a:spcAft>
          <a:spcPct val="0"/>
        </a:spcAft>
        <a:defRPr sz="4400">
          <a:solidFill>
            <a:schemeClr val="tx2"/>
          </a:solidFill>
          <a:latin typeface="Times" pitchFamily="18" charset="0"/>
        </a:defRPr>
      </a:lvl4pPr>
      <a:lvl5pPr algn="ctr" rtl="0" eaLnBrk="0" fontAlgn="base" hangingPunct="0">
        <a:spcBef>
          <a:spcPct val="0"/>
        </a:spcBef>
        <a:spcAft>
          <a:spcPct val="0"/>
        </a:spcAft>
        <a:defRPr sz="4400">
          <a:solidFill>
            <a:schemeClr val="tx2"/>
          </a:solidFill>
          <a:latin typeface="Times" pitchFamily="18" charset="0"/>
        </a:defRPr>
      </a:lvl5pPr>
      <a:lvl6pPr marL="457200" algn="ctr" rtl="0" fontAlgn="base">
        <a:spcBef>
          <a:spcPct val="0"/>
        </a:spcBef>
        <a:spcAft>
          <a:spcPct val="0"/>
        </a:spcAft>
        <a:defRPr sz="4400">
          <a:solidFill>
            <a:schemeClr val="tx2"/>
          </a:solidFill>
          <a:latin typeface="Times" pitchFamily="18" charset="0"/>
        </a:defRPr>
      </a:lvl6pPr>
      <a:lvl7pPr marL="914400" algn="ctr" rtl="0" fontAlgn="base">
        <a:spcBef>
          <a:spcPct val="0"/>
        </a:spcBef>
        <a:spcAft>
          <a:spcPct val="0"/>
        </a:spcAft>
        <a:defRPr sz="4400">
          <a:solidFill>
            <a:schemeClr val="tx2"/>
          </a:solidFill>
          <a:latin typeface="Times" pitchFamily="18" charset="0"/>
        </a:defRPr>
      </a:lvl7pPr>
      <a:lvl8pPr marL="1371600" algn="ctr" rtl="0" fontAlgn="base">
        <a:spcBef>
          <a:spcPct val="0"/>
        </a:spcBef>
        <a:spcAft>
          <a:spcPct val="0"/>
        </a:spcAft>
        <a:defRPr sz="4400">
          <a:solidFill>
            <a:schemeClr val="tx2"/>
          </a:solidFill>
          <a:latin typeface="Times" pitchFamily="18" charset="0"/>
        </a:defRPr>
      </a:lvl8pPr>
      <a:lvl9pPr marL="1828800" algn="ctr" rtl="0" fontAlgn="base">
        <a:spcBef>
          <a:spcPct val="0"/>
        </a:spcBef>
        <a:spcAft>
          <a:spcPct val="0"/>
        </a:spcAft>
        <a:defRPr sz="4400">
          <a:solidFill>
            <a:schemeClr val="tx2"/>
          </a:solidFill>
          <a:latin typeface="Times"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6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wmf"/><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hyperlink" Target="mailto:tperez@contratista.mineducacion.gov.co" TargetMode="External"/><Relationship Id="rId2" Type="http://schemas.openxmlformats.org/officeDocument/2006/relationships/notesSlide" Target="../notesSlides/notesSlide76.xml"/><Relationship Id="rId1" Type="http://schemas.openxmlformats.org/officeDocument/2006/relationships/slideLayout" Target="../slideLayouts/slideLayout7.xml"/><Relationship Id="rId4" Type="http://schemas.openxmlformats.org/officeDocument/2006/relationships/hyperlink" Target="mailto:teoperezp@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3"/>
          <p:cNvSpPr>
            <a:spLocks noChangeArrowheads="1"/>
          </p:cNvSpPr>
          <p:nvPr/>
        </p:nvSpPr>
        <p:spPr bwMode="auto">
          <a:xfrm>
            <a:off x="407988" y="1501775"/>
            <a:ext cx="184150" cy="457200"/>
          </a:xfrm>
          <a:prstGeom prst="rect">
            <a:avLst/>
          </a:prstGeom>
          <a:noFill/>
          <a:ln w="9525">
            <a:noFill/>
            <a:miter lim="800000"/>
            <a:headEnd/>
            <a:tailEnd/>
          </a:ln>
        </p:spPr>
        <p:txBody>
          <a:bodyPr wrap="none">
            <a:spAutoFit/>
          </a:bodyPr>
          <a:lstStyle/>
          <a:p>
            <a:endParaRPr lang="es-ES" dirty="0"/>
          </a:p>
        </p:txBody>
      </p:sp>
      <p:sp>
        <p:nvSpPr>
          <p:cNvPr id="2052" name="Rectangle 5"/>
          <p:cNvSpPr>
            <a:spLocks noChangeArrowheads="1"/>
          </p:cNvSpPr>
          <p:nvPr/>
        </p:nvSpPr>
        <p:spPr bwMode="auto">
          <a:xfrm>
            <a:off x="4537075" y="2636838"/>
            <a:ext cx="184150" cy="792162"/>
          </a:xfrm>
          <a:prstGeom prst="rect">
            <a:avLst/>
          </a:prstGeom>
          <a:noFill/>
          <a:ln w="9525">
            <a:noFill/>
            <a:miter lim="800000"/>
            <a:headEnd/>
            <a:tailEnd/>
          </a:ln>
        </p:spPr>
        <p:txBody>
          <a:bodyPr wrap="none">
            <a:spAutoFit/>
          </a:bodyPr>
          <a:lstStyle/>
          <a:p>
            <a:pPr algn="ctr"/>
            <a:endParaRPr lang="es-ES_tradnl" sz="2200" b="1" dirty="0">
              <a:latin typeface="Verdana" pitchFamily="34" charset="0"/>
            </a:endParaRPr>
          </a:p>
          <a:p>
            <a:pPr algn="ctr"/>
            <a:endParaRPr lang="es-ES_tradnl" b="1" dirty="0">
              <a:latin typeface="Verdana" pitchFamily="34" charset="0"/>
            </a:endParaRPr>
          </a:p>
        </p:txBody>
      </p:sp>
      <p:sp>
        <p:nvSpPr>
          <p:cNvPr id="5" name="Text Box 7"/>
          <p:cNvSpPr txBox="1">
            <a:spLocks noChangeArrowheads="1"/>
          </p:cNvSpPr>
          <p:nvPr/>
        </p:nvSpPr>
        <p:spPr bwMode="auto">
          <a:xfrm>
            <a:off x="323528" y="1742033"/>
            <a:ext cx="8424936" cy="3847207"/>
          </a:xfrm>
          <a:prstGeom prst="rect">
            <a:avLst/>
          </a:prstGeom>
          <a:noFill/>
          <a:ln w="9525">
            <a:noFill/>
            <a:miter lim="800000"/>
            <a:headEnd/>
            <a:tailEnd/>
          </a:ln>
        </p:spPr>
        <p:txBody>
          <a:bodyPr wrap="square">
            <a:spAutoFit/>
          </a:bodyPr>
          <a:lstStyle/>
          <a:p>
            <a:pPr algn="ctr"/>
            <a:r>
              <a:rPr lang="es-CO" sz="4000" b="1" dirty="0" smtClean="0">
                <a:latin typeface="Tahoma" pitchFamily="34" charset="0"/>
                <a:cs typeface="Tahoma" pitchFamily="34" charset="0"/>
              </a:rPr>
              <a:t>CAMBIAR PARA TRANSFORMAR </a:t>
            </a:r>
          </a:p>
          <a:p>
            <a:pPr algn="ctr"/>
            <a:r>
              <a:rPr lang="es-CO" sz="2800" b="1" dirty="0" smtClean="0">
                <a:latin typeface="Tahoma" pitchFamily="34" charset="0"/>
                <a:cs typeface="Tahoma" pitchFamily="34" charset="0"/>
              </a:rPr>
              <a:t>Hacia una nueva ontología de los educadores para potenciar la formación en ciudadanía  </a:t>
            </a:r>
          </a:p>
          <a:p>
            <a:pPr algn="ctr"/>
            <a:endParaRPr lang="es-CO" b="1" dirty="0" smtClean="0">
              <a:solidFill>
                <a:srgbClr val="C00000"/>
              </a:solidFill>
              <a:latin typeface="Tahoma" pitchFamily="34" charset="0"/>
              <a:cs typeface="Tahoma" pitchFamily="34" charset="0"/>
            </a:endParaRPr>
          </a:p>
          <a:p>
            <a:pPr algn="ctr"/>
            <a:endParaRPr lang="es-CO" b="1" dirty="0" smtClean="0">
              <a:solidFill>
                <a:srgbClr val="C00000"/>
              </a:solidFill>
              <a:latin typeface="Tahoma" pitchFamily="34" charset="0"/>
              <a:cs typeface="Tahoma" pitchFamily="34" charset="0"/>
            </a:endParaRPr>
          </a:p>
          <a:p>
            <a:pPr algn="ctr"/>
            <a:r>
              <a:rPr lang="es-CO" sz="2800" b="1" dirty="0" smtClean="0">
                <a:solidFill>
                  <a:srgbClr val="C00000"/>
                </a:solidFill>
                <a:latin typeface="Tahoma" pitchFamily="34" charset="0"/>
                <a:cs typeface="Tahoma" pitchFamily="34" charset="0"/>
              </a:rPr>
              <a:t>Teodoro Pérez P. </a:t>
            </a:r>
          </a:p>
          <a:p>
            <a:pPr algn="ctr"/>
            <a:r>
              <a:rPr lang="es-CO" b="1" dirty="0" smtClean="0">
                <a:solidFill>
                  <a:srgbClr val="C00000"/>
                </a:solidFill>
                <a:latin typeface="Tahoma" pitchFamily="34" charset="0"/>
                <a:cs typeface="Tahoma" pitchFamily="34" charset="0"/>
              </a:rPr>
              <a:t>Gerente PNDE 2006-2016</a:t>
            </a:r>
          </a:p>
          <a:p>
            <a:pPr algn="ctr"/>
            <a:endParaRPr lang="es-CO" b="1" dirty="0" smtClean="0">
              <a:latin typeface="Tahoma" pitchFamily="34" charset="0"/>
              <a:cs typeface="Tahoma" pitchFamily="34" charset="0"/>
            </a:endParaRPr>
          </a:p>
          <a:p>
            <a:pPr algn="ctr"/>
            <a:r>
              <a:rPr lang="es-CO" b="1" dirty="0" smtClean="0">
                <a:latin typeface="Tahoma" pitchFamily="34" charset="0"/>
                <a:cs typeface="Tahoma" pitchFamily="34" charset="0"/>
              </a:rPr>
              <a:t>Pasto, octubre 21 de 2013</a:t>
            </a:r>
            <a:endParaRPr lang="es-CO" b="1" dirty="0">
              <a:latin typeface="Tahoma" pitchFamily="34" charset="0"/>
              <a:cs typeface="Tahoma" pitchFamily="34" charset="0"/>
            </a:endParaRPr>
          </a:p>
        </p:txBody>
      </p:sp>
      <p:sp>
        <p:nvSpPr>
          <p:cNvPr id="7" name="6 CuadroTexto"/>
          <p:cNvSpPr txBox="1"/>
          <p:nvPr/>
        </p:nvSpPr>
        <p:spPr>
          <a:xfrm>
            <a:off x="323528" y="188640"/>
            <a:ext cx="7488832" cy="1200329"/>
          </a:xfrm>
          <a:prstGeom prst="rect">
            <a:avLst/>
          </a:prstGeom>
          <a:noFill/>
        </p:spPr>
        <p:txBody>
          <a:bodyPr wrap="square" rtlCol="0">
            <a:spAutoFit/>
          </a:bodyPr>
          <a:lstStyle/>
          <a:p>
            <a:pPr algn="ctr"/>
            <a:r>
              <a:rPr lang="es-CO" b="1" dirty="0" smtClean="0">
                <a:solidFill>
                  <a:srgbClr val="C00000"/>
                </a:solidFill>
                <a:latin typeface="Tahoma" pitchFamily="34" charset="0"/>
                <a:cs typeface="Tahoma" pitchFamily="34" charset="0"/>
              </a:rPr>
              <a:t>Secretaría de Educación de Nariño</a:t>
            </a:r>
          </a:p>
          <a:p>
            <a:pPr algn="ctr"/>
            <a:r>
              <a:rPr lang="es-CO" b="1" dirty="0" smtClean="0">
                <a:solidFill>
                  <a:srgbClr val="C00000"/>
                </a:solidFill>
                <a:latin typeface="Tahoma" pitchFamily="34" charset="0"/>
                <a:cs typeface="Tahoma" pitchFamily="34" charset="0"/>
              </a:rPr>
              <a:t>Comisión Territorial de Seguimiento al PNDE</a:t>
            </a:r>
          </a:p>
          <a:p>
            <a:pPr algn="ctr"/>
            <a:endParaRPr lang="es-CO" b="1" dirty="0">
              <a:solidFill>
                <a:srgbClr val="C00000"/>
              </a:solidFill>
              <a:latin typeface="Tahoma" pitchFamily="34" charset="0"/>
              <a:cs typeface="Tahoma"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407988" y="1501775"/>
            <a:ext cx="184150" cy="457200"/>
          </a:xfrm>
          <a:prstGeom prst="rect">
            <a:avLst/>
          </a:prstGeom>
          <a:noFill/>
          <a:ln w="9525">
            <a:noFill/>
            <a:miter lim="800000"/>
            <a:headEnd/>
            <a:tailEnd/>
          </a:ln>
        </p:spPr>
        <p:txBody>
          <a:bodyPr wrap="none">
            <a:spAutoFit/>
          </a:bodyPr>
          <a:lstStyle/>
          <a:p>
            <a:endParaRPr lang="es-ES" dirty="0"/>
          </a:p>
        </p:txBody>
      </p:sp>
      <p:sp>
        <p:nvSpPr>
          <p:cNvPr id="3075" name="Text Box 3"/>
          <p:cNvSpPr txBox="1">
            <a:spLocks noChangeArrowheads="1"/>
          </p:cNvSpPr>
          <p:nvPr/>
        </p:nvSpPr>
        <p:spPr bwMode="auto">
          <a:xfrm>
            <a:off x="555625" y="1744663"/>
            <a:ext cx="7826375" cy="457200"/>
          </a:xfrm>
          <a:prstGeom prst="rect">
            <a:avLst/>
          </a:prstGeom>
          <a:noFill/>
          <a:ln w="9525">
            <a:noFill/>
            <a:miter lim="800000"/>
            <a:headEnd/>
            <a:tailEnd/>
          </a:ln>
        </p:spPr>
        <p:txBody>
          <a:bodyPr>
            <a:spAutoFit/>
          </a:bodyPr>
          <a:lstStyle/>
          <a:p>
            <a:pPr>
              <a:spcBef>
                <a:spcPct val="50000"/>
              </a:spcBef>
            </a:pPr>
            <a:endParaRPr lang="es-ES" dirty="0"/>
          </a:p>
        </p:txBody>
      </p:sp>
      <p:sp>
        <p:nvSpPr>
          <p:cNvPr id="3076" name="Rectangle 4"/>
          <p:cNvSpPr>
            <a:spLocks noChangeArrowheads="1"/>
          </p:cNvSpPr>
          <p:nvPr/>
        </p:nvSpPr>
        <p:spPr bwMode="auto">
          <a:xfrm>
            <a:off x="4537075" y="2636838"/>
            <a:ext cx="184150" cy="792162"/>
          </a:xfrm>
          <a:prstGeom prst="rect">
            <a:avLst/>
          </a:prstGeom>
          <a:noFill/>
          <a:ln w="9525">
            <a:noFill/>
            <a:miter lim="800000"/>
            <a:headEnd/>
            <a:tailEnd/>
          </a:ln>
        </p:spPr>
        <p:txBody>
          <a:bodyPr wrap="none">
            <a:spAutoFit/>
          </a:bodyPr>
          <a:lstStyle/>
          <a:p>
            <a:pPr algn="ctr"/>
            <a:endParaRPr lang="es-ES_tradnl" sz="2200" b="1" dirty="0">
              <a:latin typeface="Verdana" pitchFamily="34" charset="0"/>
            </a:endParaRPr>
          </a:p>
          <a:p>
            <a:pPr algn="ctr"/>
            <a:endParaRPr lang="es-ES_tradnl" b="1" dirty="0">
              <a:latin typeface="Verdana" pitchFamily="34" charset="0"/>
            </a:endParaRPr>
          </a:p>
        </p:txBody>
      </p:sp>
      <p:sp>
        <p:nvSpPr>
          <p:cNvPr id="3077" name="Text Box 5"/>
          <p:cNvSpPr txBox="1">
            <a:spLocks noChangeArrowheads="1"/>
          </p:cNvSpPr>
          <p:nvPr/>
        </p:nvSpPr>
        <p:spPr bwMode="auto">
          <a:xfrm>
            <a:off x="395288" y="1341438"/>
            <a:ext cx="8353425" cy="457200"/>
          </a:xfrm>
          <a:prstGeom prst="rect">
            <a:avLst/>
          </a:prstGeom>
          <a:noFill/>
          <a:ln w="9525">
            <a:noFill/>
            <a:miter lim="800000"/>
            <a:headEnd/>
            <a:tailEnd/>
          </a:ln>
        </p:spPr>
        <p:txBody>
          <a:bodyPr>
            <a:spAutoFit/>
          </a:bodyPr>
          <a:lstStyle/>
          <a:p>
            <a:pPr>
              <a:spcBef>
                <a:spcPct val="50000"/>
              </a:spcBef>
            </a:pPr>
            <a:endParaRPr lang="es-ES" dirty="0"/>
          </a:p>
        </p:txBody>
      </p:sp>
      <p:pic>
        <p:nvPicPr>
          <p:cNvPr id="11" name="10 Imagen"/>
          <p:cNvPicPr/>
          <p:nvPr/>
        </p:nvPicPr>
        <p:blipFill>
          <a:blip r:embed="rId3" cstate="print"/>
          <a:srcRect/>
          <a:stretch>
            <a:fillRect/>
          </a:stretch>
        </p:blipFill>
        <p:spPr bwMode="auto">
          <a:xfrm>
            <a:off x="2267744" y="332656"/>
            <a:ext cx="5184576" cy="6048672"/>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407988" y="1501775"/>
            <a:ext cx="184150" cy="457200"/>
          </a:xfrm>
          <a:prstGeom prst="rect">
            <a:avLst/>
          </a:prstGeom>
          <a:noFill/>
          <a:ln w="9525">
            <a:noFill/>
            <a:miter lim="800000"/>
            <a:headEnd/>
            <a:tailEnd/>
          </a:ln>
        </p:spPr>
        <p:txBody>
          <a:bodyPr wrap="none">
            <a:spAutoFit/>
          </a:bodyPr>
          <a:lstStyle/>
          <a:p>
            <a:pPr eaLnBrk="0" hangingPunct="0"/>
            <a:endParaRPr lang="es-ES"/>
          </a:p>
        </p:txBody>
      </p:sp>
      <p:sp>
        <p:nvSpPr>
          <p:cNvPr id="14339" name="Text Box 3"/>
          <p:cNvSpPr txBox="1">
            <a:spLocks noChangeArrowheads="1"/>
          </p:cNvSpPr>
          <p:nvPr/>
        </p:nvSpPr>
        <p:spPr bwMode="auto">
          <a:xfrm>
            <a:off x="555625" y="1744663"/>
            <a:ext cx="7826375" cy="457200"/>
          </a:xfrm>
          <a:prstGeom prst="rect">
            <a:avLst/>
          </a:prstGeom>
          <a:noFill/>
          <a:ln w="9525">
            <a:noFill/>
            <a:miter lim="800000"/>
            <a:headEnd/>
            <a:tailEnd/>
          </a:ln>
        </p:spPr>
        <p:txBody>
          <a:bodyPr>
            <a:spAutoFit/>
          </a:bodyPr>
          <a:lstStyle/>
          <a:p>
            <a:pPr eaLnBrk="0" hangingPunct="0">
              <a:spcBef>
                <a:spcPct val="50000"/>
              </a:spcBef>
            </a:pPr>
            <a:endParaRPr lang="es-ES"/>
          </a:p>
        </p:txBody>
      </p:sp>
      <p:sp>
        <p:nvSpPr>
          <p:cNvPr id="14340" name="Rectangle 4"/>
          <p:cNvSpPr>
            <a:spLocks noChangeArrowheads="1"/>
          </p:cNvSpPr>
          <p:nvPr/>
        </p:nvSpPr>
        <p:spPr bwMode="auto">
          <a:xfrm>
            <a:off x="4537075" y="2636838"/>
            <a:ext cx="184150" cy="792162"/>
          </a:xfrm>
          <a:prstGeom prst="rect">
            <a:avLst/>
          </a:prstGeom>
          <a:noFill/>
          <a:ln w="9525">
            <a:noFill/>
            <a:miter lim="800000"/>
            <a:headEnd/>
            <a:tailEnd/>
          </a:ln>
        </p:spPr>
        <p:txBody>
          <a:bodyPr wrap="none">
            <a:spAutoFit/>
          </a:bodyPr>
          <a:lstStyle/>
          <a:p>
            <a:pPr algn="ctr" eaLnBrk="0" hangingPunct="0"/>
            <a:endParaRPr lang="es-ES_tradnl" sz="2200" b="1">
              <a:latin typeface="Verdana" pitchFamily="34" charset="0"/>
            </a:endParaRPr>
          </a:p>
          <a:p>
            <a:pPr algn="ctr" eaLnBrk="0" hangingPunct="0"/>
            <a:endParaRPr lang="es-ES_tradnl" b="1">
              <a:latin typeface="Verdana" pitchFamily="34" charset="0"/>
            </a:endParaRPr>
          </a:p>
        </p:txBody>
      </p:sp>
      <p:sp>
        <p:nvSpPr>
          <p:cNvPr id="14341" name="Text Box 5"/>
          <p:cNvSpPr txBox="1">
            <a:spLocks noChangeArrowheads="1"/>
          </p:cNvSpPr>
          <p:nvPr/>
        </p:nvSpPr>
        <p:spPr bwMode="auto">
          <a:xfrm>
            <a:off x="395288" y="1341438"/>
            <a:ext cx="8353425" cy="457200"/>
          </a:xfrm>
          <a:prstGeom prst="rect">
            <a:avLst/>
          </a:prstGeom>
          <a:noFill/>
          <a:ln w="9525">
            <a:noFill/>
            <a:miter lim="800000"/>
            <a:headEnd/>
            <a:tailEnd/>
          </a:ln>
        </p:spPr>
        <p:txBody>
          <a:bodyPr>
            <a:spAutoFit/>
          </a:bodyPr>
          <a:lstStyle/>
          <a:p>
            <a:pPr eaLnBrk="0" hangingPunct="0">
              <a:spcBef>
                <a:spcPct val="50000"/>
              </a:spcBef>
            </a:pPr>
            <a:endParaRPr lang="es-ES"/>
          </a:p>
        </p:txBody>
      </p:sp>
      <p:sp>
        <p:nvSpPr>
          <p:cNvPr id="14342" name="6 CuadroTexto"/>
          <p:cNvSpPr txBox="1">
            <a:spLocks noChangeArrowheads="1"/>
          </p:cNvSpPr>
          <p:nvPr/>
        </p:nvSpPr>
        <p:spPr bwMode="auto">
          <a:xfrm>
            <a:off x="467544" y="1447904"/>
            <a:ext cx="8352928" cy="2939266"/>
          </a:xfrm>
          <a:prstGeom prst="rect">
            <a:avLst/>
          </a:prstGeom>
          <a:solidFill>
            <a:srgbClr val="FFFFE1"/>
          </a:solidFill>
          <a:ln w="19050">
            <a:solidFill>
              <a:schemeClr val="tx1"/>
            </a:solidFill>
            <a:miter lim="800000"/>
            <a:headEnd/>
            <a:tailEnd/>
          </a:ln>
        </p:spPr>
        <p:txBody>
          <a:bodyPr wrap="square">
            <a:spAutoFit/>
          </a:bodyPr>
          <a:lstStyle/>
          <a:p>
            <a:pPr marL="627063" indent="-627063" algn="just">
              <a:spcAft>
                <a:spcPts val="600"/>
              </a:spcAft>
              <a:buFont typeface="+mj-lt"/>
              <a:buAutoNum type="arabicPeriod"/>
            </a:pPr>
            <a:r>
              <a:rPr lang="es-CO" sz="3600" dirty="0" smtClean="0">
                <a:latin typeface="Tahoma" pitchFamily="34" charset="0"/>
                <a:cs typeface="Tahoma" pitchFamily="34" charset="0"/>
              </a:rPr>
              <a:t>Los espacios escolares son el ambiente formativo en ciudadanía</a:t>
            </a:r>
          </a:p>
          <a:p>
            <a:pPr marL="627063" indent="-627063" algn="just">
              <a:spcAft>
                <a:spcPts val="600"/>
              </a:spcAft>
              <a:buFont typeface="+mj-lt"/>
              <a:buAutoNum type="arabicPeriod"/>
            </a:pPr>
            <a:r>
              <a:rPr lang="es-ES" sz="3600" dirty="0" smtClean="0">
                <a:latin typeface="Tahoma" pitchFamily="34" charset="0"/>
                <a:cs typeface="Tahoma" pitchFamily="34" charset="0"/>
              </a:rPr>
              <a:t>Ocho nuevos aprendizajes que potencian el poder del educador para la formación en ciudadanía</a:t>
            </a:r>
            <a:endParaRPr lang="es-CO" sz="3600" dirty="0" smtClean="0">
              <a:latin typeface="Tahoma" pitchFamily="34" charset="0"/>
              <a:cs typeface="Tahoma" pitchFamily="34" charset="0"/>
            </a:endParaRPr>
          </a:p>
        </p:txBody>
      </p:sp>
      <p:sp>
        <p:nvSpPr>
          <p:cNvPr id="7" name="6 CuadroTexto"/>
          <p:cNvSpPr txBox="1"/>
          <p:nvPr/>
        </p:nvSpPr>
        <p:spPr>
          <a:xfrm>
            <a:off x="1259632" y="260648"/>
            <a:ext cx="6192688" cy="461665"/>
          </a:xfrm>
          <a:prstGeom prst="rect">
            <a:avLst/>
          </a:prstGeom>
          <a:noFill/>
        </p:spPr>
        <p:txBody>
          <a:bodyPr wrap="square" rtlCol="0">
            <a:spAutoFit/>
          </a:bodyPr>
          <a:lstStyle/>
          <a:p>
            <a:pPr algn="ctr"/>
            <a:r>
              <a:rPr lang="es-CO" b="1" dirty="0" smtClean="0">
                <a:solidFill>
                  <a:srgbClr val="C00000"/>
                </a:solidFill>
                <a:latin typeface="Tahoma" pitchFamily="34" charset="0"/>
                <a:cs typeface="Tahoma" pitchFamily="34" charset="0"/>
              </a:rPr>
              <a:t>ESTRUCTURA TEMÁTICA</a:t>
            </a:r>
            <a:endParaRPr lang="es-CO"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407988" y="1501775"/>
            <a:ext cx="184150" cy="457200"/>
          </a:xfrm>
          <a:prstGeom prst="rect">
            <a:avLst/>
          </a:prstGeom>
          <a:noFill/>
          <a:ln w="9525">
            <a:noFill/>
            <a:miter lim="800000"/>
            <a:headEnd/>
            <a:tailEnd/>
          </a:ln>
        </p:spPr>
        <p:txBody>
          <a:bodyPr wrap="none">
            <a:spAutoFit/>
          </a:bodyPr>
          <a:lstStyle/>
          <a:p>
            <a:endParaRPr lang="es-ES" dirty="0"/>
          </a:p>
        </p:txBody>
      </p:sp>
      <p:sp>
        <p:nvSpPr>
          <p:cNvPr id="3075" name="Text Box 3"/>
          <p:cNvSpPr txBox="1">
            <a:spLocks noChangeArrowheads="1"/>
          </p:cNvSpPr>
          <p:nvPr/>
        </p:nvSpPr>
        <p:spPr bwMode="auto">
          <a:xfrm>
            <a:off x="555625" y="1744663"/>
            <a:ext cx="7826375" cy="457200"/>
          </a:xfrm>
          <a:prstGeom prst="rect">
            <a:avLst/>
          </a:prstGeom>
          <a:noFill/>
          <a:ln w="9525">
            <a:noFill/>
            <a:miter lim="800000"/>
            <a:headEnd/>
            <a:tailEnd/>
          </a:ln>
        </p:spPr>
        <p:txBody>
          <a:bodyPr>
            <a:spAutoFit/>
          </a:bodyPr>
          <a:lstStyle/>
          <a:p>
            <a:pPr>
              <a:spcBef>
                <a:spcPct val="50000"/>
              </a:spcBef>
            </a:pPr>
            <a:endParaRPr lang="es-ES" dirty="0"/>
          </a:p>
        </p:txBody>
      </p:sp>
      <p:sp>
        <p:nvSpPr>
          <p:cNvPr id="3076" name="Rectangle 4"/>
          <p:cNvSpPr>
            <a:spLocks noChangeArrowheads="1"/>
          </p:cNvSpPr>
          <p:nvPr/>
        </p:nvSpPr>
        <p:spPr bwMode="auto">
          <a:xfrm>
            <a:off x="4537075" y="2636838"/>
            <a:ext cx="184150" cy="792162"/>
          </a:xfrm>
          <a:prstGeom prst="rect">
            <a:avLst/>
          </a:prstGeom>
          <a:noFill/>
          <a:ln w="9525">
            <a:noFill/>
            <a:miter lim="800000"/>
            <a:headEnd/>
            <a:tailEnd/>
          </a:ln>
        </p:spPr>
        <p:txBody>
          <a:bodyPr wrap="none">
            <a:spAutoFit/>
          </a:bodyPr>
          <a:lstStyle/>
          <a:p>
            <a:pPr algn="ctr"/>
            <a:endParaRPr lang="es-ES_tradnl" sz="2200" b="1" dirty="0">
              <a:latin typeface="Verdana" pitchFamily="34" charset="0"/>
            </a:endParaRPr>
          </a:p>
          <a:p>
            <a:pPr algn="ctr"/>
            <a:endParaRPr lang="es-ES_tradnl" b="1" dirty="0">
              <a:latin typeface="Verdana" pitchFamily="34" charset="0"/>
            </a:endParaRPr>
          </a:p>
        </p:txBody>
      </p:sp>
      <p:sp>
        <p:nvSpPr>
          <p:cNvPr id="3077" name="Text Box 5"/>
          <p:cNvSpPr txBox="1">
            <a:spLocks noChangeArrowheads="1"/>
          </p:cNvSpPr>
          <p:nvPr/>
        </p:nvSpPr>
        <p:spPr bwMode="auto">
          <a:xfrm>
            <a:off x="395288" y="1341438"/>
            <a:ext cx="8353425" cy="457200"/>
          </a:xfrm>
          <a:prstGeom prst="rect">
            <a:avLst/>
          </a:prstGeom>
          <a:noFill/>
          <a:ln w="9525">
            <a:noFill/>
            <a:miter lim="800000"/>
            <a:headEnd/>
            <a:tailEnd/>
          </a:ln>
        </p:spPr>
        <p:txBody>
          <a:bodyPr>
            <a:spAutoFit/>
          </a:bodyPr>
          <a:lstStyle/>
          <a:p>
            <a:pPr>
              <a:spcBef>
                <a:spcPct val="50000"/>
              </a:spcBef>
            </a:pPr>
            <a:endParaRPr lang="es-ES" dirty="0"/>
          </a:p>
        </p:txBody>
      </p:sp>
      <p:sp>
        <p:nvSpPr>
          <p:cNvPr id="3078" name="Text Box 6"/>
          <p:cNvSpPr txBox="1">
            <a:spLocks noChangeArrowheads="1"/>
          </p:cNvSpPr>
          <p:nvPr/>
        </p:nvSpPr>
        <p:spPr bwMode="auto">
          <a:xfrm>
            <a:off x="287337" y="1627053"/>
            <a:ext cx="8461127" cy="2585323"/>
          </a:xfrm>
          <a:prstGeom prst="rect">
            <a:avLst/>
          </a:prstGeom>
          <a:noFill/>
          <a:ln w="9525">
            <a:noFill/>
            <a:miter lim="800000"/>
            <a:headEnd/>
            <a:tailEnd/>
          </a:ln>
        </p:spPr>
        <p:txBody>
          <a:bodyPr wrap="square">
            <a:spAutoFit/>
          </a:bodyPr>
          <a:lstStyle/>
          <a:p>
            <a:pPr marL="457200" indent="-457200" algn="ctr">
              <a:spcBef>
                <a:spcPct val="50000"/>
              </a:spcBef>
            </a:pPr>
            <a:r>
              <a:rPr lang="es-CO" sz="3600" b="1" dirty="0" smtClean="0">
                <a:latin typeface="Tahoma" pitchFamily="34" charset="0"/>
                <a:cs typeface="Tahoma" pitchFamily="34" charset="0"/>
              </a:rPr>
              <a:t>1. </a:t>
            </a:r>
          </a:p>
          <a:p>
            <a:pPr marL="457200" indent="-457200" algn="ctr">
              <a:spcBef>
                <a:spcPct val="50000"/>
              </a:spcBef>
            </a:pPr>
            <a:r>
              <a:rPr lang="es-CO" sz="3600" b="1" dirty="0" smtClean="0">
                <a:latin typeface="Tahoma" pitchFamily="34" charset="0"/>
                <a:cs typeface="Tahoma" pitchFamily="34" charset="0"/>
              </a:rPr>
              <a:t>LOS AMBIENTES ESCOLARES SON EL ESPACIO FORMATIVO EN CIUDADANÍA</a:t>
            </a:r>
          </a:p>
        </p:txBody>
      </p:sp>
    </p:spTree>
    <p:extLst>
      <p:ext uri="{BB962C8B-B14F-4D97-AF65-F5344CB8AC3E}">
        <p14:creationId xmlns="" xmlns:p14="http://schemas.microsoft.com/office/powerpoint/2010/main" val="2640064499"/>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type="body" idx="4294967295"/>
          </p:nvPr>
        </p:nvSpPr>
        <p:spPr>
          <a:xfrm>
            <a:off x="179512" y="1124744"/>
            <a:ext cx="8712968" cy="3744416"/>
          </a:xfrm>
          <a:prstGeom prst="rect">
            <a:avLst/>
          </a:prstGeom>
          <a:solidFill>
            <a:srgbClr val="FFEAA7"/>
          </a:solidFill>
          <a:ln>
            <a:solidFill>
              <a:schemeClr val="tx1"/>
            </a:solidFill>
          </a:ln>
        </p:spPr>
        <p:txBody>
          <a:bodyPr/>
          <a:lstStyle/>
          <a:p>
            <a:pPr marL="177800" indent="-177800" algn="just">
              <a:spcBef>
                <a:spcPts val="0"/>
              </a:spcBef>
              <a:spcAft>
                <a:spcPts val="600"/>
              </a:spcAft>
              <a:defRPr/>
            </a:pPr>
            <a:r>
              <a:rPr lang="es-CO" sz="2100" b="1" kern="1200" dirty="0" smtClean="0">
                <a:latin typeface="Tahoma" pitchFamily="34" charset="0"/>
                <a:cs typeface="Tahoma" pitchFamily="34" charset="0"/>
              </a:rPr>
              <a:t>Aprender a ser </a:t>
            </a:r>
            <a:r>
              <a:rPr lang="es-CO" sz="2100" dirty="0" smtClean="0">
                <a:latin typeface="Tahoma" pitchFamily="34" charset="0"/>
                <a:cs typeface="Tahoma" pitchFamily="34" charset="0"/>
              </a:rPr>
              <a:t>(personalidad, autonomía, criterios, responsabilidad personal, integralidad)</a:t>
            </a:r>
          </a:p>
          <a:p>
            <a:pPr marL="177800" indent="-177800" algn="just">
              <a:spcBef>
                <a:spcPts val="0"/>
              </a:spcBef>
              <a:spcAft>
                <a:spcPts val="600"/>
              </a:spcAft>
              <a:defRPr/>
            </a:pPr>
            <a:r>
              <a:rPr lang="es-CO" sz="2100" b="1" kern="1200" dirty="0" smtClean="0">
                <a:latin typeface="Tahoma" pitchFamily="34" charset="0"/>
                <a:cs typeface="Tahoma" pitchFamily="34" charset="0"/>
              </a:rPr>
              <a:t>Aprender a vivir juntos</a:t>
            </a:r>
            <a:r>
              <a:rPr lang="es-CO" sz="2100" kern="1200" dirty="0" smtClean="0">
                <a:latin typeface="Tahoma" pitchFamily="34" charset="0"/>
                <a:cs typeface="Tahoma" pitchFamily="34" charset="0"/>
              </a:rPr>
              <a:t> </a:t>
            </a:r>
            <a:r>
              <a:rPr lang="es-CO" sz="2100" dirty="0" smtClean="0">
                <a:latin typeface="Tahoma" pitchFamily="34" charset="0"/>
                <a:cs typeface="Tahoma" pitchFamily="34" charset="0"/>
              </a:rPr>
              <a:t>(comunicación, comprensión del otro, interdependencia, proyectos comunes, tratamiento de conflictos, cultura de paz)</a:t>
            </a:r>
          </a:p>
          <a:p>
            <a:pPr marL="177800" indent="-177800" algn="just">
              <a:spcBef>
                <a:spcPts val="0"/>
              </a:spcBef>
              <a:spcAft>
                <a:spcPts val="600"/>
              </a:spcAft>
              <a:defRPr/>
            </a:pPr>
            <a:r>
              <a:rPr lang="es-CO" sz="2100" b="1" kern="1200" dirty="0" smtClean="0">
                <a:latin typeface="Tahoma" pitchFamily="34" charset="0"/>
                <a:cs typeface="Tahoma" pitchFamily="34" charset="0"/>
              </a:rPr>
              <a:t>Aprender a conocer </a:t>
            </a:r>
            <a:r>
              <a:rPr lang="es-CO" sz="2100" dirty="0" smtClean="0">
                <a:latin typeface="Tahoma" pitchFamily="34" charset="0"/>
                <a:cs typeface="Tahoma" pitchFamily="34" charset="0"/>
              </a:rPr>
              <a:t>(cultura general amplia y profundización en materias específicas. Aprender a aprender toda la vida) </a:t>
            </a:r>
            <a:endParaRPr lang="es-CO" sz="2100" kern="1200" dirty="0" smtClean="0">
              <a:latin typeface="Tahoma" pitchFamily="34" charset="0"/>
              <a:cs typeface="Tahoma" pitchFamily="34" charset="0"/>
            </a:endParaRPr>
          </a:p>
          <a:p>
            <a:pPr marL="177800" indent="-177800" algn="just">
              <a:spcBef>
                <a:spcPts val="0"/>
              </a:spcBef>
              <a:spcAft>
                <a:spcPts val="600"/>
              </a:spcAft>
              <a:defRPr/>
            </a:pPr>
            <a:r>
              <a:rPr lang="es-CO" sz="2100" b="1" kern="1200" dirty="0" smtClean="0">
                <a:latin typeface="Tahoma" pitchFamily="34" charset="0"/>
                <a:cs typeface="Tahoma" pitchFamily="34" charset="0"/>
              </a:rPr>
              <a:t>Aprender a hacer </a:t>
            </a:r>
            <a:r>
              <a:rPr lang="es-CO" sz="2100" dirty="0" smtClean="0">
                <a:latin typeface="Tahoma" pitchFamily="34" charset="0"/>
                <a:cs typeface="Tahoma" pitchFamily="34" charset="0"/>
              </a:rPr>
              <a:t>(calificación profesional más capacidades para resolver situaciones en contexto y trabajar en equipo) </a:t>
            </a:r>
            <a:endParaRPr lang="es-CO" sz="2100" kern="1200" dirty="0" smtClean="0">
              <a:latin typeface="Tahoma" pitchFamily="34" charset="0"/>
              <a:cs typeface="Tahoma" pitchFamily="34" charset="0"/>
            </a:endParaRPr>
          </a:p>
          <a:p>
            <a:pPr marL="177800" indent="-177800" algn="just">
              <a:spcBef>
                <a:spcPts val="0"/>
              </a:spcBef>
              <a:spcAft>
                <a:spcPts val="600"/>
              </a:spcAft>
              <a:defRPr/>
            </a:pPr>
            <a:r>
              <a:rPr lang="es-CO" sz="2100" b="1" dirty="0" smtClean="0">
                <a:latin typeface="Tahoma" pitchFamily="34" charset="0"/>
                <a:cs typeface="Tahoma" pitchFamily="34" charset="0"/>
              </a:rPr>
              <a:t>Aprender a emprender y a transformar</a:t>
            </a:r>
            <a:r>
              <a:rPr lang="es-CO" sz="2100" dirty="0" smtClean="0">
                <a:latin typeface="Tahoma" pitchFamily="34" charset="0"/>
                <a:cs typeface="Tahoma" pitchFamily="34" charset="0"/>
              </a:rPr>
              <a:t> (ser agentes de cambio)</a:t>
            </a:r>
            <a:endParaRPr lang="es-CO" sz="2100" kern="1200" dirty="0" smtClean="0">
              <a:latin typeface="Tahoma" pitchFamily="34" charset="0"/>
              <a:cs typeface="Tahoma" pitchFamily="34" charset="0"/>
            </a:endParaRPr>
          </a:p>
          <a:p>
            <a:pPr marL="0" indent="0" algn="just">
              <a:lnSpc>
                <a:spcPct val="90000"/>
              </a:lnSpc>
              <a:spcAft>
                <a:spcPts val="600"/>
              </a:spcAft>
              <a:buFontTx/>
              <a:buNone/>
              <a:defRPr/>
            </a:pPr>
            <a:endParaRPr lang="es-CO" sz="2100" kern="1200" dirty="0" smtClean="0">
              <a:latin typeface="Tahoma" pitchFamily="34" charset="0"/>
              <a:cs typeface="Tahoma" pitchFamily="34" charset="0"/>
            </a:endParaRPr>
          </a:p>
        </p:txBody>
      </p:sp>
      <p:sp>
        <p:nvSpPr>
          <p:cNvPr id="5" name="Text Box 2"/>
          <p:cNvSpPr txBox="1">
            <a:spLocks noChangeArrowheads="1"/>
          </p:cNvSpPr>
          <p:nvPr/>
        </p:nvSpPr>
        <p:spPr bwMode="auto">
          <a:xfrm>
            <a:off x="976657" y="188640"/>
            <a:ext cx="7411767" cy="757130"/>
          </a:xfrm>
          <a:prstGeom prst="rect">
            <a:avLst/>
          </a:prstGeom>
          <a:noFill/>
          <a:ln w="9525">
            <a:noFill/>
            <a:miter lim="800000"/>
            <a:headEnd/>
            <a:tailEnd/>
          </a:ln>
        </p:spPr>
        <p:txBody>
          <a:bodyPr anchor="ctr"/>
          <a:lstStyle/>
          <a:p>
            <a:pPr algn="ctr" eaLnBrk="0" hangingPunct="0">
              <a:lnSpc>
                <a:spcPct val="90000"/>
              </a:lnSpc>
              <a:spcBef>
                <a:spcPct val="20000"/>
              </a:spcBef>
            </a:pPr>
            <a:r>
              <a:rPr lang="es-ES" sz="2400" b="1" dirty="0" smtClean="0">
                <a:solidFill>
                  <a:srgbClr val="C00000"/>
                </a:solidFill>
                <a:latin typeface="Tahoma" pitchFamily="34" charset="0"/>
                <a:cs typeface="Tahoma" pitchFamily="34" charset="0"/>
              </a:rPr>
              <a:t>LOS FINES DE LA EDUCACIÓN Y LA FORMACIÓN EN COMPETENCIAS CIUDADANAS</a:t>
            </a:r>
            <a:endParaRPr lang="es-ES" sz="2400" b="1" dirty="0">
              <a:solidFill>
                <a:srgbClr val="C00000"/>
              </a:solidFill>
              <a:latin typeface="Tahoma" pitchFamily="34" charset="0"/>
              <a:cs typeface="Tahoma" pitchFamily="34" charset="0"/>
            </a:endParaRPr>
          </a:p>
        </p:txBody>
      </p:sp>
      <p:sp>
        <p:nvSpPr>
          <p:cNvPr id="4" name="3 Rectángulo"/>
          <p:cNvSpPr>
            <a:spLocks noChangeArrowheads="1"/>
          </p:cNvSpPr>
          <p:nvPr/>
        </p:nvSpPr>
        <p:spPr bwMode="auto">
          <a:xfrm>
            <a:off x="107504" y="4913873"/>
            <a:ext cx="8891587" cy="1323439"/>
          </a:xfrm>
          <a:prstGeom prst="rect">
            <a:avLst/>
          </a:prstGeom>
          <a:solidFill>
            <a:srgbClr val="DDF2FF"/>
          </a:solidFill>
          <a:ln w="9525">
            <a:solidFill>
              <a:schemeClr val="tx1"/>
            </a:solidFill>
            <a:miter lim="800000"/>
            <a:headEnd/>
            <a:tailEnd/>
          </a:ln>
        </p:spPr>
        <p:txBody>
          <a:bodyPr>
            <a:spAutoFit/>
          </a:bodyPr>
          <a:lstStyle/>
          <a:p>
            <a:pPr algn="just">
              <a:spcAft>
                <a:spcPts val="600"/>
              </a:spcAft>
            </a:pPr>
            <a:r>
              <a:rPr lang="es-CO" sz="2000" dirty="0" smtClean="0">
                <a:latin typeface="Tahoma" pitchFamily="34" charset="0"/>
                <a:cs typeface="Tahoma" pitchFamily="34" charset="0"/>
              </a:rPr>
              <a:t>La Constitución Política habla de formación integral (art. 67)“</a:t>
            </a:r>
            <a:r>
              <a:rPr lang="es-CO" sz="2000" i="1" dirty="0" smtClean="0">
                <a:latin typeface="Tahoma" pitchFamily="34" charset="0"/>
                <a:cs typeface="Tahoma" pitchFamily="34" charset="0"/>
              </a:rPr>
              <a:t>La educación formará al colombiano en el respeto a los derechos humanos, a la paz y a la democracia; y en la práctica del trabajo y la recreación, para el mejoramiento cultural, científico, tecnológico y para la protección del ambiente”.</a:t>
            </a:r>
            <a:endParaRPr lang="es-CO" sz="2000" i="1" dirty="0">
              <a:latin typeface="Tahoma" pitchFamily="34" charset="0"/>
              <a:cs typeface="Tahoma" pitchFamily="34" charset="0"/>
            </a:endParaRPr>
          </a:p>
        </p:txBody>
      </p:sp>
    </p:spTree>
    <p:extLst>
      <p:ext uri="{BB962C8B-B14F-4D97-AF65-F5344CB8AC3E}">
        <p14:creationId xmlns="" xmlns:p14="http://schemas.microsoft.com/office/powerpoint/2010/main" val="23005048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5 Marcador de contenido"/>
          <p:cNvSpPr txBox="1">
            <a:spLocks/>
          </p:cNvSpPr>
          <p:nvPr/>
        </p:nvSpPr>
        <p:spPr bwMode="auto">
          <a:xfrm>
            <a:off x="395536" y="2060848"/>
            <a:ext cx="8253412" cy="3456384"/>
          </a:xfrm>
          <a:prstGeom prst="rect">
            <a:avLst/>
          </a:prstGeom>
          <a:solidFill>
            <a:srgbClr val="F8FCD4"/>
          </a:solidFill>
          <a:ln w="9525">
            <a:solidFill>
              <a:schemeClr val="tx1"/>
            </a:solidFill>
            <a:miter lim="800000"/>
            <a:headEnd/>
            <a:tailEnd/>
          </a:ln>
        </p:spPr>
        <p:txBody>
          <a:bodyPr/>
          <a:lstStyle/>
          <a:p>
            <a:pPr algn="just" eaLnBrk="0" hangingPunct="0">
              <a:spcAft>
                <a:spcPts val="600"/>
              </a:spcAft>
              <a:buSzPct val="120000"/>
              <a:buFont typeface="Arial" pitchFamily="34" charset="0"/>
              <a:buNone/>
            </a:pPr>
            <a:r>
              <a:rPr lang="es-CO" sz="2400" dirty="0" smtClean="0">
                <a:latin typeface="Tahoma" pitchFamily="34" charset="0"/>
                <a:cs typeface="Tahoma" pitchFamily="34" charset="0"/>
              </a:rPr>
              <a:t>Una </a:t>
            </a:r>
            <a:r>
              <a:rPr lang="es-CO" sz="2400" dirty="0">
                <a:latin typeface="Tahoma" pitchFamily="34" charset="0"/>
                <a:cs typeface="Tahoma" pitchFamily="34" charset="0"/>
              </a:rPr>
              <a:t>educación de calidad es aquella que forma mejores seres humanos, ciudadanos con valores éticos, respetuosos de lo público, que ejercen los derechos humanos y conviven en paz. Una educación que genera oportunidades legítimas de progreso y prosperidad para ellos y para el </a:t>
            </a:r>
            <a:r>
              <a:rPr lang="es-CO" sz="2400" dirty="0" smtClean="0">
                <a:latin typeface="Tahoma" pitchFamily="34" charset="0"/>
                <a:cs typeface="Tahoma" pitchFamily="34" charset="0"/>
              </a:rPr>
              <a:t>país</a:t>
            </a:r>
            <a:endParaRPr lang="es-CO" sz="2400" dirty="0">
              <a:latin typeface="Tahoma" pitchFamily="34" charset="0"/>
              <a:cs typeface="Tahoma" pitchFamily="34" charset="0"/>
            </a:endParaRPr>
          </a:p>
          <a:p>
            <a:pPr algn="just" eaLnBrk="0" hangingPunct="0">
              <a:spcAft>
                <a:spcPts val="600"/>
              </a:spcAft>
              <a:buSzPct val="120000"/>
              <a:buFont typeface="Arial" pitchFamily="34" charset="0"/>
              <a:buNone/>
            </a:pPr>
            <a:r>
              <a:rPr lang="es-CO" sz="2400" dirty="0" smtClean="0">
                <a:latin typeface="Tahoma" pitchFamily="34" charset="0"/>
                <a:cs typeface="Tahoma" pitchFamily="34" charset="0"/>
              </a:rPr>
              <a:t>Una </a:t>
            </a:r>
            <a:r>
              <a:rPr lang="es-CO" sz="2400" dirty="0">
                <a:latin typeface="Tahoma" pitchFamily="34" charset="0"/>
                <a:cs typeface="Tahoma" pitchFamily="34" charset="0"/>
              </a:rPr>
              <a:t>educación competitiva, que contribuye a cerrar brechas de inequidad, centrada en la institución educativa y en la que participa toda la </a:t>
            </a:r>
            <a:r>
              <a:rPr lang="es-CO" sz="2400" dirty="0" smtClean="0">
                <a:latin typeface="Tahoma" pitchFamily="34" charset="0"/>
                <a:cs typeface="Tahoma" pitchFamily="34" charset="0"/>
              </a:rPr>
              <a:t>sociedad</a:t>
            </a:r>
            <a:endParaRPr lang="es-CO" sz="2400" dirty="0">
              <a:latin typeface="Tahoma" pitchFamily="34" charset="0"/>
              <a:cs typeface="Tahoma" pitchFamily="34" charset="0"/>
            </a:endParaRPr>
          </a:p>
        </p:txBody>
      </p:sp>
      <p:sp>
        <p:nvSpPr>
          <p:cNvPr id="6" name="Text Box 2"/>
          <p:cNvSpPr txBox="1">
            <a:spLocks noChangeArrowheads="1"/>
          </p:cNvSpPr>
          <p:nvPr/>
        </p:nvSpPr>
        <p:spPr bwMode="auto">
          <a:xfrm>
            <a:off x="611560" y="116632"/>
            <a:ext cx="7411767" cy="757130"/>
          </a:xfrm>
          <a:prstGeom prst="rect">
            <a:avLst/>
          </a:prstGeom>
          <a:noFill/>
          <a:ln w="9525">
            <a:noFill/>
            <a:miter lim="800000"/>
            <a:headEnd/>
            <a:tailEnd/>
          </a:ln>
        </p:spPr>
        <p:txBody>
          <a:bodyPr anchor="ctr"/>
          <a:lstStyle/>
          <a:p>
            <a:pPr algn="ctr" eaLnBrk="0" hangingPunct="0">
              <a:lnSpc>
                <a:spcPct val="90000"/>
              </a:lnSpc>
              <a:spcBef>
                <a:spcPct val="20000"/>
              </a:spcBef>
            </a:pPr>
            <a:r>
              <a:rPr lang="es-ES" sz="2400" b="1" dirty="0" smtClean="0">
                <a:solidFill>
                  <a:srgbClr val="C00000"/>
                </a:solidFill>
                <a:latin typeface="Tahoma" pitchFamily="34" charset="0"/>
                <a:cs typeface="Tahoma" pitchFamily="34" charset="0"/>
              </a:rPr>
              <a:t>LOS FINES DE LA EDUCACIÓN Y LA FORMACIÓN EN COMPETENCIAS CIUDADANAS</a:t>
            </a:r>
            <a:endParaRPr lang="es-ES" sz="2400" b="1" dirty="0">
              <a:solidFill>
                <a:srgbClr val="C00000"/>
              </a:solidFill>
              <a:latin typeface="Tahoma" pitchFamily="34" charset="0"/>
              <a:cs typeface="Tahoma" pitchFamily="34" charset="0"/>
            </a:endParaRPr>
          </a:p>
        </p:txBody>
      </p:sp>
      <p:sp>
        <p:nvSpPr>
          <p:cNvPr id="7" name="1 Título"/>
          <p:cNvSpPr txBox="1">
            <a:spLocks/>
          </p:cNvSpPr>
          <p:nvPr/>
        </p:nvSpPr>
        <p:spPr bwMode="auto">
          <a:xfrm>
            <a:off x="827584" y="1412776"/>
            <a:ext cx="7344816" cy="692696"/>
          </a:xfrm>
          <a:prstGeom prst="rect">
            <a:avLst/>
          </a:prstGeom>
          <a:noFill/>
          <a:ln w="9525">
            <a:noFill/>
            <a:miter lim="800000"/>
            <a:headEnd/>
            <a:tailEnd/>
          </a:ln>
        </p:spPr>
        <p:txBody>
          <a:bodyPr anchor="ctr"/>
          <a:lstStyle/>
          <a:p>
            <a:pPr marL="342900" indent="-342900" algn="ctr" eaLnBrk="0" hangingPunct="0">
              <a:lnSpc>
                <a:spcPct val="90000"/>
              </a:lnSpc>
              <a:spcBef>
                <a:spcPct val="20000"/>
              </a:spcBef>
            </a:pPr>
            <a:r>
              <a:rPr lang="es-MX" b="1" dirty="0" smtClean="0">
                <a:latin typeface="Tahoma" pitchFamily="34" charset="0"/>
                <a:cs typeface="Tahoma" pitchFamily="34" charset="0"/>
              </a:rPr>
              <a:t>POLÍTICA EDUCATIVA 2011- 2014 DEL MEN</a:t>
            </a:r>
            <a:endParaRPr lang="es-ES" b="1" dirty="0">
              <a:latin typeface="Tahoma" pitchFamily="34" charset="0"/>
              <a:cs typeface="Tahoma" pitchFamily="34" charset="0"/>
            </a:endParaRPr>
          </a:p>
        </p:txBody>
      </p:sp>
    </p:spTree>
    <p:extLst>
      <p:ext uri="{BB962C8B-B14F-4D97-AF65-F5344CB8AC3E}">
        <p14:creationId xmlns="" xmlns:p14="http://schemas.microsoft.com/office/powerpoint/2010/main" val="3739912662"/>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 Box 3"/>
          <p:cNvSpPr txBox="1">
            <a:spLocks noChangeArrowheads="1"/>
          </p:cNvSpPr>
          <p:nvPr/>
        </p:nvSpPr>
        <p:spPr bwMode="auto">
          <a:xfrm>
            <a:off x="378085" y="1360778"/>
            <a:ext cx="8550274" cy="4222694"/>
          </a:xfrm>
          <a:prstGeom prst="rect">
            <a:avLst/>
          </a:prstGeom>
          <a:solidFill>
            <a:srgbClr val="FFFFE1"/>
          </a:solidFill>
          <a:ln w="9525">
            <a:solidFill>
              <a:schemeClr val="tx1"/>
            </a:solidFill>
            <a:miter lim="800000"/>
            <a:headEnd/>
            <a:tailEnd/>
          </a:ln>
        </p:spPr>
        <p:txBody>
          <a:bodyPr wrap="square">
            <a:spAutoFit/>
          </a:bodyPr>
          <a:lstStyle/>
          <a:p>
            <a:pPr algn="just">
              <a:spcAft>
                <a:spcPct val="40000"/>
              </a:spcAft>
            </a:pPr>
            <a:r>
              <a:rPr lang="es-CO" sz="2200" b="0" dirty="0">
                <a:latin typeface="Tahoma" pitchFamily="34" charset="0"/>
              </a:rPr>
              <a:t>Un científico vivía preocupado con los problemas del mundo y estaba resuelto a encontrar medios para disminuirlos. Pasaba días encerrado en su laboratorio en busca de respuestas para sus </a:t>
            </a:r>
            <a:r>
              <a:rPr lang="es-CO" sz="2200" b="0" dirty="0" smtClean="0">
                <a:latin typeface="Tahoma" pitchFamily="34" charset="0"/>
              </a:rPr>
              <a:t>dudas </a:t>
            </a:r>
            <a:endParaRPr lang="es-CO" sz="2200" b="0" dirty="0">
              <a:latin typeface="Tahoma" pitchFamily="34" charset="0"/>
            </a:endParaRPr>
          </a:p>
          <a:p>
            <a:pPr algn="just">
              <a:spcAft>
                <a:spcPct val="40000"/>
              </a:spcAft>
            </a:pPr>
            <a:r>
              <a:rPr lang="es-CO" sz="2200" b="0" dirty="0">
                <a:latin typeface="Tahoma" pitchFamily="34" charset="0"/>
              </a:rPr>
              <a:t>Cierto día, su hijo de siete años invadió su santuario decidido a ayudarlo a trabajar. El científico, nervioso por la interrupción, intentó hacer que el hijo fuera a jugar </a:t>
            </a:r>
            <a:r>
              <a:rPr lang="es-CO" sz="2200" b="0" dirty="0" smtClean="0">
                <a:latin typeface="Tahoma" pitchFamily="34" charset="0"/>
              </a:rPr>
              <a:t>en </a:t>
            </a:r>
            <a:r>
              <a:rPr lang="es-CO" sz="2200" b="0" dirty="0">
                <a:latin typeface="Tahoma" pitchFamily="34" charset="0"/>
              </a:rPr>
              <a:t>otro </a:t>
            </a:r>
            <a:r>
              <a:rPr lang="es-CO" sz="2200" b="0" dirty="0" smtClean="0">
                <a:latin typeface="Tahoma" pitchFamily="34" charset="0"/>
              </a:rPr>
              <a:t>sitio</a:t>
            </a:r>
            <a:endParaRPr lang="es-CO" sz="2200" b="0" dirty="0">
              <a:latin typeface="Tahoma" pitchFamily="34" charset="0"/>
            </a:endParaRPr>
          </a:p>
          <a:p>
            <a:pPr algn="just">
              <a:spcAft>
                <a:spcPct val="40000"/>
              </a:spcAft>
            </a:pPr>
            <a:r>
              <a:rPr lang="es-CO" sz="2200" b="0" dirty="0">
                <a:latin typeface="Tahoma" pitchFamily="34" charset="0"/>
              </a:rPr>
              <a:t>Viendo que sería imposible sacarlo de allí, el padre buscó algo que pudiese ser ofrecido al hijo con el objetivo de distraer su </a:t>
            </a:r>
            <a:r>
              <a:rPr lang="es-CO" sz="2200" b="0" dirty="0" smtClean="0">
                <a:latin typeface="Tahoma" pitchFamily="34" charset="0"/>
              </a:rPr>
              <a:t>atención </a:t>
            </a:r>
            <a:endParaRPr lang="es-CO" sz="2200" b="0" dirty="0">
              <a:latin typeface="Tahoma" pitchFamily="34" charset="0"/>
            </a:endParaRPr>
          </a:p>
          <a:p>
            <a:pPr algn="just">
              <a:spcAft>
                <a:spcPct val="40000"/>
              </a:spcAft>
            </a:pPr>
            <a:r>
              <a:rPr lang="es-CO" sz="2200" b="0" dirty="0">
                <a:latin typeface="Tahoma" pitchFamily="34" charset="0"/>
              </a:rPr>
              <a:t>Tomó entonces un mapa del mundo de una revista y con una tijera lo recortó en varios pedazos, entregándolo luego al </a:t>
            </a:r>
            <a:r>
              <a:rPr lang="es-CO" sz="2200" b="0" dirty="0" smtClean="0">
                <a:latin typeface="Tahoma" pitchFamily="34" charset="0"/>
              </a:rPr>
              <a:t>hijo y  </a:t>
            </a:r>
            <a:r>
              <a:rPr lang="es-CO" sz="2200" b="0" dirty="0">
                <a:latin typeface="Tahoma" pitchFamily="34" charset="0"/>
              </a:rPr>
              <a:t>diciéndole:  </a:t>
            </a:r>
          </a:p>
        </p:txBody>
      </p:sp>
      <p:sp>
        <p:nvSpPr>
          <p:cNvPr id="5" name="Text Box 2"/>
          <p:cNvSpPr txBox="1">
            <a:spLocks noChangeArrowheads="1"/>
          </p:cNvSpPr>
          <p:nvPr/>
        </p:nvSpPr>
        <p:spPr bwMode="auto">
          <a:xfrm>
            <a:off x="945930" y="332656"/>
            <a:ext cx="7134231" cy="457200"/>
          </a:xfrm>
          <a:prstGeom prst="rect">
            <a:avLst/>
          </a:prstGeom>
          <a:noFill/>
          <a:ln w="9525" algn="ctr">
            <a:noFill/>
            <a:miter lim="800000"/>
            <a:headEnd/>
            <a:tailEnd/>
          </a:ln>
          <a:effectLst/>
        </p:spPr>
        <p:txBody>
          <a:bodyPr wrap="square">
            <a:spAutoFit/>
          </a:bodyPr>
          <a:lstStyle/>
          <a:p>
            <a:pPr algn="ctr">
              <a:spcBef>
                <a:spcPct val="50000"/>
              </a:spcBef>
            </a:pPr>
            <a:r>
              <a:rPr lang="es-ES" sz="2400" b="1" dirty="0" smtClean="0">
                <a:solidFill>
                  <a:srgbClr val="990000"/>
                </a:solidFill>
                <a:latin typeface="Tahoma" pitchFamily="34" charset="0"/>
              </a:rPr>
              <a:t>¿QUÉ BUSCAMOS CON LA EDUCACIÓN?</a:t>
            </a:r>
            <a:endParaRPr lang="es-ES" sz="2400" b="1" dirty="0">
              <a:solidFill>
                <a:srgbClr val="990000"/>
              </a:solidFill>
              <a:latin typeface="Tahoma" pitchFamily="34" charset="0"/>
            </a:endParaRPr>
          </a:p>
        </p:txBody>
      </p:sp>
    </p:spTree>
    <p:extLst>
      <p:ext uri="{BB962C8B-B14F-4D97-AF65-F5344CB8AC3E}">
        <p14:creationId xmlns="" xmlns:p14="http://schemas.microsoft.com/office/powerpoint/2010/main" val="1878715202"/>
      </p:ext>
    </p:extLst>
  </p:cSld>
  <p:clrMapOvr>
    <a:masterClrMapping/>
  </p:clrMapOvr>
  <p:transition spd="med">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ext Box 3"/>
          <p:cNvSpPr txBox="1">
            <a:spLocks noChangeArrowheads="1"/>
          </p:cNvSpPr>
          <p:nvPr/>
        </p:nvSpPr>
        <p:spPr bwMode="auto">
          <a:xfrm>
            <a:off x="157003" y="1124744"/>
            <a:ext cx="8663469" cy="4561249"/>
          </a:xfrm>
          <a:prstGeom prst="rect">
            <a:avLst/>
          </a:prstGeom>
          <a:solidFill>
            <a:srgbClr val="DDF2FF"/>
          </a:solidFill>
          <a:ln w="9525">
            <a:solidFill>
              <a:schemeClr val="tx1"/>
            </a:solidFill>
            <a:miter lim="800000"/>
            <a:headEnd/>
            <a:tailEnd/>
          </a:ln>
        </p:spPr>
        <p:txBody>
          <a:bodyPr wrap="square">
            <a:spAutoFit/>
          </a:bodyPr>
          <a:lstStyle/>
          <a:p>
            <a:pPr algn="just">
              <a:spcAft>
                <a:spcPct val="40000"/>
              </a:spcAft>
            </a:pPr>
            <a:r>
              <a:rPr lang="es-CO" sz="2200" b="0" dirty="0" smtClean="0">
                <a:latin typeface="Tahoma" pitchFamily="34" charset="0"/>
              </a:rPr>
              <a:t>“Hijo, como a ti te gustan los rompecabezas, voy a darte este, que es del mundo. Aquí está el mundo hecho pedazos. Mira si puedes componerlo. Y hazlo tú solo" </a:t>
            </a:r>
          </a:p>
          <a:p>
            <a:pPr algn="just">
              <a:spcAft>
                <a:spcPct val="40000"/>
              </a:spcAft>
            </a:pPr>
            <a:r>
              <a:rPr lang="es-CO" sz="2200" b="0" dirty="0" smtClean="0">
                <a:latin typeface="Tahoma" pitchFamily="34" charset="0"/>
              </a:rPr>
              <a:t>Calculó que al niño le llevaría todo el día recomponer el mapa, y volvió de nuevo a su trabajo de búsqueda de soluciones a los problemas del planeta </a:t>
            </a:r>
          </a:p>
          <a:p>
            <a:pPr algn="just">
              <a:spcAft>
                <a:spcPct val="40000"/>
              </a:spcAft>
            </a:pPr>
            <a:r>
              <a:rPr lang="es-CO" sz="2200" b="0" dirty="0" smtClean="0">
                <a:latin typeface="Tahoma" pitchFamily="34" charset="0"/>
              </a:rPr>
              <a:t>Dos horas después oyó la voz del hijo que le llamaba: “Papá, papá, ya lo logré. Conseguí terminar todo" </a:t>
            </a:r>
          </a:p>
          <a:p>
            <a:pPr algn="just">
              <a:spcAft>
                <a:spcPct val="40000"/>
              </a:spcAft>
            </a:pPr>
            <a:r>
              <a:rPr lang="es-CO" sz="2200" b="0" dirty="0" smtClean="0">
                <a:latin typeface="Tahoma" pitchFamily="34" charset="0"/>
              </a:rPr>
              <a:t>El padre no dio crédito a las palabras del hijo. Sería imposible a su edad haber conseguido recomponer un mapa que jamás había visto. El científico levantó los ojos de sus anotaciones, seguro de que vería un trabajo hecho a medias. </a:t>
            </a:r>
            <a:endParaRPr lang="es-CO" sz="2200" b="0" dirty="0">
              <a:latin typeface="Tahoma" pitchFamily="34" charset="0"/>
            </a:endParaRPr>
          </a:p>
        </p:txBody>
      </p:sp>
      <p:sp>
        <p:nvSpPr>
          <p:cNvPr id="5" name="Text Box 2"/>
          <p:cNvSpPr txBox="1">
            <a:spLocks noChangeArrowheads="1"/>
          </p:cNvSpPr>
          <p:nvPr/>
        </p:nvSpPr>
        <p:spPr bwMode="auto">
          <a:xfrm>
            <a:off x="945930" y="332656"/>
            <a:ext cx="7134231" cy="457200"/>
          </a:xfrm>
          <a:prstGeom prst="rect">
            <a:avLst/>
          </a:prstGeom>
          <a:noFill/>
          <a:ln w="9525" algn="ctr">
            <a:noFill/>
            <a:miter lim="800000"/>
            <a:headEnd/>
            <a:tailEnd/>
          </a:ln>
          <a:effectLst/>
        </p:spPr>
        <p:txBody>
          <a:bodyPr wrap="square">
            <a:spAutoFit/>
          </a:bodyPr>
          <a:lstStyle/>
          <a:p>
            <a:pPr algn="ctr">
              <a:spcBef>
                <a:spcPct val="50000"/>
              </a:spcBef>
            </a:pPr>
            <a:r>
              <a:rPr lang="es-ES" sz="2400" b="1" dirty="0" smtClean="0">
                <a:solidFill>
                  <a:srgbClr val="990000"/>
                </a:solidFill>
                <a:latin typeface="Tahoma" pitchFamily="34" charset="0"/>
              </a:rPr>
              <a:t>¿QUÉ BUSCAMOS CON LA EDUCACIÓN?</a:t>
            </a:r>
            <a:endParaRPr lang="es-ES" sz="2400" b="1" dirty="0">
              <a:solidFill>
                <a:srgbClr val="990000"/>
              </a:solidFill>
              <a:latin typeface="Tahoma" pitchFamily="34" charset="0"/>
            </a:endParaRPr>
          </a:p>
        </p:txBody>
      </p:sp>
    </p:spTree>
    <p:extLst>
      <p:ext uri="{BB962C8B-B14F-4D97-AF65-F5344CB8AC3E}">
        <p14:creationId xmlns="" xmlns:p14="http://schemas.microsoft.com/office/powerpoint/2010/main" val="1539463993"/>
      </p:ext>
    </p:extLst>
  </p:cSld>
  <p:clrMapOvr>
    <a:masterClrMapping/>
  </p:clrMapOvr>
  <p:transition spd="med">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ext Box 3"/>
          <p:cNvSpPr txBox="1">
            <a:spLocks noChangeArrowheads="1"/>
          </p:cNvSpPr>
          <p:nvPr/>
        </p:nvSpPr>
        <p:spPr bwMode="auto">
          <a:xfrm>
            <a:off x="376399" y="1189930"/>
            <a:ext cx="8506718" cy="4899803"/>
          </a:xfrm>
          <a:prstGeom prst="rect">
            <a:avLst/>
          </a:prstGeom>
          <a:solidFill>
            <a:srgbClr val="E5FFE5"/>
          </a:solidFill>
          <a:ln w="9525">
            <a:solidFill>
              <a:schemeClr val="tx1"/>
            </a:solidFill>
            <a:miter lim="800000"/>
            <a:headEnd/>
            <a:tailEnd/>
          </a:ln>
        </p:spPr>
        <p:txBody>
          <a:bodyPr wrap="square">
            <a:spAutoFit/>
          </a:bodyPr>
          <a:lstStyle/>
          <a:p>
            <a:pPr algn="just">
              <a:spcAft>
                <a:spcPct val="40000"/>
              </a:spcAft>
            </a:pPr>
            <a:r>
              <a:rPr lang="es-CO" sz="2200" dirty="0" smtClean="0">
                <a:latin typeface="Tahoma" pitchFamily="34" charset="0"/>
              </a:rPr>
              <a:t>Para su sorpresa, el mapa estaba completo. Todos los fragmentos habían sido puestos en sus sitios respectivos </a:t>
            </a:r>
          </a:p>
          <a:p>
            <a:pPr algn="just">
              <a:spcAft>
                <a:spcPct val="40000"/>
              </a:spcAft>
            </a:pPr>
            <a:r>
              <a:rPr lang="es-CO" sz="2200" b="0" dirty="0" smtClean="0">
                <a:latin typeface="Tahoma" pitchFamily="34" charset="0"/>
                <a:cs typeface="Tahoma" pitchFamily="34" charset="0"/>
              </a:rPr>
              <a:t>Incrédulo </a:t>
            </a:r>
            <a:r>
              <a:rPr lang="es-CO" sz="2200" b="0" dirty="0">
                <a:latin typeface="Tahoma" pitchFamily="34" charset="0"/>
                <a:cs typeface="Tahoma" pitchFamily="34" charset="0"/>
              </a:rPr>
              <a:t>ante el resultado, que a él le parecía una hazaña, el científico interrogó: “Hiciste un excelente trabajo. Pero tú no sabías como era el mundo, hijo, entonces ¿Cómo lo conseguiste?" </a:t>
            </a:r>
          </a:p>
          <a:p>
            <a:pPr algn="just">
              <a:spcAft>
                <a:spcPct val="40000"/>
              </a:spcAft>
            </a:pPr>
            <a:r>
              <a:rPr lang="es-CO" sz="2200" b="0" dirty="0">
                <a:latin typeface="Tahoma" pitchFamily="34" charset="0"/>
                <a:cs typeface="Tahoma" pitchFamily="34" charset="0"/>
              </a:rPr>
              <a:t>"Papá, yo no sabía cómo era el mundo, pero cuando tú quitaste de la revista la hoja con el mapa, yo vi que del otro lado había la figura de un hombre. Cuando tú me diste el mundo para arreglarlo, yo intenté pero no lo conseguí. Entonces me acordé del hombre, di vuelta a los recortes y empecé a arreglar el hombre, que yo sabía cómo era. </a:t>
            </a:r>
            <a:r>
              <a:rPr lang="es-CO" sz="2200" b="1" dirty="0">
                <a:latin typeface="Tahoma" pitchFamily="34" charset="0"/>
                <a:cs typeface="Tahoma" pitchFamily="34" charset="0"/>
              </a:rPr>
              <a:t>Cuando conseguí componer el hombre, di </a:t>
            </a:r>
            <a:r>
              <a:rPr lang="es-CO" sz="2200" b="1" dirty="0" smtClean="0">
                <a:latin typeface="Tahoma" pitchFamily="34" charset="0"/>
                <a:cs typeface="Tahoma" pitchFamily="34" charset="0"/>
              </a:rPr>
              <a:t>vuelta </a:t>
            </a:r>
            <a:r>
              <a:rPr lang="es-CO" sz="2200" b="1" dirty="0">
                <a:latin typeface="Tahoma" pitchFamily="34" charset="0"/>
                <a:cs typeface="Tahoma" pitchFamily="34" charset="0"/>
              </a:rPr>
              <a:t>a la hoja y encontré qué había arreglado el </a:t>
            </a:r>
            <a:r>
              <a:rPr lang="es-CO" sz="2200" b="1" dirty="0" smtClean="0">
                <a:latin typeface="Tahoma" pitchFamily="34" charset="0"/>
                <a:cs typeface="Tahoma" pitchFamily="34" charset="0"/>
              </a:rPr>
              <a:t>mundo</a:t>
            </a:r>
            <a:r>
              <a:rPr lang="es-CO" sz="2200" b="0" dirty="0" smtClean="0">
                <a:latin typeface="Tahoma" pitchFamily="34" charset="0"/>
                <a:cs typeface="Tahoma" pitchFamily="34" charset="0"/>
              </a:rPr>
              <a:t>" </a:t>
            </a:r>
            <a:endParaRPr lang="es-CO" sz="2200" b="0" dirty="0">
              <a:latin typeface="Tahoma" pitchFamily="34" charset="0"/>
              <a:cs typeface="Tahoma" pitchFamily="34" charset="0"/>
            </a:endParaRPr>
          </a:p>
          <a:p>
            <a:pPr algn="just">
              <a:spcAft>
                <a:spcPct val="40000"/>
              </a:spcAft>
            </a:pPr>
            <a:r>
              <a:rPr lang="es-CO" sz="2200" b="0" dirty="0">
                <a:latin typeface="Tahoma" pitchFamily="34" charset="0"/>
                <a:cs typeface="Tahoma" pitchFamily="34" charset="0"/>
              </a:rPr>
              <a:t>De eso se trata... </a:t>
            </a:r>
          </a:p>
        </p:txBody>
      </p:sp>
      <p:sp>
        <p:nvSpPr>
          <p:cNvPr id="4" name="Text Box 2"/>
          <p:cNvSpPr txBox="1">
            <a:spLocks noChangeArrowheads="1"/>
          </p:cNvSpPr>
          <p:nvPr/>
        </p:nvSpPr>
        <p:spPr bwMode="auto">
          <a:xfrm>
            <a:off x="945930" y="332656"/>
            <a:ext cx="7134231" cy="457200"/>
          </a:xfrm>
          <a:prstGeom prst="rect">
            <a:avLst/>
          </a:prstGeom>
          <a:noFill/>
          <a:ln w="9525" algn="ctr">
            <a:noFill/>
            <a:miter lim="800000"/>
            <a:headEnd/>
            <a:tailEnd/>
          </a:ln>
          <a:effectLst/>
        </p:spPr>
        <p:txBody>
          <a:bodyPr wrap="square">
            <a:spAutoFit/>
          </a:bodyPr>
          <a:lstStyle/>
          <a:p>
            <a:pPr algn="ctr">
              <a:spcBef>
                <a:spcPct val="50000"/>
              </a:spcBef>
            </a:pPr>
            <a:r>
              <a:rPr lang="es-ES" sz="2400" b="1" dirty="0" smtClean="0">
                <a:solidFill>
                  <a:srgbClr val="990000"/>
                </a:solidFill>
                <a:latin typeface="Tahoma" pitchFamily="34" charset="0"/>
              </a:rPr>
              <a:t>¿QUÉ BUSCAMOS CON LA EDUCACIÓN?</a:t>
            </a:r>
            <a:endParaRPr lang="es-ES" sz="2400" b="1" dirty="0">
              <a:solidFill>
                <a:srgbClr val="990000"/>
              </a:solidFill>
              <a:latin typeface="Tahoma" pitchFamily="34" charset="0"/>
            </a:endParaRPr>
          </a:p>
        </p:txBody>
      </p:sp>
    </p:spTree>
    <p:extLst>
      <p:ext uri="{BB962C8B-B14F-4D97-AF65-F5344CB8AC3E}">
        <p14:creationId xmlns="" xmlns:p14="http://schemas.microsoft.com/office/powerpoint/2010/main" val="4064212411"/>
      </p:ext>
    </p:extLst>
  </p:cSld>
  <p:clrMapOvr>
    <a:masterClrMapping/>
  </p:clrMapOvr>
  <p:transition spd="med">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ext Box 3"/>
          <p:cNvSpPr txBox="1">
            <a:spLocks noChangeArrowheads="1"/>
          </p:cNvSpPr>
          <p:nvPr/>
        </p:nvSpPr>
        <p:spPr bwMode="auto">
          <a:xfrm>
            <a:off x="395536" y="2704852"/>
            <a:ext cx="8506718" cy="2308324"/>
          </a:xfrm>
          <a:prstGeom prst="rect">
            <a:avLst/>
          </a:prstGeom>
          <a:solidFill>
            <a:srgbClr val="E1E1FF"/>
          </a:solidFill>
          <a:ln w="9525">
            <a:solidFill>
              <a:schemeClr val="tx1"/>
            </a:solidFill>
            <a:miter lim="800000"/>
            <a:headEnd/>
            <a:tailEnd/>
          </a:ln>
        </p:spPr>
        <p:txBody>
          <a:bodyPr wrap="square">
            <a:spAutoFit/>
          </a:bodyPr>
          <a:lstStyle/>
          <a:p>
            <a:pPr lvl="0" algn="just">
              <a:spcAft>
                <a:spcPts val="1200"/>
              </a:spcAft>
            </a:pPr>
            <a:r>
              <a:rPr lang="es-CO" dirty="0" smtClean="0">
                <a:latin typeface="Tahoma" pitchFamily="34" charset="0"/>
                <a:cs typeface="Tahoma" pitchFamily="34" charset="0"/>
              </a:rPr>
              <a:t>¿Los docentes fuimos formados como demócratas, respetuosos, incluyentes, participativos y solidarios, y por lo tanto tenemos plenas capacidades para formar un nuevo ser humano? ¿O fuimos formados igual que los demás, de modo que para poder formar seres humanos diferentes primero debemos cambiar nosotros?</a:t>
            </a:r>
            <a:endParaRPr lang="es-CO" b="0" dirty="0">
              <a:latin typeface="Tahoma" pitchFamily="34" charset="0"/>
              <a:cs typeface="Tahoma" pitchFamily="34" charset="0"/>
            </a:endParaRPr>
          </a:p>
        </p:txBody>
      </p:sp>
      <p:sp>
        <p:nvSpPr>
          <p:cNvPr id="6" name="Text Box 2"/>
          <p:cNvSpPr txBox="1">
            <a:spLocks noChangeArrowheads="1"/>
          </p:cNvSpPr>
          <p:nvPr/>
        </p:nvSpPr>
        <p:spPr bwMode="auto">
          <a:xfrm>
            <a:off x="323528" y="221739"/>
            <a:ext cx="7483775" cy="757130"/>
          </a:xfrm>
          <a:prstGeom prst="rect">
            <a:avLst/>
          </a:prstGeom>
          <a:noFill/>
          <a:ln w="9525">
            <a:noFill/>
            <a:miter lim="800000"/>
            <a:headEnd/>
            <a:tailEnd/>
          </a:ln>
        </p:spPr>
        <p:txBody>
          <a:bodyPr anchor="ctr"/>
          <a:lstStyle/>
          <a:p>
            <a:pPr algn="ctr" eaLnBrk="0" hangingPunct="0">
              <a:lnSpc>
                <a:spcPct val="90000"/>
              </a:lnSpc>
              <a:spcBef>
                <a:spcPct val="20000"/>
              </a:spcBef>
            </a:pPr>
            <a:r>
              <a:rPr lang="es-ES" b="1" dirty="0" smtClean="0">
                <a:solidFill>
                  <a:srgbClr val="C00000"/>
                </a:solidFill>
                <a:latin typeface="Tahoma" pitchFamily="34" charset="0"/>
                <a:cs typeface="Tahoma" pitchFamily="34" charset="0"/>
              </a:rPr>
              <a:t>¿LOS EDUCADORES TENEMOS PER SE LAS CAPACIDADES PARA FORMAR MEJORES SERES HUMANOS?</a:t>
            </a:r>
            <a:endParaRPr lang="es-ES" sz="2400" b="1" dirty="0">
              <a:solidFill>
                <a:srgbClr val="C00000"/>
              </a:solidFill>
              <a:latin typeface="Tahoma" pitchFamily="34" charset="0"/>
              <a:cs typeface="Tahoma" pitchFamily="34" charset="0"/>
            </a:endParaRPr>
          </a:p>
        </p:txBody>
      </p:sp>
      <p:sp>
        <p:nvSpPr>
          <p:cNvPr id="5" name="4 CuadroTexto"/>
          <p:cNvSpPr txBox="1"/>
          <p:nvPr/>
        </p:nvSpPr>
        <p:spPr>
          <a:xfrm>
            <a:off x="191542" y="1340768"/>
            <a:ext cx="8712968" cy="1107996"/>
          </a:xfrm>
          <a:prstGeom prst="rect">
            <a:avLst/>
          </a:prstGeom>
          <a:solidFill>
            <a:srgbClr val="E5FFE5"/>
          </a:solidFill>
          <a:ln>
            <a:solidFill>
              <a:schemeClr val="tx1"/>
            </a:solidFill>
          </a:ln>
        </p:spPr>
        <p:txBody>
          <a:bodyPr wrap="square" rtlCol="0">
            <a:spAutoFit/>
          </a:bodyPr>
          <a:lstStyle/>
          <a:p>
            <a:pPr algn="just"/>
            <a:r>
              <a:rPr lang="es-CO" sz="2200" dirty="0" smtClean="0">
                <a:latin typeface="Tahoma" pitchFamily="34" charset="0"/>
                <a:cs typeface="Tahoma" pitchFamily="34" charset="0"/>
              </a:rPr>
              <a:t>A los educadores se nos pide que además de desarrollar en los estudiantes competencias en matemáticas, lenguaje, ciencias, etc. debemos formar mejores seres humanos</a:t>
            </a:r>
            <a:endParaRPr lang="es-CO" sz="2200" dirty="0">
              <a:latin typeface="Tahoma" pitchFamily="34" charset="0"/>
              <a:cs typeface="Tahoma" pitchFamily="34" charset="0"/>
            </a:endParaRPr>
          </a:p>
        </p:txBody>
      </p:sp>
    </p:spTree>
    <p:extLst>
      <p:ext uri="{BB962C8B-B14F-4D97-AF65-F5344CB8AC3E}">
        <p14:creationId xmlns="" xmlns:p14="http://schemas.microsoft.com/office/powerpoint/2010/main" val="3232617614"/>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147"/>
                                        </p:tgtEl>
                                        <p:attrNameLst>
                                          <p:attrName>style.visibility</p:attrName>
                                        </p:attrNameLst>
                                      </p:cBhvr>
                                      <p:to>
                                        <p:strVal val="visible"/>
                                      </p:to>
                                    </p:set>
                                    <p:anim calcmode="lin" valueType="num">
                                      <p:cBhvr additive="base">
                                        <p:cTn id="7" dur="500" fill="hold"/>
                                        <p:tgtEl>
                                          <p:spTgt spid="6147"/>
                                        </p:tgtEl>
                                        <p:attrNameLst>
                                          <p:attrName>ppt_x</p:attrName>
                                        </p:attrNameLst>
                                      </p:cBhvr>
                                      <p:tavLst>
                                        <p:tav tm="0">
                                          <p:val>
                                            <p:strVal val="#ppt_x"/>
                                          </p:val>
                                        </p:tav>
                                        <p:tav tm="100000">
                                          <p:val>
                                            <p:strVal val="#ppt_x"/>
                                          </p:val>
                                        </p:tav>
                                      </p:tavLst>
                                    </p:anim>
                                    <p:anim calcmode="lin" valueType="num">
                                      <p:cBhvr additive="base">
                                        <p:cTn id="8" dur="500" fill="hold"/>
                                        <p:tgtEl>
                                          <p:spTgt spid="61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p:cNvSpPr>
            <a:spLocks noGrp="1" noChangeArrowheads="1"/>
          </p:cNvSpPr>
          <p:nvPr>
            <p:ph type="title"/>
          </p:nvPr>
        </p:nvSpPr>
        <p:spPr>
          <a:xfrm>
            <a:off x="930166" y="188640"/>
            <a:ext cx="6954202" cy="830997"/>
          </a:xfrm>
          <a:ln algn="ctr">
            <a:miter lim="800000"/>
            <a:headEnd/>
            <a:tailEnd/>
          </a:ln>
        </p:spPr>
        <p:txBody>
          <a:bodyPr wrap="square">
            <a:spAutoFit/>
          </a:bodyPr>
          <a:lstStyle/>
          <a:p>
            <a:pPr>
              <a:spcBef>
                <a:spcPct val="50000"/>
              </a:spcBef>
              <a:defRPr/>
            </a:pPr>
            <a:r>
              <a:rPr lang="es-MX" sz="2400" b="1" kern="1200" dirty="0" smtClean="0">
                <a:solidFill>
                  <a:srgbClr val="C00000"/>
                </a:solidFill>
                <a:latin typeface="Tahoma" pitchFamily="34" charset="0"/>
                <a:ea typeface="+mn-ea"/>
                <a:cs typeface="Tahoma" pitchFamily="34" charset="0"/>
              </a:rPr>
              <a:t>¿</a:t>
            </a:r>
            <a:r>
              <a:rPr lang="es-CO" sz="2400" b="1" kern="1200" dirty="0" smtClean="0">
                <a:solidFill>
                  <a:srgbClr val="C00000"/>
                </a:solidFill>
                <a:latin typeface="Tahoma" pitchFamily="34" charset="0"/>
                <a:ea typeface="+mn-ea"/>
                <a:cs typeface="Tahoma" pitchFamily="34" charset="0"/>
              </a:rPr>
              <a:t>LA EDUCACIÓN ACTUAL ESTÁ FORMANDO MEJORES SERES HUMANOS</a:t>
            </a:r>
            <a:r>
              <a:rPr lang="es-MX" sz="2400" b="1" kern="1200" dirty="0" smtClean="0">
                <a:solidFill>
                  <a:srgbClr val="C00000"/>
                </a:solidFill>
                <a:latin typeface="Tahoma" pitchFamily="34" charset="0"/>
                <a:ea typeface="+mn-ea"/>
                <a:cs typeface="Tahoma" pitchFamily="34" charset="0"/>
              </a:rPr>
              <a:t>?</a:t>
            </a:r>
            <a:endParaRPr lang="es-ES" sz="2400" b="1" kern="1200" dirty="0" smtClean="0">
              <a:solidFill>
                <a:srgbClr val="C00000"/>
              </a:solidFill>
              <a:latin typeface="Tahoma" pitchFamily="34" charset="0"/>
              <a:ea typeface="+mn-ea"/>
              <a:cs typeface="Tahoma" pitchFamily="34" charset="0"/>
            </a:endParaRPr>
          </a:p>
        </p:txBody>
      </p:sp>
      <p:sp>
        <p:nvSpPr>
          <p:cNvPr id="13315" name="Rectangle 3"/>
          <p:cNvSpPr>
            <a:spLocks noGrp="1" noChangeArrowheads="1"/>
          </p:cNvSpPr>
          <p:nvPr>
            <p:ph type="body" idx="4294967295"/>
          </p:nvPr>
        </p:nvSpPr>
        <p:spPr>
          <a:xfrm>
            <a:off x="323528" y="1124744"/>
            <a:ext cx="8496944" cy="4976511"/>
          </a:xfrm>
          <a:prstGeom prst="rect">
            <a:avLst/>
          </a:prstGeom>
          <a:solidFill>
            <a:srgbClr val="FFFFE1"/>
          </a:solidFill>
          <a:ln>
            <a:solidFill>
              <a:schemeClr val="tx1"/>
            </a:solidFill>
          </a:ln>
        </p:spPr>
        <p:txBody>
          <a:bodyPr/>
          <a:lstStyle/>
          <a:p>
            <a:pPr marL="173038" indent="-173038" algn="just">
              <a:spcBef>
                <a:spcPts val="0"/>
              </a:spcBef>
              <a:spcAft>
                <a:spcPts val="1200"/>
              </a:spcAft>
              <a:defRPr/>
            </a:pPr>
            <a:r>
              <a:rPr lang="es-ES" sz="2300" dirty="0" smtClean="0">
                <a:latin typeface="Tahoma" pitchFamily="34" charset="0"/>
                <a:cs typeface="Tahoma" pitchFamily="34" charset="0"/>
              </a:rPr>
              <a:t>El cambio social, un anhelo consuetudinario</a:t>
            </a:r>
            <a:endParaRPr lang="es-CO" sz="2300" dirty="0" smtClean="0">
              <a:latin typeface="Tahoma" pitchFamily="34" charset="0"/>
              <a:cs typeface="Tahoma" pitchFamily="34" charset="0"/>
            </a:endParaRPr>
          </a:p>
          <a:p>
            <a:pPr marL="173038" indent="-173038" algn="just">
              <a:spcBef>
                <a:spcPts val="0"/>
              </a:spcBef>
              <a:spcAft>
                <a:spcPts val="1200"/>
              </a:spcAft>
              <a:defRPr/>
            </a:pPr>
            <a:r>
              <a:rPr lang="es-CO" sz="2300" dirty="0" smtClean="0">
                <a:latin typeface="Tahoma" pitchFamily="34" charset="0"/>
                <a:cs typeface="Tahoma" pitchFamily="34" charset="0"/>
              </a:rPr>
              <a:t>Actualmente, acceder a la educación (en todos sus niveles)  facilita el desarrollo de capacidades para ser funcionales</a:t>
            </a:r>
          </a:p>
          <a:p>
            <a:pPr marL="173038" indent="-173038" algn="just">
              <a:spcBef>
                <a:spcPts val="0"/>
              </a:spcBef>
              <a:spcAft>
                <a:spcPts val="1200"/>
              </a:spcAft>
              <a:defRPr/>
            </a:pPr>
            <a:r>
              <a:rPr lang="es-CO" sz="2300" dirty="0" smtClean="0">
                <a:latin typeface="Tahoma" pitchFamily="34" charset="0"/>
                <a:cs typeface="Tahoma" pitchFamily="34" charset="0"/>
              </a:rPr>
              <a:t>La educación sigue orientada al individualismo, centrada en formar para ganarle a los otros, para adquirir poder y para el enriquecimiento económico</a:t>
            </a:r>
          </a:p>
          <a:p>
            <a:pPr marL="173038" indent="-173038" algn="just">
              <a:spcBef>
                <a:spcPts val="0"/>
              </a:spcBef>
              <a:spcAft>
                <a:spcPts val="1200"/>
              </a:spcAft>
              <a:defRPr/>
            </a:pPr>
            <a:r>
              <a:rPr lang="es-CO" sz="2300" dirty="0" smtClean="0">
                <a:latin typeface="Tahoma" pitchFamily="34" charset="0"/>
                <a:cs typeface="Tahoma" pitchFamily="34" charset="0"/>
              </a:rPr>
              <a:t>Los grandes protagonistas de los casos de corrupción y de otros delitos tanto en el sector público como en el privado tienen educación superior, incluso de universidades prestigiosas del país y del exterior</a:t>
            </a:r>
          </a:p>
          <a:p>
            <a:pPr marL="173038" indent="-173038" algn="just">
              <a:spcBef>
                <a:spcPts val="0"/>
              </a:spcBef>
              <a:spcAft>
                <a:spcPts val="1200"/>
              </a:spcAft>
              <a:defRPr/>
            </a:pPr>
            <a:r>
              <a:rPr lang="es-CO" sz="2300" dirty="0" smtClean="0">
                <a:latin typeface="Tahoma" pitchFamily="34" charset="0"/>
                <a:cs typeface="Tahoma" pitchFamily="34" charset="0"/>
              </a:rPr>
              <a:t>Acceder a la educación no garantiza, per se, que estamos construyendo una mejor sociedad</a:t>
            </a:r>
            <a:endParaRPr lang="es-CO" sz="2300" kern="1200" dirty="0" smtClean="0">
              <a:latin typeface="Tahoma" pitchFamily="34" charset="0"/>
              <a:cs typeface="Tahoma" pitchFamily="34" charset="0"/>
            </a:endParaRPr>
          </a:p>
          <a:p>
            <a:pPr marL="0" indent="0" algn="just">
              <a:lnSpc>
                <a:spcPct val="90000"/>
              </a:lnSpc>
              <a:buFontTx/>
              <a:buNone/>
              <a:defRPr/>
            </a:pPr>
            <a:endParaRPr lang="es-CO" sz="2300" kern="1200" dirty="0" smtClean="0">
              <a:latin typeface="Tahoma" pitchFamily="34" charset="0"/>
              <a:cs typeface="Tahoma" pitchFamily="34" charset="0"/>
            </a:endParaRPr>
          </a:p>
        </p:txBody>
      </p:sp>
    </p:spTree>
    <p:extLst>
      <p:ext uri="{BB962C8B-B14F-4D97-AF65-F5344CB8AC3E}">
        <p14:creationId xmlns="" xmlns:p14="http://schemas.microsoft.com/office/powerpoint/2010/main" val="3117757640"/>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p:cNvSpPr>
            <a:spLocks noGrp="1" noChangeArrowheads="1"/>
          </p:cNvSpPr>
          <p:nvPr>
            <p:ph type="title"/>
          </p:nvPr>
        </p:nvSpPr>
        <p:spPr>
          <a:xfrm>
            <a:off x="323528" y="188640"/>
            <a:ext cx="7272808" cy="830997"/>
          </a:xfrm>
          <a:ln algn="ctr">
            <a:miter lim="800000"/>
            <a:headEnd/>
            <a:tailEnd/>
          </a:ln>
        </p:spPr>
        <p:txBody>
          <a:bodyPr wrap="square">
            <a:spAutoFit/>
          </a:bodyPr>
          <a:lstStyle/>
          <a:p>
            <a:pPr lvl="0"/>
            <a:r>
              <a:rPr lang="es-ES" sz="2400" b="1" dirty="0" smtClean="0">
                <a:solidFill>
                  <a:srgbClr val="C00000"/>
                </a:solidFill>
                <a:latin typeface="Tahoma" pitchFamily="34" charset="0"/>
                <a:cs typeface="Tahoma" pitchFamily="34" charset="0"/>
              </a:rPr>
              <a:t>UNA NUEVA SOCIEDAD REQUIERE CAMBIOS EN LO MICRO Y EN LO MACRO</a:t>
            </a:r>
            <a:endParaRPr lang="es-CO" sz="2400" b="1" dirty="0">
              <a:solidFill>
                <a:srgbClr val="C00000"/>
              </a:solidFill>
              <a:latin typeface="Tahoma" pitchFamily="34" charset="0"/>
              <a:cs typeface="Tahoma" pitchFamily="34" charset="0"/>
            </a:endParaRPr>
          </a:p>
        </p:txBody>
      </p:sp>
      <p:sp>
        <p:nvSpPr>
          <p:cNvPr id="13315" name="Rectangle 3"/>
          <p:cNvSpPr>
            <a:spLocks noGrp="1" noChangeArrowheads="1"/>
          </p:cNvSpPr>
          <p:nvPr>
            <p:ph type="body" idx="4294967295"/>
          </p:nvPr>
        </p:nvSpPr>
        <p:spPr>
          <a:xfrm>
            <a:off x="323528" y="1268760"/>
            <a:ext cx="8496944" cy="4422592"/>
          </a:xfrm>
          <a:prstGeom prst="rect">
            <a:avLst/>
          </a:prstGeom>
          <a:solidFill>
            <a:srgbClr val="E1E1FF"/>
          </a:solidFill>
          <a:ln>
            <a:solidFill>
              <a:schemeClr val="tx1"/>
            </a:solidFill>
          </a:ln>
        </p:spPr>
        <p:txBody>
          <a:bodyPr/>
          <a:lstStyle/>
          <a:p>
            <a:pPr marL="173038" indent="-173038" algn="just"/>
            <a:r>
              <a:rPr lang="es-ES" sz="2400" dirty="0" smtClean="0">
                <a:latin typeface="Tahoma" pitchFamily="34" charset="0"/>
                <a:cs typeface="Tahoma" pitchFamily="34" charset="0"/>
              </a:rPr>
              <a:t>Las transformaciones sociales efectivas tienen como condición un cambio cultural</a:t>
            </a:r>
          </a:p>
          <a:p>
            <a:pPr marL="173038" indent="-173038" algn="just"/>
            <a:r>
              <a:rPr lang="es-ES" sz="2400" dirty="0" smtClean="0">
                <a:latin typeface="Tahoma" pitchFamily="34" charset="0"/>
                <a:cs typeface="Tahoma" pitchFamily="34" charset="0"/>
              </a:rPr>
              <a:t>La cultura de un colectivo define cómo se organiza y cómo son las relaciones entre sus integrantes y con el entorno natural </a:t>
            </a:r>
            <a:endParaRPr lang="es-CO" sz="2400" dirty="0" smtClean="0">
              <a:latin typeface="Tahoma" pitchFamily="34" charset="0"/>
              <a:cs typeface="Tahoma" pitchFamily="34" charset="0"/>
            </a:endParaRPr>
          </a:p>
          <a:p>
            <a:pPr marL="173038" indent="-173038" algn="just"/>
            <a:r>
              <a:rPr lang="es-ES" sz="2400" dirty="0" smtClean="0">
                <a:latin typeface="Tahoma" pitchFamily="34" charset="0"/>
                <a:cs typeface="Tahoma" pitchFamily="34" charset="0"/>
              </a:rPr>
              <a:t>El cambio cultural se da en la cotidianidad, en las interacciones, en los hábitos, en las costumbres, en las formas de pensar, de sentir y de actuar</a:t>
            </a:r>
          </a:p>
          <a:p>
            <a:pPr marL="173038" indent="-173038" algn="just"/>
            <a:r>
              <a:rPr lang="es-CO" sz="2400" dirty="0" smtClean="0">
                <a:latin typeface="Tahoma" pitchFamily="34" charset="0"/>
                <a:cs typeface="Tahoma" pitchFamily="34" charset="0"/>
              </a:rPr>
              <a:t>Allí la educación puede cumplir un papel central, aunque si bien por sí misma no puede cambiar la sociedad, no hay cambios sociales en los que la educación no esté implicada</a:t>
            </a:r>
            <a:endParaRPr lang="es-CO" sz="2400" kern="1200" dirty="0" smtClean="0">
              <a:latin typeface="Tahoma" pitchFamily="34" charset="0"/>
              <a:cs typeface="Tahoma" pitchFamily="34" charset="0"/>
            </a:endParaRP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838200" y="260648"/>
            <a:ext cx="6902152" cy="461665"/>
          </a:xfrm>
          <a:prstGeom prst="rect">
            <a:avLst/>
          </a:prstGeom>
          <a:noFill/>
          <a:ln w="9525" algn="ctr">
            <a:noFill/>
            <a:miter lim="800000"/>
            <a:headEnd/>
            <a:tailEnd/>
          </a:ln>
        </p:spPr>
        <p:txBody>
          <a:bodyPr wrap="square">
            <a:spAutoFit/>
          </a:bodyPr>
          <a:lstStyle/>
          <a:p>
            <a:pPr algn="ctr">
              <a:spcBef>
                <a:spcPct val="50000"/>
              </a:spcBef>
            </a:pPr>
            <a:r>
              <a:rPr lang="es-CO" b="1" dirty="0" smtClean="0">
                <a:solidFill>
                  <a:srgbClr val="C00000"/>
                </a:solidFill>
                <a:latin typeface="Tahoma" pitchFamily="34" charset="0"/>
              </a:rPr>
              <a:t>¿QUÉ ES LA CONVIVENCIA DEMOCRÁTICA?</a:t>
            </a:r>
            <a:endParaRPr lang="es-ES" b="1" dirty="0">
              <a:solidFill>
                <a:srgbClr val="C00000"/>
              </a:solidFill>
              <a:latin typeface="Tahoma" pitchFamily="34" charset="0"/>
            </a:endParaRPr>
          </a:p>
        </p:txBody>
      </p:sp>
      <p:sp>
        <p:nvSpPr>
          <p:cNvPr id="4" name="Text Box 5"/>
          <p:cNvSpPr txBox="1">
            <a:spLocks noChangeArrowheads="1"/>
          </p:cNvSpPr>
          <p:nvPr/>
        </p:nvSpPr>
        <p:spPr bwMode="auto">
          <a:xfrm>
            <a:off x="251520" y="1728098"/>
            <a:ext cx="8610600" cy="3539430"/>
          </a:xfrm>
          <a:prstGeom prst="rect">
            <a:avLst/>
          </a:prstGeom>
          <a:solidFill>
            <a:srgbClr val="FFE48F"/>
          </a:solidFill>
          <a:ln w="9525">
            <a:solidFill>
              <a:schemeClr val="tx1"/>
            </a:solidFill>
            <a:miter lim="800000"/>
            <a:headEnd/>
            <a:tailEnd/>
          </a:ln>
        </p:spPr>
        <p:txBody>
          <a:bodyPr wrap="square">
            <a:spAutoFit/>
          </a:bodyPr>
          <a:lstStyle/>
          <a:p>
            <a:pPr algn="just"/>
            <a:r>
              <a:rPr lang="es-CO" sz="2800" dirty="0" smtClean="0">
                <a:latin typeface="Tahoma" pitchFamily="34" charset="0"/>
                <a:cs typeface="Tahoma" pitchFamily="34" charset="0"/>
              </a:rPr>
              <a:t>Por </a:t>
            </a:r>
            <a:r>
              <a:rPr lang="es-CO" sz="2800" i="1" dirty="0" smtClean="0">
                <a:latin typeface="Tahoma" pitchFamily="34" charset="0"/>
                <a:cs typeface="Tahoma" pitchFamily="34" charset="0"/>
              </a:rPr>
              <a:t>convivencia democrática </a:t>
            </a:r>
            <a:r>
              <a:rPr lang="es-CO" sz="2800" dirty="0" smtClean="0">
                <a:latin typeface="Tahoma" pitchFamily="34" charset="0"/>
                <a:cs typeface="Tahoma" pitchFamily="34" charset="0"/>
              </a:rPr>
              <a:t>entenderemos la forma de convivir de los seres humanos caracterizada por relaciones centradas en el respeto, la aceptación de la diferencia, el pluralismo, la corresponsabilidad, la equidad, la solidaridad, los acuerdos sobre cómo se desea convivir, la observancia de los derechos humanos, el cuidado de la vida y el trámite pacífico de los conflictos</a:t>
            </a:r>
            <a:endParaRPr lang="es-ES" sz="2800" dirty="0">
              <a:latin typeface="Tahoma" pitchFamily="34" charset="0"/>
              <a:cs typeface="Tahoma" pitchFamily="34" charset="0"/>
            </a:endParaRPr>
          </a:p>
        </p:txBody>
      </p:sp>
    </p:spTree>
  </p:cSld>
  <p:clrMapOvr>
    <a:masterClrMapping/>
  </p:clrMapOvr>
  <p:transition>
    <p:rand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838200" y="260648"/>
            <a:ext cx="6902152" cy="830997"/>
          </a:xfrm>
          <a:prstGeom prst="rect">
            <a:avLst/>
          </a:prstGeom>
          <a:noFill/>
          <a:ln w="9525" algn="ctr">
            <a:noFill/>
            <a:miter lim="800000"/>
            <a:headEnd/>
            <a:tailEnd/>
          </a:ln>
        </p:spPr>
        <p:txBody>
          <a:bodyPr wrap="square">
            <a:spAutoFit/>
          </a:bodyPr>
          <a:lstStyle/>
          <a:p>
            <a:pPr algn="ctr">
              <a:spcBef>
                <a:spcPct val="50000"/>
              </a:spcBef>
            </a:pPr>
            <a:r>
              <a:rPr lang="es-CO" b="1" dirty="0" smtClean="0">
                <a:solidFill>
                  <a:srgbClr val="C00000"/>
                </a:solidFill>
                <a:latin typeface="Tahoma" pitchFamily="34" charset="0"/>
              </a:rPr>
              <a:t>LA CONVIVENCIA CIUDADANA DEBE SER APRENDIDA</a:t>
            </a:r>
            <a:endParaRPr lang="es-ES" b="1" dirty="0">
              <a:solidFill>
                <a:srgbClr val="C00000"/>
              </a:solidFill>
              <a:latin typeface="Tahoma" pitchFamily="34" charset="0"/>
            </a:endParaRPr>
          </a:p>
        </p:txBody>
      </p:sp>
      <p:sp>
        <p:nvSpPr>
          <p:cNvPr id="4" name="Text Box 5"/>
          <p:cNvSpPr txBox="1">
            <a:spLocks noChangeArrowheads="1"/>
          </p:cNvSpPr>
          <p:nvPr/>
        </p:nvSpPr>
        <p:spPr bwMode="auto">
          <a:xfrm>
            <a:off x="251520" y="1321598"/>
            <a:ext cx="8610600" cy="4339650"/>
          </a:xfrm>
          <a:prstGeom prst="rect">
            <a:avLst/>
          </a:prstGeom>
          <a:solidFill>
            <a:srgbClr val="DDF2FF"/>
          </a:solidFill>
          <a:ln w="9525">
            <a:solidFill>
              <a:schemeClr val="tx1"/>
            </a:solidFill>
            <a:miter lim="800000"/>
            <a:headEnd/>
            <a:tailEnd/>
          </a:ln>
        </p:spPr>
        <p:txBody>
          <a:bodyPr wrap="square">
            <a:spAutoFit/>
          </a:bodyPr>
          <a:lstStyle/>
          <a:p>
            <a:pPr algn="just">
              <a:spcBef>
                <a:spcPct val="50000"/>
              </a:spcBef>
            </a:pPr>
            <a:r>
              <a:rPr lang="es-ES" b="1" dirty="0">
                <a:latin typeface="Tahoma" pitchFamily="34" charset="0"/>
              </a:rPr>
              <a:t>La democracia no es natural al ser humano. </a:t>
            </a:r>
            <a:r>
              <a:rPr lang="es-ES" b="1" i="1" dirty="0">
                <a:latin typeface="Tahoma" pitchFamily="34" charset="0"/>
              </a:rPr>
              <a:t>La democracia es un invento. Y por ser un invento, una creación, es necesario enseñarla y es necesario </a:t>
            </a:r>
            <a:r>
              <a:rPr lang="es-ES" b="1" i="1" dirty="0" smtClean="0">
                <a:latin typeface="Tahoma" pitchFamily="34" charset="0"/>
              </a:rPr>
              <a:t>aprenderla</a:t>
            </a:r>
            <a:endParaRPr lang="es-ES" b="1" dirty="0" smtClean="0">
              <a:latin typeface="Tahoma" pitchFamily="34" charset="0"/>
            </a:endParaRPr>
          </a:p>
          <a:p>
            <a:pPr algn="just">
              <a:spcBef>
                <a:spcPct val="50000"/>
              </a:spcBef>
            </a:pPr>
            <a:r>
              <a:rPr lang="es-ES" dirty="0" smtClean="0">
                <a:latin typeface="Tahoma" pitchFamily="34" charset="0"/>
              </a:rPr>
              <a:t>La Democracia tiene como elemento básico constitutivo al ciudadano</a:t>
            </a:r>
          </a:p>
          <a:p>
            <a:pPr algn="just">
              <a:spcBef>
                <a:spcPct val="50000"/>
              </a:spcBef>
            </a:pPr>
            <a:r>
              <a:rPr lang="es-MX" dirty="0" smtClean="0">
                <a:latin typeface="Tahoma" pitchFamily="34" charset="0"/>
                <a:ea typeface="Tahoma" pitchFamily="34" charset="0"/>
                <a:cs typeface="Tahoma" pitchFamily="34" charset="0"/>
              </a:rPr>
              <a:t>No es lo mismo la ciudadanía jurídica que la  ciudadanía política</a:t>
            </a:r>
          </a:p>
          <a:p>
            <a:pPr algn="just">
              <a:spcBef>
                <a:spcPct val="50000"/>
              </a:spcBef>
            </a:pPr>
            <a:r>
              <a:rPr lang="es-ES" dirty="0" smtClean="0">
                <a:latin typeface="Tahoma" pitchFamily="34" charset="0"/>
                <a:cs typeface="Tahoma" pitchFamily="34" charset="0"/>
              </a:rPr>
              <a:t>La ciudadanía es el derecho a  tener derechos, pero también es el deber de cumplir deberes</a:t>
            </a:r>
            <a:endParaRPr lang="es-ES" dirty="0" smtClean="0">
              <a:latin typeface="Tahoma" pitchFamily="34" charset="0"/>
            </a:endParaRPr>
          </a:p>
        </p:txBody>
      </p:sp>
    </p:spTree>
  </p:cSld>
  <p:clrMapOvr>
    <a:masterClrMapping/>
  </p:clrMapOvr>
  <p:transition>
    <p:rand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Rectángulo"/>
          <p:cNvSpPr/>
          <p:nvPr/>
        </p:nvSpPr>
        <p:spPr bwMode="auto">
          <a:xfrm>
            <a:off x="323528" y="1628800"/>
            <a:ext cx="8568952" cy="3600400"/>
          </a:xfrm>
          <a:prstGeom prst="rect">
            <a:avLst/>
          </a:prstGeom>
          <a:solidFill>
            <a:srgbClr val="E5E5F7"/>
          </a:solidFill>
          <a:ln w="9525" cap="flat" cmpd="sng" algn="ctr">
            <a:solidFill>
              <a:schemeClr val="tx1"/>
            </a:solidFill>
            <a:prstDash val="solid"/>
            <a:round/>
            <a:headEnd type="none" w="med" len="med"/>
            <a:tailEnd type="none" w="med" len="med"/>
          </a:ln>
          <a:effectLst/>
          <a:scene3d>
            <a:camera prst="orthographicFront"/>
            <a:lightRig rig="threePt" dir="t"/>
          </a:scene3d>
          <a:sp3d>
            <a:bevelT w="165100" prst="coolSlant"/>
            <a:bevelB w="152400" h="50800" prst="softRound"/>
          </a:sp3d>
        </p:spPr>
        <p:txBody>
          <a:bodyPr vert="horz" wrap="square" lIns="91440" tIns="45720" rIns="91440" bIns="45720" numCol="1" rtlCol="0" anchor="t" anchorCtr="0" compatLnSpc="1">
            <a:prstTxWarp prst="textNoShape">
              <a:avLst/>
            </a:prstTxWarp>
          </a:bodyPr>
          <a:lstStyle/>
          <a:p>
            <a:pPr marL="279400" indent="-279400">
              <a:spcAft>
                <a:spcPts val="600"/>
              </a:spcAft>
              <a:buFont typeface="+mj-lt"/>
              <a:buAutoNum type="arabicPeriod"/>
            </a:pPr>
            <a:r>
              <a:rPr lang="es-ES" dirty="0" smtClean="0">
                <a:latin typeface="Tahoma" pitchFamily="34" charset="0"/>
                <a:cs typeface="Tahoma" pitchFamily="34" charset="0"/>
              </a:rPr>
              <a:t>Los valores éticos predominantes en la sociedad</a:t>
            </a:r>
          </a:p>
          <a:p>
            <a:pPr marL="279400" indent="-279400">
              <a:spcAft>
                <a:spcPts val="600"/>
              </a:spcAft>
              <a:buFont typeface="+mj-lt"/>
              <a:buAutoNum type="arabicPeriod"/>
            </a:pPr>
            <a:r>
              <a:rPr lang="es-ES" dirty="0" smtClean="0">
                <a:latin typeface="Tahoma" pitchFamily="34" charset="0"/>
                <a:cs typeface="Tahoma" pitchFamily="34" charset="0"/>
              </a:rPr>
              <a:t>El respeto a las normas</a:t>
            </a:r>
          </a:p>
          <a:p>
            <a:pPr marL="279400" indent="-279400">
              <a:spcAft>
                <a:spcPts val="600"/>
              </a:spcAft>
              <a:buFont typeface="+mj-lt"/>
              <a:buAutoNum type="arabicPeriod"/>
            </a:pPr>
            <a:r>
              <a:rPr lang="es-ES" dirty="0" smtClean="0">
                <a:latin typeface="Tahoma" pitchFamily="34" charset="0"/>
                <a:cs typeface="Tahoma" pitchFamily="34" charset="0"/>
              </a:rPr>
              <a:t>La capacidad de hacer acuerdos y de cumplirlos</a:t>
            </a:r>
          </a:p>
          <a:p>
            <a:pPr marL="279400" indent="-279400">
              <a:spcAft>
                <a:spcPts val="600"/>
              </a:spcAft>
              <a:buFont typeface="+mj-lt"/>
              <a:buAutoNum type="arabicPeriod"/>
            </a:pPr>
            <a:r>
              <a:rPr lang="es-ES" dirty="0" smtClean="0">
                <a:latin typeface="Tahoma" pitchFamily="34" charset="0"/>
                <a:cs typeface="Tahoma" pitchFamily="34" charset="0"/>
              </a:rPr>
              <a:t>La conciencia cívica: protección y cuidado de lo Público</a:t>
            </a:r>
          </a:p>
          <a:p>
            <a:pPr marL="279400" indent="-279400">
              <a:spcAft>
                <a:spcPts val="600"/>
              </a:spcAft>
              <a:buFont typeface="+mj-lt"/>
              <a:buAutoNum type="arabicPeriod"/>
            </a:pPr>
            <a:r>
              <a:rPr lang="es-ES" dirty="0" smtClean="0">
                <a:latin typeface="Tahoma" pitchFamily="34" charset="0"/>
                <a:cs typeface="Tahoma" pitchFamily="34" charset="0"/>
              </a:rPr>
              <a:t>La capacidad de resolver pacíficamente los conflictos</a:t>
            </a:r>
          </a:p>
          <a:p>
            <a:pPr marL="279400" indent="-279400">
              <a:spcAft>
                <a:spcPts val="600"/>
              </a:spcAft>
              <a:buFont typeface="+mj-lt"/>
              <a:buAutoNum type="arabicPeriod"/>
            </a:pPr>
            <a:r>
              <a:rPr lang="es-ES" dirty="0" smtClean="0">
                <a:latin typeface="Tahoma" pitchFamily="34" charset="0"/>
                <a:cs typeface="Tahoma" pitchFamily="34" charset="0"/>
              </a:rPr>
              <a:t>Las visiones compartidas sobre asuntos de interés colectivo</a:t>
            </a:r>
          </a:p>
          <a:p>
            <a:pPr marL="279400" indent="-279400">
              <a:spcAft>
                <a:spcPts val="600"/>
              </a:spcAft>
              <a:buFont typeface="+mj-lt"/>
              <a:buAutoNum type="arabicPeriod"/>
            </a:pPr>
            <a:r>
              <a:rPr lang="es-ES" dirty="0" smtClean="0">
                <a:latin typeface="Tahoma" pitchFamily="34" charset="0"/>
                <a:cs typeface="Tahoma" pitchFamily="34" charset="0"/>
              </a:rPr>
              <a:t>La confianza presente en las relaciones interpersonales</a:t>
            </a:r>
          </a:p>
          <a:p>
            <a:pPr marL="279400" indent="-279400">
              <a:spcAft>
                <a:spcPts val="600"/>
              </a:spcAft>
              <a:buFont typeface="+mj-lt"/>
              <a:buAutoNum type="arabicPeriod"/>
            </a:pPr>
            <a:r>
              <a:rPr lang="es-ES" dirty="0" smtClean="0">
                <a:latin typeface="Tahoma" pitchFamily="34" charset="0"/>
                <a:cs typeface="Tahoma" pitchFamily="34" charset="0"/>
              </a:rPr>
              <a:t>La capacidad de </a:t>
            </a:r>
            <a:r>
              <a:rPr lang="es-ES" dirty="0" err="1" smtClean="0">
                <a:latin typeface="Tahoma" pitchFamily="34" charset="0"/>
                <a:cs typeface="Tahoma" pitchFamily="34" charset="0"/>
              </a:rPr>
              <a:t>asociatividad</a:t>
            </a:r>
            <a:r>
              <a:rPr lang="es-ES" dirty="0" smtClean="0">
                <a:latin typeface="Tahoma" pitchFamily="34" charset="0"/>
                <a:cs typeface="Tahoma" pitchFamily="34" charset="0"/>
              </a:rPr>
              <a:t> y de trabajo en equipo</a:t>
            </a:r>
          </a:p>
        </p:txBody>
      </p:sp>
      <p:sp>
        <p:nvSpPr>
          <p:cNvPr id="40" name="Text Box 4"/>
          <p:cNvSpPr txBox="1">
            <a:spLocks noChangeArrowheads="1"/>
          </p:cNvSpPr>
          <p:nvPr/>
        </p:nvSpPr>
        <p:spPr bwMode="auto">
          <a:xfrm>
            <a:off x="611560" y="188640"/>
            <a:ext cx="7128792" cy="830997"/>
          </a:xfrm>
          <a:prstGeom prst="rect">
            <a:avLst/>
          </a:prstGeom>
          <a:noFill/>
          <a:ln w="9525">
            <a:noFill/>
            <a:miter lim="800000"/>
            <a:headEnd/>
            <a:tailEnd/>
          </a:ln>
        </p:spPr>
        <p:txBody>
          <a:bodyPr wrap="square">
            <a:spAutoFit/>
          </a:bodyPr>
          <a:lstStyle/>
          <a:p>
            <a:pPr algn="ctr">
              <a:spcBef>
                <a:spcPct val="20000"/>
              </a:spcBef>
            </a:pPr>
            <a:r>
              <a:rPr lang="es-MX" b="1" dirty="0" smtClean="0">
                <a:solidFill>
                  <a:srgbClr val="C00000"/>
                </a:solidFill>
                <a:latin typeface="Tahoma" pitchFamily="34" charset="0"/>
                <a:cs typeface="Tahoma" pitchFamily="34" charset="0"/>
              </a:rPr>
              <a:t>¿QUÉ CARCTERIZA A UNA SOCIEDAD CON UNA CIUDADANÍA ACTIVA?</a:t>
            </a:r>
            <a:endParaRPr lang="es-MX" b="1" dirty="0">
              <a:solidFill>
                <a:srgbClr val="C00000"/>
              </a:solidFill>
              <a:latin typeface="Tahoma" pitchFamily="34" charset="0"/>
              <a:cs typeface="Tahoma" pitchFamily="34" charset="0"/>
            </a:endParaRPr>
          </a:p>
        </p:txBody>
      </p:sp>
    </p:spTree>
    <p:extLst>
      <p:ext uri="{BB962C8B-B14F-4D97-AF65-F5344CB8AC3E}">
        <p14:creationId xmlns="" xmlns:p14="http://schemas.microsoft.com/office/powerpoint/2010/main" val="325968227"/>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5"/>
          <p:cNvSpPr txBox="1">
            <a:spLocks noChangeArrowheads="1"/>
          </p:cNvSpPr>
          <p:nvPr/>
        </p:nvSpPr>
        <p:spPr>
          <a:xfrm>
            <a:off x="745232" y="188640"/>
            <a:ext cx="7499176" cy="830997"/>
          </a:xfrm>
          <a:prstGeom prst="rect">
            <a:avLst/>
          </a:prstGeom>
          <a:noFill/>
          <a:ln w="9525" algn="ctr">
            <a:noFill/>
            <a:miter lim="800000"/>
            <a:headEnd/>
            <a:tailEnd/>
          </a:ln>
        </p:spPr>
        <p:txBody>
          <a:bodyPr wrap="square">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400" b="1" i="0" u="none" strike="noStrike" kern="1200" cap="none" spc="0" normalizeH="0" baseline="0" noProof="0" dirty="0" smtClean="0">
                <a:ln>
                  <a:noFill/>
                </a:ln>
                <a:solidFill>
                  <a:srgbClr val="C00000"/>
                </a:solidFill>
                <a:effectLst/>
                <a:uLnTx/>
                <a:uFillTx/>
                <a:latin typeface="Tahoma" pitchFamily="34" charset="0"/>
                <a:ea typeface="+mn-ea"/>
                <a:cs typeface="Tahoma" pitchFamily="34" charset="0"/>
              </a:rPr>
              <a:t>LA EDUCACIÓN, PROCESO DE ACOPLAMIENTO ESTRUCTURAL (H. </a:t>
            </a:r>
            <a:r>
              <a:rPr kumimoji="0" lang="en-US" sz="2400" b="1" i="0" u="none" strike="noStrike" kern="1200" cap="none" spc="0" normalizeH="0" baseline="0" noProof="0" dirty="0" err="1" smtClean="0">
                <a:ln>
                  <a:noFill/>
                </a:ln>
                <a:solidFill>
                  <a:srgbClr val="C00000"/>
                </a:solidFill>
                <a:effectLst/>
                <a:uLnTx/>
                <a:uFillTx/>
                <a:latin typeface="Tahoma" pitchFamily="34" charset="0"/>
                <a:ea typeface="+mn-ea"/>
                <a:cs typeface="Tahoma" pitchFamily="34" charset="0"/>
              </a:rPr>
              <a:t>Maturana</a:t>
            </a:r>
            <a:r>
              <a:rPr kumimoji="0" lang="en-US" sz="2400" b="1" i="0" u="none" strike="noStrike" kern="1200" cap="none" spc="0" normalizeH="0" baseline="0" noProof="0" dirty="0" smtClean="0">
                <a:ln>
                  <a:noFill/>
                </a:ln>
                <a:solidFill>
                  <a:srgbClr val="C00000"/>
                </a:solidFill>
                <a:effectLst/>
                <a:uLnTx/>
                <a:uFillTx/>
                <a:latin typeface="Tahoma" pitchFamily="34" charset="0"/>
                <a:ea typeface="+mn-ea"/>
                <a:cs typeface="Tahoma" pitchFamily="34" charset="0"/>
              </a:rPr>
              <a:t>)</a:t>
            </a:r>
            <a:endParaRPr kumimoji="0" lang="es-ES" sz="2400" b="1" i="0" u="none" strike="noStrike" kern="1200" cap="none" spc="0" normalizeH="0" baseline="0" noProof="0" dirty="0" smtClean="0">
              <a:ln>
                <a:noFill/>
              </a:ln>
              <a:solidFill>
                <a:srgbClr val="C00000"/>
              </a:solidFill>
              <a:effectLst/>
              <a:uLnTx/>
              <a:uFillTx/>
              <a:latin typeface="Tahoma" pitchFamily="34" charset="0"/>
              <a:ea typeface="+mn-ea"/>
              <a:cs typeface="Tahoma" pitchFamily="34" charset="0"/>
            </a:endParaRPr>
          </a:p>
        </p:txBody>
      </p:sp>
      <p:grpSp>
        <p:nvGrpSpPr>
          <p:cNvPr id="38" name="37 Grupo"/>
          <p:cNvGrpSpPr/>
          <p:nvPr/>
        </p:nvGrpSpPr>
        <p:grpSpPr>
          <a:xfrm>
            <a:off x="0" y="1268760"/>
            <a:ext cx="9324528" cy="1800200"/>
            <a:chOff x="0" y="1484784"/>
            <a:chExt cx="9144000" cy="2229968"/>
          </a:xfrm>
        </p:grpSpPr>
        <p:sp>
          <p:nvSpPr>
            <p:cNvPr id="20" name="19 Rectángulo redondeado"/>
            <p:cNvSpPr/>
            <p:nvPr/>
          </p:nvSpPr>
          <p:spPr bwMode="auto">
            <a:xfrm>
              <a:off x="5745454" y="1571612"/>
              <a:ext cx="1357322" cy="1214446"/>
            </a:xfrm>
            <a:prstGeom prst="roundRect">
              <a:avLst/>
            </a:prstGeom>
            <a:solidFill>
              <a:srgbClr val="CCFFCC"/>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MX" sz="2400" b="0" i="0" u="none" strike="noStrike" cap="none" normalizeH="0" baseline="0" smtClean="0">
                <a:ln>
                  <a:noFill/>
                </a:ln>
                <a:solidFill>
                  <a:schemeClr val="tx1"/>
                </a:solidFill>
                <a:effectLst/>
                <a:latin typeface="Times" pitchFamily="18" charset="0"/>
              </a:endParaRPr>
            </a:p>
          </p:txBody>
        </p:sp>
        <p:sp>
          <p:nvSpPr>
            <p:cNvPr id="6" name="5 Rectángulo"/>
            <p:cNvSpPr/>
            <p:nvPr/>
          </p:nvSpPr>
          <p:spPr>
            <a:xfrm>
              <a:off x="700669" y="1671191"/>
              <a:ext cx="1728191" cy="461665"/>
            </a:xfrm>
            <a:prstGeom prst="rect">
              <a:avLst/>
            </a:prstGeom>
          </p:spPr>
          <p:txBody>
            <a:bodyPr wrap="square">
              <a:spAutoFit/>
            </a:bodyPr>
            <a:lstStyle/>
            <a:p>
              <a:pPr algn="just">
                <a:defRPr/>
              </a:pPr>
              <a:r>
                <a:rPr lang="en-US" b="1" dirty="0" err="1" smtClean="0">
                  <a:solidFill>
                    <a:srgbClr val="C00000"/>
                  </a:solidFill>
                  <a:latin typeface="Tahoma" pitchFamily="34" charset="0"/>
                  <a:ea typeface="Arial MT Md"/>
                  <a:cs typeface="Tahoma" pitchFamily="34" charset="0"/>
                </a:rPr>
                <a:t>Tiempo</a:t>
              </a:r>
              <a:r>
                <a:rPr lang="en-US" b="1" dirty="0" smtClean="0">
                  <a:solidFill>
                    <a:srgbClr val="C00000"/>
                  </a:solidFill>
                  <a:latin typeface="Tahoma" pitchFamily="34" charset="0"/>
                  <a:ea typeface="Arial MT Md"/>
                  <a:cs typeface="Tahoma" pitchFamily="34" charset="0"/>
                </a:rPr>
                <a:t> 1:</a:t>
              </a:r>
              <a:endParaRPr lang="en-US" b="1" dirty="0">
                <a:solidFill>
                  <a:srgbClr val="C00000"/>
                </a:solidFill>
                <a:latin typeface="Tahoma" pitchFamily="34" charset="0"/>
                <a:ea typeface="Arial MT Md"/>
                <a:cs typeface="Tahoma" pitchFamily="34" charset="0"/>
              </a:endParaRPr>
            </a:p>
          </p:txBody>
        </p:sp>
        <p:sp>
          <p:nvSpPr>
            <p:cNvPr id="5" name="4 Elipse"/>
            <p:cNvSpPr/>
            <p:nvPr/>
          </p:nvSpPr>
          <p:spPr bwMode="auto">
            <a:xfrm>
              <a:off x="3450508" y="1484784"/>
              <a:ext cx="1368152" cy="1296144"/>
            </a:xfrm>
            <a:prstGeom prst="ellipse">
              <a:avLst/>
            </a:prstGeom>
            <a:solidFill>
              <a:srgbClr val="CCCC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Times" pitchFamily="18" charset="0"/>
              </a:endParaRPr>
            </a:p>
          </p:txBody>
        </p:sp>
        <p:sp>
          <p:nvSpPr>
            <p:cNvPr id="17" name="16 CuadroTexto"/>
            <p:cNvSpPr txBox="1"/>
            <p:nvPr/>
          </p:nvSpPr>
          <p:spPr>
            <a:xfrm>
              <a:off x="3450508" y="1916832"/>
              <a:ext cx="1368152" cy="461665"/>
            </a:xfrm>
            <a:prstGeom prst="rect">
              <a:avLst/>
            </a:prstGeom>
            <a:noFill/>
          </p:spPr>
          <p:txBody>
            <a:bodyPr wrap="square" rtlCol="0">
              <a:spAutoFit/>
            </a:bodyPr>
            <a:lstStyle/>
            <a:p>
              <a:pPr algn="ctr"/>
              <a:r>
                <a:rPr lang="es-CO" dirty="0" smtClean="0">
                  <a:latin typeface="Tahoma" pitchFamily="34" charset="0"/>
                  <a:ea typeface="Tahoma" pitchFamily="34" charset="0"/>
                  <a:cs typeface="Tahoma" pitchFamily="34" charset="0"/>
                </a:rPr>
                <a:t>Sujeto A</a:t>
              </a:r>
              <a:endParaRPr lang="es-CO" dirty="0">
                <a:latin typeface="Tahoma" pitchFamily="34" charset="0"/>
                <a:ea typeface="Tahoma" pitchFamily="34" charset="0"/>
                <a:cs typeface="Tahoma" pitchFamily="34" charset="0"/>
              </a:endParaRPr>
            </a:p>
          </p:txBody>
        </p:sp>
        <p:sp>
          <p:nvSpPr>
            <p:cNvPr id="18" name="17 CuadroTexto"/>
            <p:cNvSpPr txBox="1"/>
            <p:nvPr/>
          </p:nvSpPr>
          <p:spPr>
            <a:xfrm>
              <a:off x="5750584" y="1916832"/>
              <a:ext cx="1368152" cy="461665"/>
            </a:xfrm>
            <a:prstGeom prst="rect">
              <a:avLst/>
            </a:prstGeom>
            <a:noFill/>
          </p:spPr>
          <p:txBody>
            <a:bodyPr wrap="square" rtlCol="0">
              <a:spAutoFit/>
            </a:bodyPr>
            <a:lstStyle/>
            <a:p>
              <a:pPr algn="ctr"/>
              <a:r>
                <a:rPr lang="es-CO" dirty="0" smtClean="0">
                  <a:latin typeface="Tahoma" pitchFamily="34" charset="0"/>
                  <a:ea typeface="Tahoma" pitchFamily="34" charset="0"/>
                  <a:cs typeface="Tahoma" pitchFamily="34" charset="0"/>
                </a:rPr>
                <a:t>Sujeto B</a:t>
              </a:r>
              <a:endParaRPr lang="es-CO" dirty="0">
                <a:latin typeface="Tahoma" pitchFamily="34" charset="0"/>
                <a:ea typeface="Tahoma" pitchFamily="34" charset="0"/>
                <a:cs typeface="Tahoma" pitchFamily="34" charset="0"/>
              </a:endParaRPr>
            </a:p>
          </p:txBody>
        </p:sp>
        <p:sp>
          <p:nvSpPr>
            <p:cNvPr id="19" name="18 CuadroTexto"/>
            <p:cNvSpPr txBox="1"/>
            <p:nvPr/>
          </p:nvSpPr>
          <p:spPr>
            <a:xfrm>
              <a:off x="4673884" y="3183359"/>
              <a:ext cx="1368152" cy="461665"/>
            </a:xfrm>
            <a:prstGeom prst="rect">
              <a:avLst/>
            </a:prstGeom>
            <a:noFill/>
          </p:spPr>
          <p:txBody>
            <a:bodyPr wrap="square" rtlCol="0">
              <a:spAutoFit/>
            </a:bodyPr>
            <a:lstStyle/>
            <a:p>
              <a:pPr algn="ctr"/>
              <a:r>
                <a:rPr lang="es-CO" dirty="0" smtClean="0">
                  <a:latin typeface="Tahoma" pitchFamily="34" charset="0"/>
                  <a:ea typeface="Tahoma" pitchFamily="34" charset="0"/>
                  <a:cs typeface="Tahoma" pitchFamily="34" charset="0"/>
                </a:rPr>
                <a:t>Entorno</a:t>
              </a:r>
              <a:endParaRPr lang="es-CO" dirty="0">
                <a:latin typeface="Tahoma" pitchFamily="34" charset="0"/>
                <a:ea typeface="Tahoma" pitchFamily="34" charset="0"/>
                <a:cs typeface="Tahoma" pitchFamily="34" charset="0"/>
              </a:endParaRPr>
            </a:p>
          </p:txBody>
        </p:sp>
        <p:sp>
          <p:nvSpPr>
            <p:cNvPr id="21" name="20 CuadroTexto"/>
            <p:cNvSpPr txBox="1"/>
            <p:nvPr/>
          </p:nvSpPr>
          <p:spPr>
            <a:xfrm>
              <a:off x="4602446" y="1518810"/>
              <a:ext cx="1214446" cy="338554"/>
            </a:xfrm>
            <a:prstGeom prst="rect">
              <a:avLst/>
            </a:prstGeom>
            <a:noFill/>
          </p:spPr>
          <p:txBody>
            <a:bodyPr wrap="square" rtlCol="0">
              <a:spAutoFit/>
            </a:bodyPr>
            <a:lstStyle/>
            <a:p>
              <a:pPr algn="ctr"/>
              <a:r>
                <a:rPr lang="es-MX" sz="1600" dirty="0" smtClean="0">
                  <a:latin typeface="Tahoma" pitchFamily="34" charset="0"/>
                  <a:ea typeface="Tahoma" pitchFamily="34" charset="0"/>
                  <a:cs typeface="Tahoma" pitchFamily="34" charset="0"/>
                </a:rPr>
                <a:t>Interacción</a:t>
              </a:r>
              <a:endParaRPr lang="es-MX" sz="1600" dirty="0">
                <a:latin typeface="Tahoma" pitchFamily="34" charset="0"/>
                <a:ea typeface="Tahoma" pitchFamily="34" charset="0"/>
                <a:cs typeface="Tahoma" pitchFamily="34" charset="0"/>
              </a:endParaRPr>
            </a:p>
          </p:txBody>
        </p:sp>
        <p:sp>
          <p:nvSpPr>
            <p:cNvPr id="23" name="22 Flecha abajo"/>
            <p:cNvSpPr/>
            <p:nvPr/>
          </p:nvSpPr>
          <p:spPr bwMode="auto">
            <a:xfrm>
              <a:off x="6618670" y="2786058"/>
              <a:ext cx="285752" cy="428628"/>
            </a:xfrm>
            <a:prstGeom prst="downArrow">
              <a:avLst/>
            </a:prstGeom>
            <a:solidFill>
              <a:srgbClr val="0066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MX" sz="2400" b="0" i="0" u="none" strike="noStrike" cap="none" normalizeH="0" baseline="0" smtClean="0">
                <a:ln>
                  <a:noFill/>
                </a:ln>
                <a:solidFill>
                  <a:schemeClr val="tx1"/>
                </a:solidFill>
                <a:effectLst/>
                <a:latin typeface="Times" pitchFamily="18" charset="0"/>
              </a:endParaRPr>
            </a:p>
          </p:txBody>
        </p:sp>
        <p:sp>
          <p:nvSpPr>
            <p:cNvPr id="24" name="23 Flecha abajo"/>
            <p:cNvSpPr/>
            <p:nvPr/>
          </p:nvSpPr>
          <p:spPr bwMode="auto">
            <a:xfrm rot="10800000">
              <a:off x="6047166" y="2786058"/>
              <a:ext cx="285752" cy="428628"/>
            </a:xfrm>
            <a:prstGeom prst="downArrow">
              <a:avLst/>
            </a:prstGeom>
            <a:solidFill>
              <a:srgbClr val="0066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MX" sz="2400" b="0" i="0" u="none" strike="noStrike" cap="none" normalizeH="0" baseline="0" smtClean="0">
                <a:ln>
                  <a:noFill/>
                </a:ln>
                <a:solidFill>
                  <a:schemeClr val="tx1"/>
                </a:solidFill>
                <a:effectLst/>
                <a:latin typeface="Times" pitchFamily="18" charset="0"/>
              </a:endParaRPr>
            </a:p>
          </p:txBody>
        </p:sp>
        <p:sp>
          <p:nvSpPr>
            <p:cNvPr id="25" name="24 Flecha abajo"/>
            <p:cNvSpPr/>
            <p:nvPr/>
          </p:nvSpPr>
          <p:spPr bwMode="auto">
            <a:xfrm>
              <a:off x="3816628" y="2786058"/>
              <a:ext cx="285752" cy="428628"/>
            </a:xfrm>
            <a:prstGeom prst="downArrow">
              <a:avLst/>
            </a:prstGeom>
            <a:solidFill>
              <a:srgbClr val="0066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MX" sz="2400" b="0" i="0" u="none" strike="noStrike" cap="none" normalizeH="0" baseline="0" smtClean="0">
                <a:ln>
                  <a:noFill/>
                </a:ln>
                <a:solidFill>
                  <a:schemeClr val="tx1"/>
                </a:solidFill>
                <a:effectLst/>
                <a:latin typeface="Times" pitchFamily="18" charset="0"/>
              </a:endParaRPr>
            </a:p>
          </p:txBody>
        </p:sp>
        <p:sp>
          <p:nvSpPr>
            <p:cNvPr id="26" name="25 Flecha abajo"/>
            <p:cNvSpPr/>
            <p:nvPr/>
          </p:nvSpPr>
          <p:spPr bwMode="auto">
            <a:xfrm rot="10800000">
              <a:off x="4316694" y="2786058"/>
              <a:ext cx="285752" cy="428628"/>
            </a:xfrm>
            <a:prstGeom prst="downArrow">
              <a:avLst/>
            </a:prstGeom>
            <a:solidFill>
              <a:srgbClr val="0066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MX" sz="2400" b="0" i="0" u="none" strike="noStrike" cap="none" normalizeH="0" baseline="0" smtClean="0">
                <a:ln>
                  <a:noFill/>
                </a:ln>
                <a:solidFill>
                  <a:schemeClr val="tx1"/>
                </a:solidFill>
                <a:effectLst/>
                <a:latin typeface="Times" pitchFamily="18" charset="0"/>
              </a:endParaRPr>
            </a:p>
          </p:txBody>
        </p:sp>
        <p:sp>
          <p:nvSpPr>
            <p:cNvPr id="27" name="26 Flecha abajo"/>
            <p:cNvSpPr/>
            <p:nvPr/>
          </p:nvSpPr>
          <p:spPr bwMode="auto">
            <a:xfrm rot="5400000">
              <a:off x="5133766" y="2111862"/>
              <a:ext cx="285752" cy="634012"/>
            </a:xfrm>
            <a:prstGeom prst="downArrow">
              <a:avLst/>
            </a:prstGeom>
            <a:solidFill>
              <a:srgbClr val="0066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MX" sz="2400" b="0" i="0" u="none" strike="noStrike" cap="none" normalizeH="0" baseline="0" smtClean="0">
                <a:ln>
                  <a:noFill/>
                </a:ln>
                <a:solidFill>
                  <a:schemeClr val="tx1"/>
                </a:solidFill>
                <a:effectLst/>
                <a:latin typeface="Times" pitchFamily="18" charset="0"/>
              </a:endParaRPr>
            </a:p>
          </p:txBody>
        </p:sp>
        <p:sp>
          <p:nvSpPr>
            <p:cNvPr id="28" name="27 Flecha abajo"/>
            <p:cNvSpPr/>
            <p:nvPr/>
          </p:nvSpPr>
          <p:spPr bwMode="auto">
            <a:xfrm rot="16200000">
              <a:off x="5162509" y="1774485"/>
              <a:ext cx="285752" cy="594386"/>
            </a:xfrm>
            <a:prstGeom prst="downArrow">
              <a:avLst/>
            </a:prstGeom>
            <a:solidFill>
              <a:srgbClr val="0066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MX" sz="2400" b="0" i="0" u="none" strike="noStrike" cap="none" normalizeH="0" baseline="0" smtClean="0">
                <a:ln>
                  <a:noFill/>
                </a:ln>
                <a:solidFill>
                  <a:schemeClr val="tx1"/>
                </a:solidFill>
                <a:effectLst/>
                <a:latin typeface="Times" pitchFamily="18" charset="0"/>
              </a:endParaRPr>
            </a:p>
          </p:txBody>
        </p:sp>
        <p:sp>
          <p:nvSpPr>
            <p:cNvPr id="37" name="36 Forma libre"/>
            <p:cNvSpPr/>
            <p:nvPr/>
          </p:nvSpPr>
          <p:spPr bwMode="auto">
            <a:xfrm>
              <a:off x="2384693" y="3143248"/>
              <a:ext cx="5830645" cy="294047"/>
            </a:xfrm>
            <a:custGeom>
              <a:avLst/>
              <a:gdLst>
                <a:gd name="connsiteX0" fmla="*/ 0 w 5830645"/>
                <a:gd name="connsiteY0" fmla="*/ 26124 h 294047"/>
                <a:gd name="connsiteX1" fmla="*/ 204395 w 5830645"/>
                <a:gd name="connsiteY1" fmla="*/ 36882 h 294047"/>
                <a:gd name="connsiteX2" fmla="*/ 268941 w 5830645"/>
                <a:gd name="connsiteY2" fmla="*/ 58397 h 294047"/>
                <a:gd name="connsiteX3" fmla="*/ 322729 w 5830645"/>
                <a:gd name="connsiteY3" fmla="*/ 69155 h 294047"/>
                <a:gd name="connsiteX4" fmla="*/ 344245 w 5830645"/>
                <a:gd name="connsiteY4" fmla="*/ 90670 h 294047"/>
                <a:gd name="connsiteX5" fmla="*/ 398033 w 5830645"/>
                <a:gd name="connsiteY5" fmla="*/ 101428 h 294047"/>
                <a:gd name="connsiteX6" fmla="*/ 430306 w 5830645"/>
                <a:gd name="connsiteY6" fmla="*/ 112185 h 294047"/>
                <a:gd name="connsiteX7" fmla="*/ 505609 w 5830645"/>
                <a:gd name="connsiteY7" fmla="*/ 155216 h 294047"/>
                <a:gd name="connsiteX8" fmla="*/ 548640 w 5830645"/>
                <a:gd name="connsiteY8" fmla="*/ 165974 h 294047"/>
                <a:gd name="connsiteX9" fmla="*/ 677732 w 5830645"/>
                <a:gd name="connsiteY9" fmla="*/ 198247 h 294047"/>
                <a:gd name="connsiteX10" fmla="*/ 1398494 w 5830645"/>
                <a:gd name="connsiteY10" fmla="*/ 187489 h 294047"/>
                <a:gd name="connsiteX11" fmla="*/ 1441525 w 5830645"/>
                <a:gd name="connsiteY11" fmla="*/ 176731 h 294047"/>
                <a:gd name="connsiteX12" fmla="*/ 1527586 w 5830645"/>
                <a:gd name="connsiteY12" fmla="*/ 165974 h 294047"/>
                <a:gd name="connsiteX13" fmla="*/ 1570616 w 5830645"/>
                <a:gd name="connsiteY13" fmla="*/ 155216 h 294047"/>
                <a:gd name="connsiteX14" fmla="*/ 1602889 w 5830645"/>
                <a:gd name="connsiteY14" fmla="*/ 144458 h 294047"/>
                <a:gd name="connsiteX15" fmla="*/ 1742739 w 5830645"/>
                <a:gd name="connsiteY15" fmla="*/ 122943 h 294047"/>
                <a:gd name="connsiteX16" fmla="*/ 1796527 w 5830645"/>
                <a:gd name="connsiteY16" fmla="*/ 112185 h 294047"/>
                <a:gd name="connsiteX17" fmla="*/ 1947134 w 5830645"/>
                <a:gd name="connsiteY17" fmla="*/ 101428 h 294047"/>
                <a:gd name="connsiteX18" fmla="*/ 2710927 w 5830645"/>
                <a:gd name="connsiteY18" fmla="*/ 101428 h 294047"/>
                <a:gd name="connsiteX19" fmla="*/ 2764715 w 5830645"/>
                <a:gd name="connsiteY19" fmla="*/ 112185 h 294047"/>
                <a:gd name="connsiteX20" fmla="*/ 2872292 w 5830645"/>
                <a:gd name="connsiteY20" fmla="*/ 122943 h 294047"/>
                <a:gd name="connsiteX21" fmla="*/ 3130475 w 5830645"/>
                <a:gd name="connsiteY21" fmla="*/ 144458 h 294047"/>
                <a:gd name="connsiteX22" fmla="*/ 3259567 w 5830645"/>
                <a:gd name="connsiteY22" fmla="*/ 155216 h 294047"/>
                <a:gd name="connsiteX23" fmla="*/ 3506993 w 5830645"/>
                <a:gd name="connsiteY23" fmla="*/ 176731 h 294047"/>
                <a:gd name="connsiteX24" fmla="*/ 3550023 w 5830645"/>
                <a:gd name="connsiteY24" fmla="*/ 187489 h 294047"/>
                <a:gd name="connsiteX25" fmla="*/ 3636085 w 5830645"/>
                <a:gd name="connsiteY25" fmla="*/ 198247 h 294047"/>
                <a:gd name="connsiteX26" fmla="*/ 3711388 w 5830645"/>
                <a:gd name="connsiteY26" fmla="*/ 219762 h 294047"/>
                <a:gd name="connsiteX27" fmla="*/ 3926541 w 5830645"/>
                <a:gd name="connsiteY27" fmla="*/ 230519 h 294047"/>
                <a:gd name="connsiteX28" fmla="*/ 3980329 w 5830645"/>
                <a:gd name="connsiteY28" fmla="*/ 241277 h 294047"/>
                <a:gd name="connsiteX29" fmla="*/ 4152452 w 5830645"/>
                <a:gd name="connsiteY29" fmla="*/ 262792 h 294047"/>
                <a:gd name="connsiteX30" fmla="*/ 4389120 w 5830645"/>
                <a:gd name="connsiteY30" fmla="*/ 262792 h 294047"/>
                <a:gd name="connsiteX31" fmla="*/ 4421393 w 5830645"/>
                <a:gd name="connsiteY31" fmla="*/ 252035 h 294047"/>
                <a:gd name="connsiteX32" fmla="*/ 4464423 w 5830645"/>
                <a:gd name="connsiteY32" fmla="*/ 241277 h 294047"/>
                <a:gd name="connsiteX33" fmla="*/ 4528969 w 5830645"/>
                <a:gd name="connsiteY33" fmla="*/ 230519 h 294047"/>
                <a:gd name="connsiteX34" fmla="*/ 4561242 w 5830645"/>
                <a:gd name="connsiteY34" fmla="*/ 209004 h 294047"/>
                <a:gd name="connsiteX35" fmla="*/ 4636546 w 5830645"/>
                <a:gd name="connsiteY35" fmla="*/ 187489 h 294047"/>
                <a:gd name="connsiteX36" fmla="*/ 4701092 w 5830645"/>
                <a:gd name="connsiteY36" fmla="*/ 144458 h 294047"/>
                <a:gd name="connsiteX37" fmla="*/ 4733365 w 5830645"/>
                <a:gd name="connsiteY37" fmla="*/ 133701 h 294047"/>
                <a:gd name="connsiteX38" fmla="*/ 4776395 w 5830645"/>
                <a:gd name="connsiteY38" fmla="*/ 112185 h 294047"/>
                <a:gd name="connsiteX39" fmla="*/ 4819426 w 5830645"/>
                <a:gd name="connsiteY39" fmla="*/ 101428 h 294047"/>
                <a:gd name="connsiteX40" fmla="*/ 4948517 w 5830645"/>
                <a:gd name="connsiteY40" fmla="*/ 69155 h 294047"/>
                <a:gd name="connsiteX41" fmla="*/ 5120640 w 5830645"/>
                <a:gd name="connsiteY41" fmla="*/ 36882 h 294047"/>
                <a:gd name="connsiteX42" fmla="*/ 5357308 w 5830645"/>
                <a:gd name="connsiteY42" fmla="*/ 26124 h 294047"/>
                <a:gd name="connsiteX43" fmla="*/ 5744583 w 5830645"/>
                <a:gd name="connsiteY43" fmla="*/ 26124 h 294047"/>
                <a:gd name="connsiteX44" fmla="*/ 5809129 w 5830645"/>
                <a:gd name="connsiteY44" fmla="*/ 47639 h 294047"/>
                <a:gd name="connsiteX45" fmla="*/ 5830645 w 5830645"/>
                <a:gd name="connsiteY45" fmla="*/ 47639 h 294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830645" h="294047">
                  <a:moveTo>
                    <a:pt x="0" y="26124"/>
                  </a:moveTo>
                  <a:cubicBezTo>
                    <a:pt x="68132" y="29710"/>
                    <a:pt x="136655" y="28753"/>
                    <a:pt x="204395" y="36882"/>
                  </a:cubicBezTo>
                  <a:cubicBezTo>
                    <a:pt x="226913" y="39584"/>
                    <a:pt x="246702" y="53949"/>
                    <a:pt x="268941" y="58397"/>
                  </a:cubicBezTo>
                  <a:lnTo>
                    <a:pt x="322729" y="69155"/>
                  </a:lnTo>
                  <a:cubicBezTo>
                    <a:pt x="329901" y="76327"/>
                    <a:pt x="334923" y="86675"/>
                    <a:pt x="344245" y="90670"/>
                  </a:cubicBezTo>
                  <a:cubicBezTo>
                    <a:pt x="361051" y="97873"/>
                    <a:pt x="380294" y="96993"/>
                    <a:pt x="398033" y="101428"/>
                  </a:cubicBezTo>
                  <a:cubicBezTo>
                    <a:pt x="409034" y="104178"/>
                    <a:pt x="419548" y="108599"/>
                    <a:pt x="430306" y="112185"/>
                  </a:cubicBezTo>
                  <a:cubicBezTo>
                    <a:pt x="457059" y="130021"/>
                    <a:pt x="474410" y="143517"/>
                    <a:pt x="505609" y="155216"/>
                  </a:cubicBezTo>
                  <a:cubicBezTo>
                    <a:pt x="519453" y="160407"/>
                    <a:pt x="534478" y="161726"/>
                    <a:pt x="548640" y="165974"/>
                  </a:cubicBezTo>
                  <a:cubicBezTo>
                    <a:pt x="655187" y="197938"/>
                    <a:pt x="570322" y="180345"/>
                    <a:pt x="677732" y="198247"/>
                  </a:cubicBezTo>
                  <a:lnTo>
                    <a:pt x="1398494" y="187489"/>
                  </a:lnTo>
                  <a:cubicBezTo>
                    <a:pt x="1413273" y="187073"/>
                    <a:pt x="1426941" y="179162"/>
                    <a:pt x="1441525" y="176731"/>
                  </a:cubicBezTo>
                  <a:cubicBezTo>
                    <a:pt x="1470042" y="171978"/>
                    <a:pt x="1498899" y="169560"/>
                    <a:pt x="1527586" y="165974"/>
                  </a:cubicBezTo>
                  <a:cubicBezTo>
                    <a:pt x="1541929" y="162388"/>
                    <a:pt x="1556400" y="159278"/>
                    <a:pt x="1570616" y="155216"/>
                  </a:cubicBezTo>
                  <a:cubicBezTo>
                    <a:pt x="1581519" y="152101"/>
                    <a:pt x="1591888" y="147208"/>
                    <a:pt x="1602889" y="144458"/>
                  </a:cubicBezTo>
                  <a:cubicBezTo>
                    <a:pt x="1662078" y="129661"/>
                    <a:pt x="1674818" y="133393"/>
                    <a:pt x="1742739" y="122943"/>
                  </a:cubicBezTo>
                  <a:cubicBezTo>
                    <a:pt x="1760811" y="120163"/>
                    <a:pt x="1778343" y="114099"/>
                    <a:pt x="1796527" y="112185"/>
                  </a:cubicBezTo>
                  <a:cubicBezTo>
                    <a:pt x="1846581" y="106916"/>
                    <a:pt x="1896932" y="105014"/>
                    <a:pt x="1947134" y="101428"/>
                  </a:cubicBezTo>
                  <a:cubicBezTo>
                    <a:pt x="2209543" y="13956"/>
                    <a:pt x="1994202" y="81792"/>
                    <a:pt x="2710927" y="101428"/>
                  </a:cubicBezTo>
                  <a:cubicBezTo>
                    <a:pt x="2729205" y="101929"/>
                    <a:pt x="2746591" y="109769"/>
                    <a:pt x="2764715" y="112185"/>
                  </a:cubicBezTo>
                  <a:cubicBezTo>
                    <a:pt x="2800437" y="116948"/>
                    <a:pt x="2836433" y="119357"/>
                    <a:pt x="2872292" y="122943"/>
                  </a:cubicBezTo>
                  <a:cubicBezTo>
                    <a:pt x="2998216" y="148129"/>
                    <a:pt x="2888287" y="128833"/>
                    <a:pt x="3130475" y="144458"/>
                  </a:cubicBezTo>
                  <a:cubicBezTo>
                    <a:pt x="3173565" y="147238"/>
                    <a:pt x="3216536" y="151630"/>
                    <a:pt x="3259567" y="155216"/>
                  </a:cubicBezTo>
                  <a:cubicBezTo>
                    <a:pt x="3378784" y="185022"/>
                    <a:pt x="3241694" y="153662"/>
                    <a:pt x="3506993" y="176731"/>
                  </a:cubicBezTo>
                  <a:cubicBezTo>
                    <a:pt x="3521722" y="178012"/>
                    <a:pt x="3535439" y="185058"/>
                    <a:pt x="3550023" y="187489"/>
                  </a:cubicBezTo>
                  <a:cubicBezTo>
                    <a:pt x="3578540" y="192242"/>
                    <a:pt x="3607398" y="194661"/>
                    <a:pt x="3636085" y="198247"/>
                  </a:cubicBezTo>
                  <a:cubicBezTo>
                    <a:pt x="3654756" y="204470"/>
                    <a:pt x="3693380" y="218261"/>
                    <a:pt x="3711388" y="219762"/>
                  </a:cubicBezTo>
                  <a:cubicBezTo>
                    <a:pt x="3782947" y="225725"/>
                    <a:pt x="3854823" y="226933"/>
                    <a:pt x="3926541" y="230519"/>
                  </a:cubicBezTo>
                  <a:cubicBezTo>
                    <a:pt x="3944470" y="234105"/>
                    <a:pt x="3962293" y="238271"/>
                    <a:pt x="3980329" y="241277"/>
                  </a:cubicBezTo>
                  <a:cubicBezTo>
                    <a:pt x="4041736" y="251512"/>
                    <a:pt x="4089394" y="255786"/>
                    <a:pt x="4152452" y="262792"/>
                  </a:cubicBezTo>
                  <a:cubicBezTo>
                    <a:pt x="4246215" y="294047"/>
                    <a:pt x="4192863" y="280633"/>
                    <a:pt x="4389120" y="262792"/>
                  </a:cubicBezTo>
                  <a:cubicBezTo>
                    <a:pt x="4400413" y="261765"/>
                    <a:pt x="4410490" y="255150"/>
                    <a:pt x="4421393" y="252035"/>
                  </a:cubicBezTo>
                  <a:cubicBezTo>
                    <a:pt x="4435609" y="247973"/>
                    <a:pt x="4449925" y="244177"/>
                    <a:pt x="4464423" y="241277"/>
                  </a:cubicBezTo>
                  <a:cubicBezTo>
                    <a:pt x="4485812" y="236999"/>
                    <a:pt x="4507454" y="234105"/>
                    <a:pt x="4528969" y="230519"/>
                  </a:cubicBezTo>
                  <a:cubicBezTo>
                    <a:pt x="4539727" y="223347"/>
                    <a:pt x="4549358" y="214097"/>
                    <a:pt x="4561242" y="209004"/>
                  </a:cubicBezTo>
                  <a:cubicBezTo>
                    <a:pt x="4585622" y="198556"/>
                    <a:pt x="4612989" y="200577"/>
                    <a:pt x="4636546" y="187489"/>
                  </a:cubicBezTo>
                  <a:cubicBezTo>
                    <a:pt x="4659150" y="174931"/>
                    <a:pt x="4676561" y="152635"/>
                    <a:pt x="4701092" y="144458"/>
                  </a:cubicBezTo>
                  <a:cubicBezTo>
                    <a:pt x="4711850" y="140872"/>
                    <a:pt x="4722942" y="138168"/>
                    <a:pt x="4733365" y="133701"/>
                  </a:cubicBezTo>
                  <a:cubicBezTo>
                    <a:pt x="4748105" y="127384"/>
                    <a:pt x="4761380" y="117816"/>
                    <a:pt x="4776395" y="112185"/>
                  </a:cubicBezTo>
                  <a:cubicBezTo>
                    <a:pt x="4790239" y="106994"/>
                    <a:pt x="4805264" y="105676"/>
                    <a:pt x="4819426" y="101428"/>
                  </a:cubicBezTo>
                  <a:cubicBezTo>
                    <a:pt x="4946672" y="63254"/>
                    <a:pt x="4821201" y="93027"/>
                    <a:pt x="4948517" y="69155"/>
                  </a:cubicBezTo>
                  <a:cubicBezTo>
                    <a:pt x="4952979" y="68318"/>
                    <a:pt x="5094284" y="38765"/>
                    <a:pt x="5120640" y="36882"/>
                  </a:cubicBezTo>
                  <a:cubicBezTo>
                    <a:pt x="5199410" y="31256"/>
                    <a:pt x="5278419" y="29710"/>
                    <a:pt x="5357308" y="26124"/>
                  </a:cubicBezTo>
                  <a:cubicBezTo>
                    <a:pt x="5514062" y="0"/>
                    <a:pt x="5468963" y="3156"/>
                    <a:pt x="5744583" y="26124"/>
                  </a:cubicBezTo>
                  <a:cubicBezTo>
                    <a:pt x="5767184" y="28007"/>
                    <a:pt x="5786450" y="47639"/>
                    <a:pt x="5809129" y="47639"/>
                  </a:cubicBezTo>
                  <a:lnTo>
                    <a:pt x="5830645" y="47639"/>
                  </a:lnTo>
                </a:path>
              </a:pathLst>
            </a:custGeom>
            <a:solidFill>
              <a:srgbClr val="CCCC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MX" sz="2400" b="0" i="0" u="none" strike="noStrike" cap="none" normalizeH="0" baseline="0" smtClean="0">
                <a:ln>
                  <a:noFill/>
                </a:ln>
                <a:solidFill>
                  <a:schemeClr val="tx1"/>
                </a:solidFill>
                <a:effectLst/>
                <a:latin typeface="Times" pitchFamily="18" charset="0"/>
              </a:endParaRPr>
            </a:p>
          </p:txBody>
        </p:sp>
        <p:cxnSp>
          <p:nvCxnSpPr>
            <p:cNvPr id="46" name="45 Conector recto"/>
            <p:cNvCxnSpPr/>
            <p:nvPr/>
          </p:nvCxnSpPr>
          <p:spPr bwMode="auto">
            <a:xfrm>
              <a:off x="0" y="3714752"/>
              <a:ext cx="9144000" cy="0"/>
            </a:xfrm>
            <a:prstGeom prst="line">
              <a:avLst/>
            </a:prstGeom>
            <a:solidFill>
              <a:schemeClr val="accent1"/>
            </a:solidFill>
            <a:ln w="57150" cap="flat" cmpd="sng" algn="ctr">
              <a:solidFill>
                <a:schemeClr val="tx1"/>
              </a:solidFill>
              <a:prstDash val="solid"/>
              <a:round/>
              <a:headEnd type="none" w="med" len="med"/>
              <a:tailEnd type="none" w="med" len="med"/>
            </a:ln>
            <a:effectLst/>
          </p:spPr>
        </p:cxnSp>
        <p:sp>
          <p:nvSpPr>
            <p:cNvPr id="51" name="50 CuadroTexto"/>
            <p:cNvSpPr txBox="1"/>
            <p:nvPr/>
          </p:nvSpPr>
          <p:spPr>
            <a:xfrm>
              <a:off x="2530744" y="2786058"/>
              <a:ext cx="1214446" cy="338554"/>
            </a:xfrm>
            <a:prstGeom prst="rect">
              <a:avLst/>
            </a:prstGeom>
            <a:noFill/>
          </p:spPr>
          <p:txBody>
            <a:bodyPr wrap="square" rtlCol="0">
              <a:spAutoFit/>
            </a:bodyPr>
            <a:lstStyle/>
            <a:p>
              <a:pPr algn="ctr"/>
              <a:r>
                <a:rPr lang="es-MX" sz="1600" dirty="0" smtClean="0">
                  <a:latin typeface="Tahoma" pitchFamily="34" charset="0"/>
                  <a:ea typeface="Tahoma" pitchFamily="34" charset="0"/>
                  <a:cs typeface="Tahoma" pitchFamily="34" charset="0"/>
                </a:rPr>
                <a:t>Interacción</a:t>
              </a:r>
              <a:endParaRPr lang="es-MX" sz="1600" dirty="0">
                <a:latin typeface="Tahoma" pitchFamily="34" charset="0"/>
                <a:ea typeface="Tahoma" pitchFamily="34" charset="0"/>
                <a:cs typeface="Tahoma" pitchFamily="34" charset="0"/>
              </a:endParaRPr>
            </a:p>
          </p:txBody>
        </p:sp>
        <p:sp>
          <p:nvSpPr>
            <p:cNvPr id="52" name="51 CuadroTexto"/>
            <p:cNvSpPr txBox="1"/>
            <p:nvPr/>
          </p:nvSpPr>
          <p:spPr>
            <a:xfrm>
              <a:off x="6959900" y="2786058"/>
              <a:ext cx="1214446" cy="338554"/>
            </a:xfrm>
            <a:prstGeom prst="rect">
              <a:avLst/>
            </a:prstGeom>
            <a:noFill/>
          </p:spPr>
          <p:txBody>
            <a:bodyPr wrap="square" rtlCol="0">
              <a:spAutoFit/>
            </a:bodyPr>
            <a:lstStyle/>
            <a:p>
              <a:pPr algn="ctr"/>
              <a:r>
                <a:rPr lang="es-MX" sz="1600" dirty="0" smtClean="0">
                  <a:latin typeface="Tahoma" pitchFamily="34" charset="0"/>
                  <a:ea typeface="Tahoma" pitchFamily="34" charset="0"/>
                  <a:cs typeface="Tahoma" pitchFamily="34" charset="0"/>
                </a:rPr>
                <a:t>Interacción</a:t>
              </a:r>
              <a:endParaRPr lang="es-MX" sz="1600" dirty="0">
                <a:latin typeface="Tahoma" pitchFamily="34" charset="0"/>
                <a:ea typeface="Tahoma" pitchFamily="34" charset="0"/>
                <a:cs typeface="Tahoma" pitchFamily="34" charset="0"/>
              </a:endParaRPr>
            </a:p>
          </p:txBody>
        </p:sp>
      </p:grpSp>
      <p:grpSp>
        <p:nvGrpSpPr>
          <p:cNvPr id="39" name="38 Grupo"/>
          <p:cNvGrpSpPr/>
          <p:nvPr/>
        </p:nvGrpSpPr>
        <p:grpSpPr>
          <a:xfrm>
            <a:off x="714348" y="3284984"/>
            <a:ext cx="7429552" cy="1944215"/>
            <a:chOff x="714348" y="3760841"/>
            <a:chExt cx="7429552" cy="2597117"/>
          </a:xfrm>
        </p:grpSpPr>
        <p:sp>
          <p:nvSpPr>
            <p:cNvPr id="15" name="14 Rectángulo"/>
            <p:cNvSpPr/>
            <p:nvPr/>
          </p:nvSpPr>
          <p:spPr>
            <a:xfrm>
              <a:off x="714348" y="4357694"/>
              <a:ext cx="1728192" cy="461665"/>
            </a:xfrm>
            <a:prstGeom prst="rect">
              <a:avLst/>
            </a:prstGeom>
          </p:spPr>
          <p:txBody>
            <a:bodyPr wrap="square">
              <a:spAutoFit/>
            </a:bodyPr>
            <a:lstStyle/>
            <a:p>
              <a:pPr algn="just">
                <a:defRPr/>
              </a:pPr>
              <a:r>
                <a:rPr lang="en-US" b="1" dirty="0" err="1" smtClean="0">
                  <a:solidFill>
                    <a:srgbClr val="C00000"/>
                  </a:solidFill>
                  <a:latin typeface="Tahoma" pitchFamily="34" charset="0"/>
                  <a:ea typeface="Arial MT Md"/>
                  <a:cs typeface="Tahoma" pitchFamily="34" charset="0"/>
                </a:rPr>
                <a:t>Tiempo</a:t>
              </a:r>
              <a:r>
                <a:rPr lang="en-US" b="1" dirty="0" smtClean="0">
                  <a:solidFill>
                    <a:srgbClr val="C00000"/>
                  </a:solidFill>
                  <a:latin typeface="Tahoma" pitchFamily="34" charset="0"/>
                  <a:ea typeface="Arial MT Md"/>
                  <a:cs typeface="Tahoma" pitchFamily="34" charset="0"/>
                </a:rPr>
                <a:t> 2:</a:t>
              </a:r>
              <a:endParaRPr lang="en-US" b="1" dirty="0">
                <a:solidFill>
                  <a:srgbClr val="C00000"/>
                </a:solidFill>
                <a:latin typeface="Tahoma" pitchFamily="34" charset="0"/>
                <a:ea typeface="Arial MT Md"/>
                <a:cs typeface="Tahoma" pitchFamily="34" charset="0"/>
              </a:endParaRPr>
            </a:p>
          </p:txBody>
        </p:sp>
        <p:sp>
          <p:nvSpPr>
            <p:cNvPr id="29" name="28 Flecha abajo"/>
            <p:cNvSpPr/>
            <p:nvPr/>
          </p:nvSpPr>
          <p:spPr bwMode="auto">
            <a:xfrm rot="5400000">
              <a:off x="5220427" y="4607727"/>
              <a:ext cx="285752" cy="642942"/>
            </a:xfrm>
            <a:prstGeom prst="downArrow">
              <a:avLst/>
            </a:prstGeom>
            <a:solidFill>
              <a:srgbClr val="0066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MX" sz="2400" b="0" i="0" u="none" strike="noStrike" cap="none" normalizeH="0" baseline="0" smtClean="0">
                <a:ln>
                  <a:noFill/>
                </a:ln>
                <a:solidFill>
                  <a:schemeClr val="tx1"/>
                </a:solidFill>
                <a:effectLst/>
                <a:latin typeface="Times" pitchFamily="18" charset="0"/>
              </a:endParaRPr>
            </a:p>
          </p:txBody>
        </p:sp>
        <p:sp>
          <p:nvSpPr>
            <p:cNvPr id="30" name="29 Flecha abajo"/>
            <p:cNvSpPr/>
            <p:nvPr/>
          </p:nvSpPr>
          <p:spPr bwMode="auto">
            <a:xfrm rot="16200000">
              <a:off x="5128897" y="4270629"/>
              <a:ext cx="285752" cy="602758"/>
            </a:xfrm>
            <a:prstGeom prst="downArrow">
              <a:avLst/>
            </a:prstGeom>
            <a:solidFill>
              <a:srgbClr val="0066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MX" sz="2400" b="0" i="0" u="none" strike="noStrike" cap="none" normalizeH="0" baseline="0" smtClean="0">
                <a:ln>
                  <a:noFill/>
                </a:ln>
                <a:solidFill>
                  <a:schemeClr val="tx1"/>
                </a:solidFill>
                <a:effectLst/>
                <a:latin typeface="Times" pitchFamily="18" charset="0"/>
              </a:endParaRPr>
            </a:p>
          </p:txBody>
        </p:sp>
        <p:sp>
          <p:nvSpPr>
            <p:cNvPr id="31" name="Freeform 7"/>
            <p:cNvSpPr>
              <a:spLocks/>
            </p:cNvSpPr>
            <p:nvPr/>
          </p:nvSpPr>
          <p:spPr bwMode="auto">
            <a:xfrm rot="3916143">
              <a:off x="5560090" y="3963598"/>
              <a:ext cx="1676400" cy="1270886"/>
            </a:xfrm>
            <a:custGeom>
              <a:avLst/>
              <a:gdLst>
                <a:gd name="T0" fmla="*/ 152017313 w 1413"/>
                <a:gd name="T1" fmla="*/ 700603144 h 797"/>
                <a:gd name="T2" fmla="*/ 463092141 w 1413"/>
                <a:gd name="T3" fmla="*/ 120967465 h 797"/>
                <a:gd name="T4" fmla="*/ 584142891 w 1413"/>
                <a:gd name="T5" fmla="*/ 0 h 797"/>
                <a:gd name="T6" fmla="*/ 1083831080 w 1413"/>
                <a:gd name="T7" fmla="*/ 25201551 h 797"/>
                <a:gd name="T8" fmla="*/ 1476544255 w 1413"/>
                <a:gd name="T9" fmla="*/ 120967465 h 797"/>
                <a:gd name="T10" fmla="*/ 1665158765 w 1413"/>
                <a:gd name="T11" fmla="*/ 289817071 h 797"/>
                <a:gd name="T12" fmla="*/ 1867850048 w 1413"/>
                <a:gd name="T13" fmla="*/ 531752000 h 797"/>
                <a:gd name="T14" fmla="*/ 1988900798 w 1413"/>
                <a:gd name="T15" fmla="*/ 1040823404 h 797"/>
                <a:gd name="T16" fmla="*/ 1976232296 w 1413"/>
                <a:gd name="T17" fmla="*/ 1718746151 h 797"/>
                <a:gd name="T18" fmla="*/ 1921337037 w 1413"/>
                <a:gd name="T19" fmla="*/ 1839713566 h 797"/>
                <a:gd name="T20" fmla="*/ 1679234351 w 1413"/>
                <a:gd name="T21" fmla="*/ 2008563122 h 797"/>
                <a:gd name="T22" fmla="*/ 1462468669 w 1413"/>
                <a:gd name="T23" fmla="*/ 1983361577 h 797"/>
                <a:gd name="T24" fmla="*/ 1327341147 w 1413"/>
                <a:gd name="T25" fmla="*/ 1499491520 h 797"/>
                <a:gd name="T26" fmla="*/ 1178138929 w 1413"/>
                <a:gd name="T27" fmla="*/ 1305440419 h 797"/>
                <a:gd name="T28" fmla="*/ 1138726340 w 1413"/>
                <a:gd name="T29" fmla="*/ 1282758235 h 797"/>
                <a:gd name="T30" fmla="*/ 813577223 w 1413"/>
                <a:gd name="T31" fmla="*/ 1305440419 h 797"/>
                <a:gd name="T32" fmla="*/ 598218477 w 1413"/>
                <a:gd name="T33" fmla="*/ 1645660480 h 797"/>
                <a:gd name="T34" fmla="*/ 463092141 w 1413"/>
                <a:gd name="T35" fmla="*/ 1887595707 h 797"/>
                <a:gd name="T36" fmla="*/ 340633121 w 1413"/>
                <a:gd name="T37" fmla="*/ 1983361577 h 797"/>
                <a:gd name="T38" fmla="*/ 205505525 w 1413"/>
                <a:gd name="T39" fmla="*/ 1960680981 h 797"/>
                <a:gd name="T40" fmla="*/ 16890945 w 1413"/>
                <a:gd name="T41" fmla="*/ 1355843508 h 797"/>
                <a:gd name="T42" fmla="*/ 137941727 w 1413"/>
                <a:gd name="T43" fmla="*/ 821570560 h 797"/>
                <a:gd name="T44" fmla="*/ 205505525 w 1413"/>
                <a:gd name="T45" fmla="*/ 483869859 h 79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413"/>
                <a:gd name="T70" fmla="*/ 0 h 797"/>
                <a:gd name="T71" fmla="*/ 1413 w 1413"/>
                <a:gd name="T72" fmla="*/ 797 h 79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413" h="797">
                  <a:moveTo>
                    <a:pt x="108" y="278"/>
                  </a:moveTo>
                  <a:cubicBezTo>
                    <a:pt x="169" y="189"/>
                    <a:pt x="252" y="123"/>
                    <a:pt x="329" y="48"/>
                  </a:cubicBezTo>
                  <a:cubicBezTo>
                    <a:pt x="352" y="25"/>
                    <a:pt x="388" y="18"/>
                    <a:pt x="415" y="0"/>
                  </a:cubicBezTo>
                  <a:cubicBezTo>
                    <a:pt x="533" y="3"/>
                    <a:pt x="652" y="4"/>
                    <a:pt x="770" y="10"/>
                  </a:cubicBezTo>
                  <a:cubicBezTo>
                    <a:pt x="861" y="14"/>
                    <a:pt x="958" y="39"/>
                    <a:pt x="1049" y="48"/>
                  </a:cubicBezTo>
                  <a:cubicBezTo>
                    <a:pt x="1091" y="77"/>
                    <a:pt x="1135" y="100"/>
                    <a:pt x="1183" y="115"/>
                  </a:cubicBezTo>
                  <a:cubicBezTo>
                    <a:pt x="1229" y="150"/>
                    <a:pt x="1287" y="166"/>
                    <a:pt x="1327" y="211"/>
                  </a:cubicBezTo>
                  <a:cubicBezTo>
                    <a:pt x="1375" y="264"/>
                    <a:pt x="1400" y="345"/>
                    <a:pt x="1413" y="413"/>
                  </a:cubicBezTo>
                  <a:cubicBezTo>
                    <a:pt x="1410" y="503"/>
                    <a:pt x="1412" y="593"/>
                    <a:pt x="1404" y="682"/>
                  </a:cubicBezTo>
                  <a:cubicBezTo>
                    <a:pt x="1403" y="689"/>
                    <a:pt x="1373" y="726"/>
                    <a:pt x="1365" y="730"/>
                  </a:cubicBezTo>
                  <a:cubicBezTo>
                    <a:pt x="1311" y="757"/>
                    <a:pt x="1250" y="777"/>
                    <a:pt x="1193" y="797"/>
                  </a:cubicBezTo>
                  <a:cubicBezTo>
                    <a:pt x="1142" y="794"/>
                    <a:pt x="1090" y="795"/>
                    <a:pt x="1039" y="787"/>
                  </a:cubicBezTo>
                  <a:cubicBezTo>
                    <a:pt x="969" y="776"/>
                    <a:pt x="968" y="644"/>
                    <a:pt x="943" y="595"/>
                  </a:cubicBezTo>
                  <a:cubicBezTo>
                    <a:pt x="918" y="546"/>
                    <a:pt x="888" y="535"/>
                    <a:pt x="837" y="518"/>
                  </a:cubicBezTo>
                  <a:cubicBezTo>
                    <a:pt x="828" y="515"/>
                    <a:pt x="809" y="509"/>
                    <a:pt x="809" y="509"/>
                  </a:cubicBezTo>
                  <a:cubicBezTo>
                    <a:pt x="732" y="512"/>
                    <a:pt x="655" y="512"/>
                    <a:pt x="578" y="518"/>
                  </a:cubicBezTo>
                  <a:cubicBezTo>
                    <a:pt x="535" y="521"/>
                    <a:pt x="460" y="618"/>
                    <a:pt x="425" y="653"/>
                  </a:cubicBezTo>
                  <a:cubicBezTo>
                    <a:pt x="393" y="685"/>
                    <a:pt x="360" y="716"/>
                    <a:pt x="329" y="749"/>
                  </a:cubicBezTo>
                  <a:cubicBezTo>
                    <a:pt x="307" y="772"/>
                    <a:pt x="242" y="787"/>
                    <a:pt x="242" y="787"/>
                  </a:cubicBezTo>
                  <a:cubicBezTo>
                    <a:pt x="210" y="784"/>
                    <a:pt x="177" y="785"/>
                    <a:pt x="146" y="778"/>
                  </a:cubicBezTo>
                  <a:cubicBezTo>
                    <a:pt x="73" y="761"/>
                    <a:pt x="24" y="602"/>
                    <a:pt x="12" y="538"/>
                  </a:cubicBezTo>
                  <a:cubicBezTo>
                    <a:pt x="19" y="444"/>
                    <a:pt x="0" y="360"/>
                    <a:pt x="98" y="326"/>
                  </a:cubicBezTo>
                  <a:cubicBezTo>
                    <a:pt x="129" y="281"/>
                    <a:pt x="146" y="247"/>
                    <a:pt x="146" y="192"/>
                  </a:cubicBezTo>
                </a:path>
              </a:pathLst>
            </a:custGeom>
            <a:solidFill>
              <a:srgbClr val="CCFFCC"/>
            </a:solidFill>
            <a:ln w="9525">
              <a:solidFill>
                <a:schemeClr val="tx1"/>
              </a:solidFill>
              <a:round/>
              <a:headEnd/>
              <a:tailEnd/>
            </a:ln>
          </p:spPr>
          <p:txBody>
            <a:bodyPr/>
            <a:lstStyle/>
            <a:p>
              <a:endParaRPr lang="es-CO"/>
            </a:p>
          </p:txBody>
        </p:sp>
        <p:sp>
          <p:nvSpPr>
            <p:cNvPr id="32" name="Freeform 29"/>
            <p:cNvSpPr>
              <a:spLocks/>
            </p:cNvSpPr>
            <p:nvPr/>
          </p:nvSpPr>
          <p:spPr bwMode="auto">
            <a:xfrm>
              <a:off x="3409880" y="3786190"/>
              <a:ext cx="1417638" cy="1741488"/>
            </a:xfrm>
            <a:custGeom>
              <a:avLst/>
              <a:gdLst>
                <a:gd name="T0" fmla="*/ 1157972165 w 1162"/>
                <a:gd name="T1" fmla="*/ 123897088 h 1309"/>
                <a:gd name="T2" fmla="*/ 915363409 w 1162"/>
                <a:gd name="T3" fmla="*/ 139825910 h 1309"/>
                <a:gd name="T4" fmla="*/ 742709325 w 1162"/>
                <a:gd name="T5" fmla="*/ 208854838 h 1309"/>
                <a:gd name="T6" fmla="*/ 471820869 w 1162"/>
                <a:gd name="T7" fmla="*/ 276112969 h 1309"/>
                <a:gd name="T8" fmla="*/ 186049736 w 1162"/>
                <a:gd name="T9" fmla="*/ 497356448 h 1309"/>
                <a:gd name="T10" fmla="*/ 129490601 w 1162"/>
                <a:gd name="T11" fmla="*/ 600013735 h 1309"/>
                <a:gd name="T12" fmla="*/ 99722656 w 1162"/>
                <a:gd name="T13" fmla="*/ 649572287 h 1309"/>
                <a:gd name="T14" fmla="*/ 58047513 w 1162"/>
                <a:gd name="T15" fmla="*/ 752229740 h 1309"/>
                <a:gd name="T16" fmla="*/ 0 w 1162"/>
                <a:gd name="T17" fmla="*/ 989403288 h 1309"/>
                <a:gd name="T18" fmla="*/ 14883978 w 1162"/>
                <a:gd name="T19" fmla="*/ 1313305301 h 1309"/>
                <a:gd name="T20" fmla="*/ 242608832 w 1162"/>
                <a:gd name="T21" fmla="*/ 1653135138 h 1309"/>
                <a:gd name="T22" fmla="*/ 900479436 w 1162"/>
                <a:gd name="T23" fmla="*/ 2129252990 h 1309"/>
                <a:gd name="T24" fmla="*/ 1329136936 w 1162"/>
                <a:gd name="T25" fmla="*/ 2147483647 h 1309"/>
                <a:gd name="T26" fmla="*/ 1428859554 w 1162"/>
                <a:gd name="T27" fmla="*/ 2147483647 h 1309"/>
                <a:gd name="T28" fmla="*/ 1486907047 w 1162"/>
                <a:gd name="T29" fmla="*/ 2147483647 h 1309"/>
                <a:gd name="T30" fmla="*/ 1571745692 w 1162"/>
                <a:gd name="T31" fmla="*/ 1601807160 h 1309"/>
                <a:gd name="T32" fmla="*/ 1658072734 w 1162"/>
                <a:gd name="T33" fmla="*/ 1465521473 h 1309"/>
                <a:gd name="T34" fmla="*/ 1701236255 w 1162"/>
                <a:gd name="T35" fmla="*/ 1380563432 h 1309"/>
                <a:gd name="T36" fmla="*/ 1729515803 w 1162"/>
                <a:gd name="T37" fmla="*/ 1279675571 h 1309"/>
                <a:gd name="T38" fmla="*/ 1714631830 w 1162"/>
                <a:gd name="T39" fmla="*/ 1143389884 h 1309"/>
                <a:gd name="T40" fmla="*/ 1671468310 w 1162"/>
                <a:gd name="T41" fmla="*/ 1109760153 h 1309"/>
                <a:gd name="T42" fmla="*/ 1500302623 w 1162"/>
                <a:gd name="T43" fmla="*/ 1024802445 h 1309"/>
                <a:gd name="T44" fmla="*/ 1242809589 w 1162"/>
                <a:gd name="T45" fmla="*/ 837187449 h 1309"/>
                <a:gd name="T46" fmla="*/ 1214530041 w 1162"/>
                <a:gd name="T47" fmla="*/ 734530162 h 1309"/>
                <a:gd name="T48" fmla="*/ 1201134466 w 1162"/>
                <a:gd name="T49" fmla="*/ 684971443 h 1309"/>
                <a:gd name="T50" fmla="*/ 1201134466 w 1162"/>
                <a:gd name="T51" fmla="*/ 157525488 h 1309"/>
                <a:gd name="T52" fmla="*/ 1157972165 w 1162"/>
                <a:gd name="T53" fmla="*/ 123897088 h 130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162"/>
                <a:gd name="T82" fmla="*/ 0 h 1309"/>
                <a:gd name="T83" fmla="*/ 1162 w 1162"/>
                <a:gd name="T84" fmla="*/ 1309 h 130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162" h="1309">
                  <a:moveTo>
                    <a:pt x="778" y="70"/>
                  </a:moveTo>
                  <a:cubicBezTo>
                    <a:pt x="724" y="73"/>
                    <a:pt x="669" y="72"/>
                    <a:pt x="615" y="79"/>
                  </a:cubicBezTo>
                  <a:cubicBezTo>
                    <a:pt x="577" y="84"/>
                    <a:pt x="537" y="107"/>
                    <a:pt x="499" y="118"/>
                  </a:cubicBezTo>
                  <a:cubicBezTo>
                    <a:pt x="439" y="135"/>
                    <a:pt x="379" y="144"/>
                    <a:pt x="317" y="156"/>
                  </a:cubicBezTo>
                  <a:cubicBezTo>
                    <a:pt x="263" y="191"/>
                    <a:pt x="164" y="231"/>
                    <a:pt x="125" y="281"/>
                  </a:cubicBezTo>
                  <a:cubicBezTo>
                    <a:pt x="111" y="299"/>
                    <a:pt x="100" y="320"/>
                    <a:pt x="87" y="339"/>
                  </a:cubicBezTo>
                  <a:cubicBezTo>
                    <a:pt x="81" y="349"/>
                    <a:pt x="67" y="367"/>
                    <a:pt x="67" y="367"/>
                  </a:cubicBezTo>
                  <a:cubicBezTo>
                    <a:pt x="46" y="434"/>
                    <a:pt x="73" y="357"/>
                    <a:pt x="39" y="425"/>
                  </a:cubicBezTo>
                  <a:cubicBezTo>
                    <a:pt x="18" y="466"/>
                    <a:pt x="15" y="516"/>
                    <a:pt x="0" y="559"/>
                  </a:cubicBezTo>
                  <a:cubicBezTo>
                    <a:pt x="3" y="620"/>
                    <a:pt x="2" y="681"/>
                    <a:pt x="10" y="742"/>
                  </a:cubicBezTo>
                  <a:cubicBezTo>
                    <a:pt x="18" y="805"/>
                    <a:pt x="117" y="896"/>
                    <a:pt x="163" y="934"/>
                  </a:cubicBezTo>
                  <a:cubicBezTo>
                    <a:pt x="296" y="1044"/>
                    <a:pt x="435" y="1158"/>
                    <a:pt x="605" y="1203"/>
                  </a:cubicBezTo>
                  <a:cubicBezTo>
                    <a:pt x="690" y="1259"/>
                    <a:pt x="797" y="1278"/>
                    <a:pt x="893" y="1308"/>
                  </a:cubicBezTo>
                  <a:cubicBezTo>
                    <a:pt x="937" y="1300"/>
                    <a:pt x="937" y="1309"/>
                    <a:pt x="960" y="1279"/>
                  </a:cubicBezTo>
                  <a:cubicBezTo>
                    <a:pt x="974" y="1261"/>
                    <a:pt x="999" y="1222"/>
                    <a:pt x="999" y="1222"/>
                  </a:cubicBezTo>
                  <a:cubicBezTo>
                    <a:pt x="1008" y="1122"/>
                    <a:pt x="1011" y="999"/>
                    <a:pt x="1056" y="905"/>
                  </a:cubicBezTo>
                  <a:cubicBezTo>
                    <a:pt x="1070" y="876"/>
                    <a:pt x="1096" y="855"/>
                    <a:pt x="1114" y="828"/>
                  </a:cubicBezTo>
                  <a:cubicBezTo>
                    <a:pt x="1139" y="747"/>
                    <a:pt x="1103" y="846"/>
                    <a:pt x="1143" y="780"/>
                  </a:cubicBezTo>
                  <a:cubicBezTo>
                    <a:pt x="1153" y="763"/>
                    <a:pt x="1155" y="742"/>
                    <a:pt x="1162" y="723"/>
                  </a:cubicBezTo>
                  <a:cubicBezTo>
                    <a:pt x="1159" y="697"/>
                    <a:pt x="1162" y="670"/>
                    <a:pt x="1152" y="646"/>
                  </a:cubicBezTo>
                  <a:cubicBezTo>
                    <a:pt x="1148" y="635"/>
                    <a:pt x="1134" y="632"/>
                    <a:pt x="1123" y="627"/>
                  </a:cubicBezTo>
                  <a:cubicBezTo>
                    <a:pt x="1089" y="612"/>
                    <a:pt x="1043" y="590"/>
                    <a:pt x="1008" y="579"/>
                  </a:cubicBezTo>
                  <a:cubicBezTo>
                    <a:pt x="950" y="539"/>
                    <a:pt x="886" y="524"/>
                    <a:pt x="835" y="473"/>
                  </a:cubicBezTo>
                  <a:cubicBezTo>
                    <a:pt x="829" y="454"/>
                    <a:pt x="822" y="434"/>
                    <a:pt x="816" y="415"/>
                  </a:cubicBezTo>
                  <a:cubicBezTo>
                    <a:pt x="813" y="406"/>
                    <a:pt x="807" y="387"/>
                    <a:pt x="807" y="387"/>
                  </a:cubicBezTo>
                  <a:cubicBezTo>
                    <a:pt x="807" y="378"/>
                    <a:pt x="827" y="145"/>
                    <a:pt x="807" y="89"/>
                  </a:cubicBezTo>
                  <a:cubicBezTo>
                    <a:pt x="775" y="0"/>
                    <a:pt x="778" y="112"/>
                    <a:pt x="778" y="70"/>
                  </a:cubicBezTo>
                  <a:close/>
                </a:path>
              </a:pathLst>
            </a:custGeom>
            <a:solidFill>
              <a:srgbClr val="CCCCFF"/>
            </a:solidFill>
            <a:ln w="9525">
              <a:solidFill>
                <a:schemeClr val="tx1"/>
              </a:solidFill>
              <a:round/>
              <a:headEnd/>
              <a:tailEnd/>
            </a:ln>
          </p:spPr>
          <p:txBody>
            <a:bodyPr/>
            <a:lstStyle/>
            <a:p>
              <a:endParaRPr lang="es-CO"/>
            </a:p>
          </p:txBody>
        </p:sp>
        <p:sp>
          <p:nvSpPr>
            <p:cNvPr id="33" name="32 CuadroTexto"/>
            <p:cNvSpPr txBox="1"/>
            <p:nvPr/>
          </p:nvSpPr>
          <p:spPr>
            <a:xfrm>
              <a:off x="3470196" y="4500570"/>
              <a:ext cx="1368152" cy="461665"/>
            </a:xfrm>
            <a:prstGeom prst="rect">
              <a:avLst/>
            </a:prstGeom>
            <a:noFill/>
          </p:spPr>
          <p:txBody>
            <a:bodyPr wrap="square" rtlCol="0">
              <a:spAutoFit/>
            </a:bodyPr>
            <a:lstStyle/>
            <a:p>
              <a:pPr algn="ctr"/>
              <a:r>
                <a:rPr lang="es-CO" dirty="0" smtClean="0">
                  <a:latin typeface="Tahoma" pitchFamily="34" charset="0"/>
                  <a:ea typeface="Tahoma" pitchFamily="34" charset="0"/>
                  <a:cs typeface="Tahoma" pitchFamily="34" charset="0"/>
                </a:rPr>
                <a:t>Sujeto A</a:t>
              </a:r>
              <a:endParaRPr lang="es-CO" dirty="0">
                <a:latin typeface="Tahoma" pitchFamily="34" charset="0"/>
                <a:ea typeface="Tahoma" pitchFamily="34" charset="0"/>
                <a:cs typeface="Tahoma" pitchFamily="34" charset="0"/>
              </a:endParaRPr>
            </a:p>
          </p:txBody>
        </p:sp>
        <p:sp>
          <p:nvSpPr>
            <p:cNvPr id="34" name="33 CuadroTexto"/>
            <p:cNvSpPr txBox="1"/>
            <p:nvPr/>
          </p:nvSpPr>
          <p:spPr>
            <a:xfrm>
              <a:off x="5613336" y="4000504"/>
              <a:ext cx="1368152" cy="461665"/>
            </a:xfrm>
            <a:prstGeom prst="rect">
              <a:avLst/>
            </a:prstGeom>
            <a:noFill/>
          </p:spPr>
          <p:txBody>
            <a:bodyPr wrap="square" rtlCol="0">
              <a:spAutoFit/>
            </a:bodyPr>
            <a:lstStyle/>
            <a:p>
              <a:pPr algn="ctr"/>
              <a:r>
                <a:rPr lang="es-CO" dirty="0" smtClean="0">
                  <a:latin typeface="Tahoma" pitchFamily="34" charset="0"/>
                  <a:ea typeface="Tahoma" pitchFamily="34" charset="0"/>
                  <a:cs typeface="Tahoma" pitchFamily="34" charset="0"/>
                </a:rPr>
                <a:t>Sujeto B</a:t>
              </a:r>
              <a:endParaRPr lang="es-CO" dirty="0">
                <a:latin typeface="Tahoma" pitchFamily="34" charset="0"/>
                <a:ea typeface="Tahoma" pitchFamily="34" charset="0"/>
                <a:cs typeface="Tahoma" pitchFamily="34" charset="0"/>
              </a:endParaRPr>
            </a:p>
          </p:txBody>
        </p:sp>
        <p:sp>
          <p:nvSpPr>
            <p:cNvPr id="35" name="34 CuadroTexto"/>
            <p:cNvSpPr txBox="1"/>
            <p:nvPr/>
          </p:nvSpPr>
          <p:spPr>
            <a:xfrm>
              <a:off x="4684642" y="5896293"/>
              <a:ext cx="1368152" cy="461665"/>
            </a:xfrm>
            <a:prstGeom prst="rect">
              <a:avLst/>
            </a:prstGeom>
            <a:noFill/>
          </p:spPr>
          <p:txBody>
            <a:bodyPr wrap="square" rtlCol="0">
              <a:spAutoFit/>
            </a:bodyPr>
            <a:lstStyle/>
            <a:p>
              <a:pPr algn="ctr"/>
              <a:r>
                <a:rPr lang="es-CO" dirty="0" smtClean="0">
                  <a:latin typeface="Tahoma" pitchFamily="34" charset="0"/>
                  <a:ea typeface="Tahoma" pitchFamily="34" charset="0"/>
                  <a:cs typeface="Tahoma" pitchFamily="34" charset="0"/>
                </a:rPr>
                <a:t>Entorno</a:t>
              </a:r>
              <a:endParaRPr lang="es-CO" dirty="0">
                <a:latin typeface="Tahoma" pitchFamily="34" charset="0"/>
                <a:ea typeface="Tahoma" pitchFamily="34" charset="0"/>
                <a:cs typeface="Tahoma" pitchFamily="34" charset="0"/>
              </a:endParaRPr>
            </a:p>
          </p:txBody>
        </p:sp>
        <p:sp>
          <p:nvSpPr>
            <p:cNvPr id="40" name="39 Forma libre"/>
            <p:cNvSpPr/>
            <p:nvPr/>
          </p:nvSpPr>
          <p:spPr bwMode="auto">
            <a:xfrm>
              <a:off x="2345528" y="5507989"/>
              <a:ext cx="5798372" cy="421341"/>
            </a:xfrm>
            <a:custGeom>
              <a:avLst/>
              <a:gdLst>
                <a:gd name="connsiteX0" fmla="*/ 0 w 5798372"/>
                <a:gd name="connsiteY0" fmla="*/ 333487 h 421341"/>
                <a:gd name="connsiteX1" fmla="*/ 75304 w 5798372"/>
                <a:gd name="connsiteY1" fmla="*/ 344245 h 421341"/>
                <a:gd name="connsiteX2" fmla="*/ 118334 w 5798372"/>
                <a:gd name="connsiteY2" fmla="*/ 355003 h 421341"/>
                <a:gd name="connsiteX3" fmla="*/ 236668 w 5798372"/>
                <a:gd name="connsiteY3" fmla="*/ 365760 h 421341"/>
                <a:gd name="connsiteX4" fmla="*/ 408791 w 5798372"/>
                <a:gd name="connsiteY4" fmla="*/ 355003 h 421341"/>
                <a:gd name="connsiteX5" fmla="*/ 473337 w 5798372"/>
                <a:gd name="connsiteY5" fmla="*/ 333487 h 421341"/>
                <a:gd name="connsiteX6" fmla="*/ 613186 w 5798372"/>
                <a:gd name="connsiteY6" fmla="*/ 311972 h 421341"/>
                <a:gd name="connsiteX7" fmla="*/ 677732 w 5798372"/>
                <a:gd name="connsiteY7" fmla="*/ 290457 h 421341"/>
                <a:gd name="connsiteX8" fmla="*/ 742278 w 5798372"/>
                <a:gd name="connsiteY8" fmla="*/ 268941 h 421341"/>
                <a:gd name="connsiteX9" fmla="*/ 806824 w 5798372"/>
                <a:gd name="connsiteY9" fmla="*/ 247426 h 421341"/>
                <a:gd name="connsiteX10" fmla="*/ 839097 w 5798372"/>
                <a:gd name="connsiteY10" fmla="*/ 236668 h 421341"/>
                <a:gd name="connsiteX11" fmla="*/ 871370 w 5798372"/>
                <a:gd name="connsiteY11" fmla="*/ 215153 h 421341"/>
                <a:gd name="connsiteX12" fmla="*/ 935915 w 5798372"/>
                <a:gd name="connsiteY12" fmla="*/ 193638 h 421341"/>
                <a:gd name="connsiteX13" fmla="*/ 1011219 w 5798372"/>
                <a:gd name="connsiteY13" fmla="*/ 172123 h 421341"/>
                <a:gd name="connsiteX14" fmla="*/ 1065007 w 5798372"/>
                <a:gd name="connsiteY14" fmla="*/ 161365 h 421341"/>
                <a:gd name="connsiteX15" fmla="*/ 1097280 w 5798372"/>
                <a:gd name="connsiteY15" fmla="*/ 150607 h 421341"/>
                <a:gd name="connsiteX16" fmla="*/ 1151068 w 5798372"/>
                <a:gd name="connsiteY16" fmla="*/ 139850 h 421341"/>
                <a:gd name="connsiteX17" fmla="*/ 1215614 w 5798372"/>
                <a:gd name="connsiteY17" fmla="*/ 118334 h 421341"/>
                <a:gd name="connsiteX18" fmla="*/ 1420010 w 5798372"/>
                <a:gd name="connsiteY18" fmla="*/ 129092 h 421341"/>
                <a:gd name="connsiteX19" fmla="*/ 1484555 w 5798372"/>
                <a:gd name="connsiteY19" fmla="*/ 150607 h 421341"/>
                <a:gd name="connsiteX20" fmla="*/ 1516828 w 5798372"/>
                <a:gd name="connsiteY20" fmla="*/ 161365 h 421341"/>
                <a:gd name="connsiteX21" fmla="*/ 1549101 w 5798372"/>
                <a:gd name="connsiteY21" fmla="*/ 172123 h 421341"/>
                <a:gd name="connsiteX22" fmla="*/ 1624405 w 5798372"/>
                <a:gd name="connsiteY22" fmla="*/ 204395 h 421341"/>
                <a:gd name="connsiteX23" fmla="*/ 1656678 w 5798372"/>
                <a:gd name="connsiteY23" fmla="*/ 225911 h 421341"/>
                <a:gd name="connsiteX24" fmla="*/ 1742739 w 5798372"/>
                <a:gd name="connsiteY24" fmla="*/ 247426 h 421341"/>
                <a:gd name="connsiteX25" fmla="*/ 1775012 w 5798372"/>
                <a:gd name="connsiteY25" fmla="*/ 268941 h 421341"/>
                <a:gd name="connsiteX26" fmla="*/ 1850315 w 5798372"/>
                <a:gd name="connsiteY26" fmla="*/ 290457 h 421341"/>
                <a:gd name="connsiteX27" fmla="*/ 1957892 w 5798372"/>
                <a:gd name="connsiteY27" fmla="*/ 333487 h 421341"/>
                <a:gd name="connsiteX28" fmla="*/ 2022438 w 5798372"/>
                <a:gd name="connsiteY28" fmla="*/ 355003 h 421341"/>
                <a:gd name="connsiteX29" fmla="*/ 2054711 w 5798372"/>
                <a:gd name="connsiteY29" fmla="*/ 365760 h 421341"/>
                <a:gd name="connsiteX30" fmla="*/ 2086984 w 5798372"/>
                <a:gd name="connsiteY30" fmla="*/ 376518 h 421341"/>
                <a:gd name="connsiteX31" fmla="*/ 2173045 w 5798372"/>
                <a:gd name="connsiteY31" fmla="*/ 398033 h 421341"/>
                <a:gd name="connsiteX32" fmla="*/ 2409713 w 5798372"/>
                <a:gd name="connsiteY32" fmla="*/ 387275 h 421341"/>
                <a:gd name="connsiteX33" fmla="*/ 2506532 w 5798372"/>
                <a:gd name="connsiteY33" fmla="*/ 344245 h 421341"/>
                <a:gd name="connsiteX34" fmla="*/ 2571078 w 5798372"/>
                <a:gd name="connsiteY34" fmla="*/ 322730 h 421341"/>
                <a:gd name="connsiteX35" fmla="*/ 2592593 w 5798372"/>
                <a:gd name="connsiteY35" fmla="*/ 301214 h 421341"/>
                <a:gd name="connsiteX36" fmla="*/ 2657139 w 5798372"/>
                <a:gd name="connsiteY36" fmla="*/ 258184 h 421341"/>
                <a:gd name="connsiteX37" fmla="*/ 2743200 w 5798372"/>
                <a:gd name="connsiteY37" fmla="*/ 193638 h 421341"/>
                <a:gd name="connsiteX38" fmla="*/ 2807746 w 5798372"/>
                <a:gd name="connsiteY38" fmla="*/ 172123 h 421341"/>
                <a:gd name="connsiteX39" fmla="*/ 2840019 w 5798372"/>
                <a:gd name="connsiteY39" fmla="*/ 161365 h 421341"/>
                <a:gd name="connsiteX40" fmla="*/ 2872292 w 5798372"/>
                <a:gd name="connsiteY40" fmla="*/ 139850 h 421341"/>
                <a:gd name="connsiteX41" fmla="*/ 2958353 w 5798372"/>
                <a:gd name="connsiteY41" fmla="*/ 118334 h 421341"/>
                <a:gd name="connsiteX42" fmla="*/ 3205779 w 5798372"/>
                <a:gd name="connsiteY42" fmla="*/ 129092 h 421341"/>
                <a:gd name="connsiteX43" fmla="*/ 3259567 w 5798372"/>
                <a:gd name="connsiteY43" fmla="*/ 139850 h 421341"/>
                <a:gd name="connsiteX44" fmla="*/ 3302598 w 5798372"/>
                <a:gd name="connsiteY44" fmla="*/ 161365 h 421341"/>
                <a:gd name="connsiteX45" fmla="*/ 3377901 w 5798372"/>
                <a:gd name="connsiteY45" fmla="*/ 182880 h 421341"/>
                <a:gd name="connsiteX46" fmla="*/ 3463962 w 5798372"/>
                <a:gd name="connsiteY46" fmla="*/ 225911 h 421341"/>
                <a:gd name="connsiteX47" fmla="*/ 3593054 w 5798372"/>
                <a:gd name="connsiteY47" fmla="*/ 268941 h 421341"/>
                <a:gd name="connsiteX48" fmla="*/ 3625327 w 5798372"/>
                <a:gd name="connsiteY48" fmla="*/ 279699 h 421341"/>
                <a:gd name="connsiteX49" fmla="*/ 3657600 w 5798372"/>
                <a:gd name="connsiteY49" fmla="*/ 301214 h 421341"/>
                <a:gd name="connsiteX50" fmla="*/ 3732904 w 5798372"/>
                <a:gd name="connsiteY50" fmla="*/ 322730 h 421341"/>
                <a:gd name="connsiteX51" fmla="*/ 3765177 w 5798372"/>
                <a:gd name="connsiteY51" fmla="*/ 344245 h 421341"/>
                <a:gd name="connsiteX52" fmla="*/ 3851238 w 5798372"/>
                <a:gd name="connsiteY52" fmla="*/ 365760 h 421341"/>
                <a:gd name="connsiteX53" fmla="*/ 3926541 w 5798372"/>
                <a:gd name="connsiteY53" fmla="*/ 387275 h 421341"/>
                <a:gd name="connsiteX54" fmla="*/ 4077148 w 5798372"/>
                <a:gd name="connsiteY54" fmla="*/ 408791 h 421341"/>
                <a:gd name="connsiteX55" fmla="*/ 4389120 w 5798372"/>
                <a:gd name="connsiteY55" fmla="*/ 398033 h 421341"/>
                <a:gd name="connsiteX56" fmla="*/ 4421393 w 5798372"/>
                <a:gd name="connsiteY56" fmla="*/ 387275 h 421341"/>
                <a:gd name="connsiteX57" fmla="*/ 4518212 w 5798372"/>
                <a:gd name="connsiteY57" fmla="*/ 365760 h 421341"/>
                <a:gd name="connsiteX58" fmla="*/ 4582758 w 5798372"/>
                <a:gd name="connsiteY58" fmla="*/ 344245 h 421341"/>
                <a:gd name="connsiteX59" fmla="*/ 4679577 w 5798372"/>
                <a:gd name="connsiteY59" fmla="*/ 268941 h 421341"/>
                <a:gd name="connsiteX60" fmla="*/ 4711850 w 5798372"/>
                <a:gd name="connsiteY60" fmla="*/ 247426 h 421341"/>
                <a:gd name="connsiteX61" fmla="*/ 4744122 w 5798372"/>
                <a:gd name="connsiteY61" fmla="*/ 225911 h 421341"/>
                <a:gd name="connsiteX62" fmla="*/ 4787153 w 5798372"/>
                <a:gd name="connsiteY62" fmla="*/ 215153 h 421341"/>
                <a:gd name="connsiteX63" fmla="*/ 4862457 w 5798372"/>
                <a:gd name="connsiteY63" fmla="*/ 161365 h 421341"/>
                <a:gd name="connsiteX64" fmla="*/ 4894730 w 5798372"/>
                <a:gd name="connsiteY64" fmla="*/ 150607 h 421341"/>
                <a:gd name="connsiteX65" fmla="*/ 4927002 w 5798372"/>
                <a:gd name="connsiteY65" fmla="*/ 129092 h 421341"/>
                <a:gd name="connsiteX66" fmla="*/ 5002306 w 5798372"/>
                <a:gd name="connsiteY66" fmla="*/ 107577 h 421341"/>
                <a:gd name="connsiteX67" fmla="*/ 5034579 w 5798372"/>
                <a:gd name="connsiteY67" fmla="*/ 96819 h 421341"/>
                <a:gd name="connsiteX68" fmla="*/ 5099125 w 5798372"/>
                <a:gd name="connsiteY68" fmla="*/ 53788 h 421341"/>
                <a:gd name="connsiteX69" fmla="*/ 5163671 w 5798372"/>
                <a:gd name="connsiteY69" fmla="*/ 32273 h 421341"/>
                <a:gd name="connsiteX70" fmla="*/ 5249732 w 5798372"/>
                <a:gd name="connsiteY70" fmla="*/ 21515 h 421341"/>
                <a:gd name="connsiteX71" fmla="*/ 5325035 w 5798372"/>
                <a:gd name="connsiteY71" fmla="*/ 10758 h 421341"/>
                <a:gd name="connsiteX72" fmla="*/ 5432612 w 5798372"/>
                <a:gd name="connsiteY72" fmla="*/ 0 h 421341"/>
                <a:gd name="connsiteX73" fmla="*/ 5550946 w 5798372"/>
                <a:gd name="connsiteY73" fmla="*/ 10758 h 421341"/>
                <a:gd name="connsiteX74" fmla="*/ 5690795 w 5798372"/>
                <a:gd name="connsiteY74" fmla="*/ 43031 h 421341"/>
                <a:gd name="connsiteX75" fmla="*/ 5733826 w 5798372"/>
                <a:gd name="connsiteY75" fmla="*/ 53788 h 421341"/>
                <a:gd name="connsiteX76" fmla="*/ 5798372 w 5798372"/>
                <a:gd name="connsiteY76" fmla="*/ 75304 h 421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5798372" h="421341">
                  <a:moveTo>
                    <a:pt x="0" y="333487"/>
                  </a:moveTo>
                  <a:cubicBezTo>
                    <a:pt x="25101" y="337073"/>
                    <a:pt x="50357" y="339709"/>
                    <a:pt x="75304" y="344245"/>
                  </a:cubicBezTo>
                  <a:cubicBezTo>
                    <a:pt x="89850" y="346890"/>
                    <a:pt x="103679" y="353049"/>
                    <a:pt x="118334" y="355003"/>
                  </a:cubicBezTo>
                  <a:cubicBezTo>
                    <a:pt x="157594" y="360238"/>
                    <a:pt x="197223" y="362174"/>
                    <a:pt x="236668" y="365760"/>
                  </a:cubicBezTo>
                  <a:cubicBezTo>
                    <a:pt x="294042" y="362174"/>
                    <a:pt x="351832" y="362770"/>
                    <a:pt x="408791" y="355003"/>
                  </a:cubicBezTo>
                  <a:cubicBezTo>
                    <a:pt x="431262" y="351939"/>
                    <a:pt x="450886" y="336694"/>
                    <a:pt x="473337" y="333487"/>
                  </a:cubicBezTo>
                  <a:cubicBezTo>
                    <a:pt x="489272" y="331211"/>
                    <a:pt x="593275" y="316950"/>
                    <a:pt x="613186" y="311972"/>
                  </a:cubicBezTo>
                  <a:cubicBezTo>
                    <a:pt x="635188" y="306472"/>
                    <a:pt x="656217" y="297629"/>
                    <a:pt x="677732" y="290457"/>
                  </a:cubicBezTo>
                  <a:lnTo>
                    <a:pt x="742278" y="268941"/>
                  </a:lnTo>
                  <a:lnTo>
                    <a:pt x="806824" y="247426"/>
                  </a:lnTo>
                  <a:cubicBezTo>
                    <a:pt x="817582" y="243840"/>
                    <a:pt x="829662" y="242958"/>
                    <a:pt x="839097" y="236668"/>
                  </a:cubicBezTo>
                  <a:cubicBezTo>
                    <a:pt x="849855" y="229496"/>
                    <a:pt x="859555" y="220404"/>
                    <a:pt x="871370" y="215153"/>
                  </a:cubicBezTo>
                  <a:cubicBezTo>
                    <a:pt x="892094" y="205942"/>
                    <a:pt x="914400" y="200810"/>
                    <a:pt x="935915" y="193638"/>
                  </a:cubicBezTo>
                  <a:cubicBezTo>
                    <a:pt x="971863" y="181655"/>
                    <a:pt x="970684" y="181131"/>
                    <a:pt x="1011219" y="172123"/>
                  </a:cubicBezTo>
                  <a:cubicBezTo>
                    <a:pt x="1029068" y="168157"/>
                    <a:pt x="1047269" y="165800"/>
                    <a:pt x="1065007" y="161365"/>
                  </a:cubicBezTo>
                  <a:cubicBezTo>
                    <a:pt x="1076008" y="158615"/>
                    <a:pt x="1086279" y="153357"/>
                    <a:pt x="1097280" y="150607"/>
                  </a:cubicBezTo>
                  <a:cubicBezTo>
                    <a:pt x="1115018" y="146172"/>
                    <a:pt x="1133428" y="144661"/>
                    <a:pt x="1151068" y="139850"/>
                  </a:cubicBezTo>
                  <a:cubicBezTo>
                    <a:pt x="1172948" y="133883"/>
                    <a:pt x="1215614" y="118334"/>
                    <a:pt x="1215614" y="118334"/>
                  </a:cubicBezTo>
                  <a:cubicBezTo>
                    <a:pt x="1283746" y="121920"/>
                    <a:pt x="1352270" y="120963"/>
                    <a:pt x="1420010" y="129092"/>
                  </a:cubicBezTo>
                  <a:cubicBezTo>
                    <a:pt x="1442527" y="131794"/>
                    <a:pt x="1463040" y="143435"/>
                    <a:pt x="1484555" y="150607"/>
                  </a:cubicBezTo>
                  <a:lnTo>
                    <a:pt x="1516828" y="161365"/>
                  </a:lnTo>
                  <a:cubicBezTo>
                    <a:pt x="1527586" y="164951"/>
                    <a:pt x="1539666" y="165833"/>
                    <a:pt x="1549101" y="172123"/>
                  </a:cubicBezTo>
                  <a:cubicBezTo>
                    <a:pt x="1593676" y="201839"/>
                    <a:pt x="1568831" y="190502"/>
                    <a:pt x="1624405" y="204395"/>
                  </a:cubicBezTo>
                  <a:cubicBezTo>
                    <a:pt x="1635163" y="211567"/>
                    <a:pt x="1644572" y="221371"/>
                    <a:pt x="1656678" y="225911"/>
                  </a:cubicBezTo>
                  <a:cubicBezTo>
                    <a:pt x="1705792" y="244329"/>
                    <a:pt x="1702915" y="227514"/>
                    <a:pt x="1742739" y="247426"/>
                  </a:cubicBezTo>
                  <a:cubicBezTo>
                    <a:pt x="1754303" y="253208"/>
                    <a:pt x="1763448" y="263159"/>
                    <a:pt x="1775012" y="268941"/>
                  </a:cubicBezTo>
                  <a:cubicBezTo>
                    <a:pt x="1793089" y="277979"/>
                    <a:pt x="1833081" y="285287"/>
                    <a:pt x="1850315" y="290457"/>
                  </a:cubicBezTo>
                  <a:cubicBezTo>
                    <a:pt x="1993023" y="333270"/>
                    <a:pt x="1850064" y="290356"/>
                    <a:pt x="1957892" y="333487"/>
                  </a:cubicBezTo>
                  <a:cubicBezTo>
                    <a:pt x="1978949" y="341910"/>
                    <a:pt x="2000923" y="347831"/>
                    <a:pt x="2022438" y="355003"/>
                  </a:cubicBezTo>
                  <a:lnTo>
                    <a:pt x="2054711" y="365760"/>
                  </a:lnTo>
                  <a:cubicBezTo>
                    <a:pt x="2065469" y="369346"/>
                    <a:pt x="2075983" y="373768"/>
                    <a:pt x="2086984" y="376518"/>
                  </a:cubicBezTo>
                  <a:lnTo>
                    <a:pt x="2173045" y="398033"/>
                  </a:lnTo>
                  <a:cubicBezTo>
                    <a:pt x="2251934" y="394447"/>
                    <a:pt x="2331192" y="395688"/>
                    <a:pt x="2409713" y="387275"/>
                  </a:cubicBezTo>
                  <a:cubicBezTo>
                    <a:pt x="2494120" y="378231"/>
                    <a:pt x="2451059" y="368899"/>
                    <a:pt x="2506532" y="344245"/>
                  </a:cubicBezTo>
                  <a:cubicBezTo>
                    <a:pt x="2527256" y="335034"/>
                    <a:pt x="2571078" y="322730"/>
                    <a:pt x="2571078" y="322730"/>
                  </a:cubicBezTo>
                  <a:cubicBezTo>
                    <a:pt x="2578250" y="315558"/>
                    <a:pt x="2584479" y="307300"/>
                    <a:pt x="2592593" y="301214"/>
                  </a:cubicBezTo>
                  <a:cubicBezTo>
                    <a:pt x="2613279" y="285699"/>
                    <a:pt x="2638855" y="276469"/>
                    <a:pt x="2657139" y="258184"/>
                  </a:cubicBezTo>
                  <a:cubicBezTo>
                    <a:pt x="2682626" y="232696"/>
                    <a:pt x="2706704" y="205803"/>
                    <a:pt x="2743200" y="193638"/>
                  </a:cubicBezTo>
                  <a:lnTo>
                    <a:pt x="2807746" y="172123"/>
                  </a:lnTo>
                  <a:cubicBezTo>
                    <a:pt x="2818504" y="168537"/>
                    <a:pt x="2830584" y="167655"/>
                    <a:pt x="2840019" y="161365"/>
                  </a:cubicBezTo>
                  <a:cubicBezTo>
                    <a:pt x="2850777" y="154193"/>
                    <a:pt x="2860141" y="144268"/>
                    <a:pt x="2872292" y="139850"/>
                  </a:cubicBezTo>
                  <a:cubicBezTo>
                    <a:pt x="2900082" y="129745"/>
                    <a:pt x="2958353" y="118334"/>
                    <a:pt x="2958353" y="118334"/>
                  </a:cubicBezTo>
                  <a:cubicBezTo>
                    <a:pt x="3040828" y="121920"/>
                    <a:pt x="3123436" y="123210"/>
                    <a:pt x="3205779" y="129092"/>
                  </a:cubicBezTo>
                  <a:cubicBezTo>
                    <a:pt x="3224017" y="130395"/>
                    <a:pt x="3242221" y="134068"/>
                    <a:pt x="3259567" y="139850"/>
                  </a:cubicBezTo>
                  <a:cubicBezTo>
                    <a:pt x="3274781" y="144921"/>
                    <a:pt x="3287582" y="155734"/>
                    <a:pt x="3302598" y="161365"/>
                  </a:cubicBezTo>
                  <a:cubicBezTo>
                    <a:pt x="3349526" y="178963"/>
                    <a:pt x="3337049" y="164311"/>
                    <a:pt x="3377901" y="182880"/>
                  </a:cubicBezTo>
                  <a:cubicBezTo>
                    <a:pt x="3407099" y="196152"/>
                    <a:pt x="3433535" y="215769"/>
                    <a:pt x="3463962" y="225911"/>
                  </a:cubicBezTo>
                  <a:lnTo>
                    <a:pt x="3593054" y="268941"/>
                  </a:lnTo>
                  <a:cubicBezTo>
                    <a:pt x="3603812" y="272527"/>
                    <a:pt x="3615892" y="273409"/>
                    <a:pt x="3625327" y="279699"/>
                  </a:cubicBezTo>
                  <a:cubicBezTo>
                    <a:pt x="3636085" y="286871"/>
                    <a:pt x="3645716" y="296121"/>
                    <a:pt x="3657600" y="301214"/>
                  </a:cubicBezTo>
                  <a:cubicBezTo>
                    <a:pt x="3705858" y="321896"/>
                    <a:pt x="3691033" y="301795"/>
                    <a:pt x="3732904" y="322730"/>
                  </a:cubicBezTo>
                  <a:cubicBezTo>
                    <a:pt x="3744468" y="328512"/>
                    <a:pt x="3753026" y="339827"/>
                    <a:pt x="3765177" y="344245"/>
                  </a:cubicBezTo>
                  <a:cubicBezTo>
                    <a:pt x="3792967" y="354350"/>
                    <a:pt x="3823186" y="356409"/>
                    <a:pt x="3851238" y="365760"/>
                  </a:cubicBezTo>
                  <a:cubicBezTo>
                    <a:pt x="3875340" y="373794"/>
                    <a:pt x="3901450" y="383415"/>
                    <a:pt x="3926541" y="387275"/>
                  </a:cubicBezTo>
                  <a:cubicBezTo>
                    <a:pt x="4147973" y="421341"/>
                    <a:pt x="3931584" y="379677"/>
                    <a:pt x="4077148" y="408791"/>
                  </a:cubicBezTo>
                  <a:cubicBezTo>
                    <a:pt x="4181139" y="405205"/>
                    <a:pt x="4285270" y="404524"/>
                    <a:pt x="4389120" y="398033"/>
                  </a:cubicBezTo>
                  <a:cubicBezTo>
                    <a:pt x="4400438" y="397326"/>
                    <a:pt x="4410392" y="390025"/>
                    <a:pt x="4421393" y="387275"/>
                  </a:cubicBezTo>
                  <a:cubicBezTo>
                    <a:pt x="4482835" y="371915"/>
                    <a:pt x="4462977" y="382330"/>
                    <a:pt x="4518212" y="365760"/>
                  </a:cubicBezTo>
                  <a:cubicBezTo>
                    <a:pt x="4539935" y="359243"/>
                    <a:pt x="4582758" y="344245"/>
                    <a:pt x="4582758" y="344245"/>
                  </a:cubicBezTo>
                  <a:cubicBezTo>
                    <a:pt x="4633315" y="293688"/>
                    <a:pt x="4602374" y="320410"/>
                    <a:pt x="4679577" y="268941"/>
                  </a:cubicBezTo>
                  <a:lnTo>
                    <a:pt x="4711850" y="247426"/>
                  </a:lnTo>
                  <a:cubicBezTo>
                    <a:pt x="4722607" y="240254"/>
                    <a:pt x="4731579" y="229047"/>
                    <a:pt x="4744122" y="225911"/>
                  </a:cubicBezTo>
                  <a:lnTo>
                    <a:pt x="4787153" y="215153"/>
                  </a:lnTo>
                  <a:cubicBezTo>
                    <a:pt x="4796900" y="207843"/>
                    <a:pt x="4846725" y="169231"/>
                    <a:pt x="4862457" y="161365"/>
                  </a:cubicBezTo>
                  <a:cubicBezTo>
                    <a:pt x="4872599" y="156294"/>
                    <a:pt x="4884588" y="155678"/>
                    <a:pt x="4894730" y="150607"/>
                  </a:cubicBezTo>
                  <a:cubicBezTo>
                    <a:pt x="4906294" y="144825"/>
                    <a:pt x="4915438" y="134874"/>
                    <a:pt x="4927002" y="129092"/>
                  </a:cubicBezTo>
                  <a:cubicBezTo>
                    <a:pt x="4944202" y="120492"/>
                    <a:pt x="4986215" y="112174"/>
                    <a:pt x="5002306" y="107577"/>
                  </a:cubicBezTo>
                  <a:cubicBezTo>
                    <a:pt x="5013209" y="104462"/>
                    <a:pt x="5024666" y="102326"/>
                    <a:pt x="5034579" y="96819"/>
                  </a:cubicBezTo>
                  <a:cubicBezTo>
                    <a:pt x="5057183" y="84261"/>
                    <a:pt x="5074594" y="61965"/>
                    <a:pt x="5099125" y="53788"/>
                  </a:cubicBezTo>
                  <a:cubicBezTo>
                    <a:pt x="5120640" y="46616"/>
                    <a:pt x="5141167" y="35086"/>
                    <a:pt x="5163671" y="32273"/>
                  </a:cubicBezTo>
                  <a:lnTo>
                    <a:pt x="5249732" y="21515"/>
                  </a:lnTo>
                  <a:cubicBezTo>
                    <a:pt x="5274865" y="18164"/>
                    <a:pt x="5299853" y="13721"/>
                    <a:pt x="5325035" y="10758"/>
                  </a:cubicBezTo>
                  <a:cubicBezTo>
                    <a:pt x="5360826" y="6547"/>
                    <a:pt x="5396753" y="3586"/>
                    <a:pt x="5432612" y="0"/>
                  </a:cubicBezTo>
                  <a:cubicBezTo>
                    <a:pt x="5472057" y="3586"/>
                    <a:pt x="5511737" y="5157"/>
                    <a:pt x="5550946" y="10758"/>
                  </a:cubicBezTo>
                  <a:cubicBezTo>
                    <a:pt x="5694175" y="31219"/>
                    <a:pt x="5616222" y="21725"/>
                    <a:pt x="5690795" y="43031"/>
                  </a:cubicBezTo>
                  <a:cubicBezTo>
                    <a:pt x="5705011" y="47093"/>
                    <a:pt x="5719664" y="49540"/>
                    <a:pt x="5733826" y="53788"/>
                  </a:cubicBezTo>
                  <a:cubicBezTo>
                    <a:pt x="5755549" y="60305"/>
                    <a:pt x="5798372" y="75304"/>
                    <a:pt x="5798372" y="75304"/>
                  </a:cubicBezTo>
                </a:path>
              </a:pathLst>
            </a:custGeom>
            <a:solidFill>
              <a:srgbClr val="CCCC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MX" sz="2400" b="0" i="0" u="none" strike="noStrike" cap="none" normalizeH="0" baseline="0" smtClean="0">
                <a:ln>
                  <a:noFill/>
                </a:ln>
                <a:solidFill>
                  <a:schemeClr val="tx1"/>
                </a:solidFill>
                <a:effectLst/>
                <a:latin typeface="Times" pitchFamily="18" charset="0"/>
              </a:endParaRPr>
            </a:p>
          </p:txBody>
        </p:sp>
        <p:sp>
          <p:nvSpPr>
            <p:cNvPr id="41" name="40 Flecha abajo"/>
            <p:cNvSpPr/>
            <p:nvPr/>
          </p:nvSpPr>
          <p:spPr bwMode="auto">
            <a:xfrm>
              <a:off x="6542030" y="5429264"/>
              <a:ext cx="285752" cy="428628"/>
            </a:xfrm>
            <a:prstGeom prst="downArrow">
              <a:avLst/>
            </a:prstGeom>
            <a:solidFill>
              <a:srgbClr val="0066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MX" sz="2400" b="0" i="0" u="none" strike="noStrike" cap="none" normalizeH="0" baseline="0" smtClean="0">
                <a:ln>
                  <a:noFill/>
                </a:ln>
                <a:solidFill>
                  <a:schemeClr val="tx1"/>
                </a:solidFill>
                <a:effectLst/>
                <a:latin typeface="Times" pitchFamily="18" charset="0"/>
              </a:endParaRPr>
            </a:p>
          </p:txBody>
        </p:sp>
        <p:sp>
          <p:nvSpPr>
            <p:cNvPr id="42" name="41 Flecha abajo"/>
            <p:cNvSpPr/>
            <p:nvPr/>
          </p:nvSpPr>
          <p:spPr bwMode="auto">
            <a:xfrm rot="10800000">
              <a:off x="5970526" y="5429264"/>
              <a:ext cx="285752" cy="428628"/>
            </a:xfrm>
            <a:prstGeom prst="downArrow">
              <a:avLst/>
            </a:prstGeom>
            <a:solidFill>
              <a:srgbClr val="0066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MX" sz="2400" b="0" i="0" u="none" strike="noStrike" cap="none" normalizeH="0" baseline="0" smtClean="0">
                <a:ln>
                  <a:noFill/>
                </a:ln>
                <a:solidFill>
                  <a:schemeClr val="tx1"/>
                </a:solidFill>
                <a:effectLst/>
                <a:latin typeface="Times" pitchFamily="18" charset="0"/>
              </a:endParaRPr>
            </a:p>
          </p:txBody>
        </p:sp>
        <p:sp>
          <p:nvSpPr>
            <p:cNvPr id="43" name="42 Flecha abajo"/>
            <p:cNvSpPr/>
            <p:nvPr/>
          </p:nvSpPr>
          <p:spPr bwMode="auto">
            <a:xfrm>
              <a:off x="3898824" y="5357826"/>
              <a:ext cx="285752" cy="428628"/>
            </a:xfrm>
            <a:prstGeom prst="downArrow">
              <a:avLst/>
            </a:prstGeom>
            <a:solidFill>
              <a:srgbClr val="0066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MX" sz="2400" b="0" i="0" u="none" strike="noStrike" cap="none" normalizeH="0" baseline="0" smtClean="0">
                <a:ln>
                  <a:noFill/>
                </a:ln>
                <a:solidFill>
                  <a:schemeClr val="tx1"/>
                </a:solidFill>
                <a:effectLst/>
                <a:latin typeface="Times" pitchFamily="18" charset="0"/>
              </a:endParaRPr>
            </a:p>
          </p:txBody>
        </p:sp>
        <p:sp>
          <p:nvSpPr>
            <p:cNvPr id="44" name="43 Flecha abajo"/>
            <p:cNvSpPr/>
            <p:nvPr/>
          </p:nvSpPr>
          <p:spPr bwMode="auto">
            <a:xfrm rot="10800000">
              <a:off x="4398890" y="5500702"/>
              <a:ext cx="285752" cy="428628"/>
            </a:xfrm>
            <a:prstGeom prst="downArrow">
              <a:avLst/>
            </a:prstGeom>
            <a:solidFill>
              <a:srgbClr val="0066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MX" sz="2400" b="0" i="0" u="none" strike="noStrike" cap="none" normalizeH="0" baseline="0" smtClean="0">
                <a:ln>
                  <a:noFill/>
                </a:ln>
                <a:solidFill>
                  <a:schemeClr val="tx1"/>
                </a:solidFill>
                <a:effectLst/>
                <a:latin typeface="Times" pitchFamily="18" charset="0"/>
              </a:endParaRPr>
            </a:p>
          </p:txBody>
        </p:sp>
        <p:sp>
          <p:nvSpPr>
            <p:cNvPr id="53" name="52 CuadroTexto"/>
            <p:cNvSpPr txBox="1"/>
            <p:nvPr/>
          </p:nvSpPr>
          <p:spPr>
            <a:xfrm>
              <a:off x="2684378" y="5286388"/>
              <a:ext cx="1214446" cy="338554"/>
            </a:xfrm>
            <a:prstGeom prst="rect">
              <a:avLst/>
            </a:prstGeom>
            <a:noFill/>
          </p:spPr>
          <p:txBody>
            <a:bodyPr wrap="square" rtlCol="0">
              <a:spAutoFit/>
            </a:bodyPr>
            <a:lstStyle/>
            <a:p>
              <a:pPr algn="ctr"/>
              <a:r>
                <a:rPr lang="es-MX" sz="1600" dirty="0" smtClean="0">
                  <a:latin typeface="Tahoma" pitchFamily="34" charset="0"/>
                  <a:ea typeface="Tahoma" pitchFamily="34" charset="0"/>
                  <a:cs typeface="Tahoma" pitchFamily="34" charset="0"/>
                </a:rPr>
                <a:t>Interacción</a:t>
              </a:r>
              <a:endParaRPr lang="es-MX" sz="1600" dirty="0">
                <a:latin typeface="Tahoma" pitchFamily="34" charset="0"/>
                <a:ea typeface="Tahoma" pitchFamily="34" charset="0"/>
                <a:cs typeface="Tahoma" pitchFamily="34" charset="0"/>
              </a:endParaRPr>
            </a:p>
          </p:txBody>
        </p:sp>
        <p:sp>
          <p:nvSpPr>
            <p:cNvPr id="54" name="53 CuadroTexto"/>
            <p:cNvSpPr txBox="1"/>
            <p:nvPr/>
          </p:nvSpPr>
          <p:spPr>
            <a:xfrm>
              <a:off x="6858016" y="5214950"/>
              <a:ext cx="1214446" cy="338554"/>
            </a:xfrm>
            <a:prstGeom prst="rect">
              <a:avLst/>
            </a:prstGeom>
            <a:noFill/>
          </p:spPr>
          <p:txBody>
            <a:bodyPr wrap="square" rtlCol="0">
              <a:spAutoFit/>
            </a:bodyPr>
            <a:lstStyle/>
            <a:p>
              <a:pPr algn="ctr"/>
              <a:r>
                <a:rPr lang="es-MX" sz="1600" dirty="0" smtClean="0">
                  <a:latin typeface="Tahoma" pitchFamily="34" charset="0"/>
                  <a:ea typeface="Tahoma" pitchFamily="34" charset="0"/>
                  <a:cs typeface="Tahoma" pitchFamily="34" charset="0"/>
                </a:rPr>
                <a:t>Interacción</a:t>
              </a:r>
              <a:endParaRPr lang="es-MX" sz="1600" dirty="0">
                <a:latin typeface="Tahoma" pitchFamily="34" charset="0"/>
                <a:ea typeface="Tahoma" pitchFamily="34" charset="0"/>
                <a:cs typeface="Tahoma" pitchFamily="34" charset="0"/>
              </a:endParaRPr>
            </a:p>
          </p:txBody>
        </p:sp>
        <p:sp>
          <p:nvSpPr>
            <p:cNvPr id="55" name="54 CuadroTexto"/>
            <p:cNvSpPr txBox="1"/>
            <p:nvPr/>
          </p:nvSpPr>
          <p:spPr>
            <a:xfrm>
              <a:off x="4398890" y="4071942"/>
              <a:ext cx="1214446" cy="338554"/>
            </a:xfrm>
            <a:prstGeom prst="rect">
              <a:avLst/>
            </a:prstGeom>
            <a:noFill/>
          </p:spPr>
          <p:txBody>
            <a:bodyPr wrap="square" rtlCol="0">
              <a:spAutoFit/>
            </a:bodyPr>
            <a:lstStyle/>
            <a:p>
              <a:pPr algn="ctr"/>
              <a:r>
                <a:rPr lang="es-MX" sz="1600" dirty="0" smtClean="0">
                  <a:latin typeface="Tahoma" pitchFamily="34" charset="0"/>
                  <a:ea typeface="Tahoma" pitchFamily="34" charset="0"/>
                  <a:cs typeface="Tahoma" pitchFamily="34" charset="0"/>
                </a:rPr>
                <a:t>Interacción</a:t>
              </a:r>
              <a:endParaRPr lang="es-MX" sz="1600" dirty="0">
                <a:latin typeface="Tahoma" pitchFamily="34" charset="0"/>
                <a:ea typeface="Tahoma" pitchFamily="34" charset="0"/>
                <a:cs typeface="Tahoma" pitchFamily="34" charset="0"/>
              </a:endParaRPr>
            </a:p>
          </p:txBody>
        </p:sp>
      </p:grpSp>
      <p:sp>
        <p:nvSpPr>
          <p:cNvPr id="45" name="44 Rectángulo"/>
          <p:cNvSpPr/>
          <p:nvPr/>
        </p:nvSpPr>
        <p:spPr>
          <a:xfrm>
            <a:off x="72008" y="5498648"/>
            <a:ext cx="8964488" cy="738664"/>
          </a:xfrm>
          <a:prstGeom prst="rect">
            <a:avLst/>
          </a:prstGeom>
          <a:solidFill>
            <a:srgbClr val="DDF2FF"/>
          </a:solidFill>
          <a:ln>
            <a:solidFill>
              <a:schemeClr val="tx1"/>
            </a:solidFill>
          </a:ln>
        </p:spPr>
        <p:txBody>
          <a:bodyPr wrap="square">
            <a:spAutoFit/>
          </a:bodyPr>
          <a:lstStyle/>
          <a:p>
            <a:pPr algn="ctr">
              <a:spcAft>
                <a:spcPts val="1200"/>
              </a:spcAft>
              <a:defRPr/>
            </a:pPr>
            <a:r>
              <a:rPr lang="en-US" sz="2100" dirty="0" smtClean="0">
                <a:latin typeface="Tahoma" pitchFamily="34" charset="0"/>
                <a:ea typeface="Arial MT Md"/>
                <a:cs typeface="Tahoma" pitchFamily="34" charset="0"/>
              </a:rPr>
              <a:t>El ser </a:t>
            </a:r>
            <a:r>
              <a:rPr lang="en-US" sz="2100" dirty="0" err="1" smtClean="0">
                <a:latin typeface="Tahoma" pitchFamily="34" charset="0"/>
                <a:ea typeface="Arial MT Md"/>
                <a:cs typeface="Tahoma" pitchFamily="34" charset="0"/>
              </a:rPr>
              <a:t>humano</a:t>
            </a:r>
            <a:r>
              <a:rPr lang="en-US" sz="2100" dirty="0" smtClean="0">
                <a:latin typeface="Tahoma" pitchFamily="34" charset="0"/>
                <a:ea typeface="Arial MT Md"/>
                <a:cs typeface="Tahoma" pitchFamily="34" charset="0"/>
              </a:rPr>
              <a:t> se forma y </a:t>
            </a:r>
            <a:r>
              <a:rPr lang="en-US" sz="2100" dirty="0" err="1" smtClean="0">
                <a:latin typeface="Tahoma" pitchFamily="34" charset="0"/>
                <a:ea typeface="Arial MT Md"/>
                <a:cs typeface="Tahoma" pitchFamily="34" charset="0"/>
              </a:rPr>
              <a:t>transforma</a:t>
            </a:r>
            <a:r>
              <a:rPr lang="en-US" sz="2100" dirty="0" smtClean="0">
                <a:latin typeface="Tahoma" pitchFamily="34" charset="0"/>
                <a:ea typeface="Arial MT Md"/>
                <a:cs typeface="Tahoma" pitchFamily="34" charset="0"/>
              </a:rPr>
              <a:t> a </a:t>
            </a:r>
            <a:r>
              <a:rPr lang="en-US" sz="2100" dirty="0" err="1" smtClean="0">
                <a:latin typeface="Tahoma" pitchFamily="34" charset="0"/>
                <a:ea typeface="Arial MT Md"/>
                <a:cs typeface="Tahoma" pitchFamily="34" charset="0"/>
              </a:rPr>
              <a:t>partir</a:t>
            </a:r>
            <a:r>
              <a:rPr lang="en-US" sz="2100" dirty="0" smtClean="0">
                <a:latin typeface="Tahoma" pitchFamily="34" charset="0"/>
                <a:ea typeface="Arial MT Md"/>
                <a:cs typeface="Tahoma" pitchFamily="34" charset="0"/>
              </a:rPr>
              <a:t> de </a:t>
            </a:r>
            <a:r>
              <a:rPr lang="en-US" sz="2100" dirty="0" err="1" smtClean="0">
                <a:latin typeface="Tahoma" pitchFamily="34" charset="0"/>
                <a:ea typeface="Arial MT Md"/>
                <a:cs typeface="Tahoma" pitchFamily="34" charset="0"/>
              </a:rPr>
              <a:t>su</a:t>
            </a:r>
            <a:r>
              <a:rPr lang="en-US" sz="2100" dirty="0" smtClean="0">
                <a:latin typeface="Tahoma" pitchFamily="34" charset="0"/>
                <a:ea typeface="Arial MT Md"/>
                <a:cs typeface="Tahoma" pitchFamily="34" charset="0"/>
              </a:rPr>
              <a:t> </a:t>
            </a:r>
            <a:r>
              <a:rPr lang="en-US" sz="2100" dirty="0" err="1" smtClean="0">
                <a:latin typeface="Tahoma" pitchFamily="34" charset="0"/>
                <a:ea typeface="Arial MT Md"/>
                <a:cs typeface="Tahoma" pitchFamily="34" charset="0"/>
              </a:rPr>
              <a:t>constitución</a:t>
            </a:r>
            <a:r>
              <a:rPr lang="en-US" sz="2100" dirty="0" smtClean="0">
                <a:latin typeface="Tahoma" pitchFamily="34" charset="0"/>
                <a:ea typeface="Arial MT Md"/>
                <a:cs typeface="Tahoma" pitchFamily="34" charset="0"/>
              </a:rPr>
              <a:t> </a:t>
            </a:r>
            <a:r>
              <a:rPr lang="en-US" sz="2100" dirty="0" err="1" smtClean="0">
                <a:latin typeface="Tahoma" pitchFamily="34" charset="0"/>
                <a:ea typeface="Arial MT Md"/>
                <a:cs typeface="Tahoma" pitchFamily="34" charset="0"/>
              </a:rPr>
              <a:t>biológica</a:t>
            </a:r>
            <a:r>
              <a:rPr lang="en-US" sz="2100" dirty="0" smtClean="0">
                <a:latin typeface="Tahoma" pitchFamily="34" charset="0"/>
                <a:ea typeface="Arial MT Md"/>
                <a:cs typeface="Tahoma" pitchFamily="34" charset="0"/>
              </a:rPr>
              <a:t>, </a:t>
            </a:r>
            <a:r>
              <a:rPr lang="en-US" sz="2100" dirty="0" err="1" smtClean="0">
                <a:latin typeface="Tahoma" pitchFamily="34" charset="0"/>
                <a:ea typeface="Arial MT Md"/>
                <a:cs typeface="Tahoma" pitchFamily="34" charset="0"/>
              </a:rPr>
              <a:t>las</a:t>
            </a:r>
            <a:r>
              <a:rPr lang="en-US" sz="2100" dirty="0" smtClean="0">
                <a:latin typeface="Tahoma" pitchFamily="34" charset="0"/>
                <a:ea typeface="Arial MT Md"/>
                <a:cs typeface="Tahoma" pitchFamily="34" charset="0"/>
              </a:rPr>
              <a:t> </a:t>
            </a:r>
            <a:r>
              <a:rPr lang="en-US" sz="2100" dirty="0" err="1" smtClean="0">
                <a:latin typeface="Tahoma" pitchFamily="34" charset="0"/>
                <a:ea typeface="Arial MT Md"/>
                <a:cs typeface="Tahoma" pitchFamily="34" charset="0"/>
              </a:rPr>
              <a:t>interacciones</a:t>
            </a:r>
            <a:r>
              <a:rPr lang="en-US" sz="2100" dirty="0" smtClean="0">
                <a:latin typeface="Tahoma" pitchFamily="34" charset="0"/>
                <a:ea typeface="Arial MT Md"/>
                <a:cs typeface="Tahoma" pitchFamily="34" charset="0"/>
              </a:rPr>
              <a:t> con </a:t>
            </a:r>
            <a:r>
              <a:rPr lang="en-US" sz="2100" dirty="0" err="1" smtClean="0">
                <a:latin typeface="Tahoma" pitchFamily="34" charset="0"/>
                <a:ea typeface="Arial MT Md"/>
                <a:cs typeface="Tahoma" pitchFamily="34" charset="0"/>
              </a:rPr>
              <a:t>su</a:t>
            </a:r>
            <a:r>
              <a:rPr lang="en-US" sz="2100" dirty="0" smtClean="0">
                <a:latin typeface="Tahoma" pitchFamily="34" charset="0"/>
                <a:ea typeface="Arial MT Md"/>
                <a:cs typeface="Tahoma" pitchFamily="34" charset="0"/>
              </a:rPr>
              <a:t> </a:t>
            </a:r>
            <a:r>
              <a:rPr lang="en-US" sz="2100" dirty="0" err="1" smtClean="0">
                <a:latin typeface="Tahoma" pitchFamily="34" charset="0"/>
                <a:ea typeface="Arial MT Md"/>
                <a:cs typeface="Tahoma" pitchFamily="34" charset="0"/>
              </a:rPr>
              <a:t>entorno</a:t>
            </a:r>
            <a:r>
              <a:rPr lang="en-US" sz="2100" dirty="0" smtClean="0">
                <a:latin typeface="Tahoma" pitchFamily="34" charset="0"/>
                <a:ea typeface="Arial MT Md"/>
                <a:cs typeface="Tahoma" pitchFamily="34" charset="0"/>
              </a:rPr>
              <a:t> social y </a:t>
            </a:r>
            <a:r>
              <a:rPr lang="en-US" sz="2100" dirty="0" err="1" smtClean="0">
                <a:latin typeface="Tahoma" pitchFamily="34" charset="0"/>
                <a:ea typeface="Arial MT Md"/>
                <a:cs typeface="Tahoma" pitchFamily="34" charset="0"/>
              </a:rPr>
              <a:t>sus</a:t>
            </a:r>
            <a:r>
              <a:rPr lang="en-US" sz="2100" dirty="0" smtClean="0">
                <a:latin typeface="Tahoma" pitchFamily="34" charset="0"/>
                <a:ea typeface="Arial MT Md"/>
                <a:cs typeface="Tahoma" pitchFamily="34" charset="0"/>
              </a:rPr>
              <a:t> </a:t>
            </a:r>
            <a:r>
              <a:rPr lang="en-US" sz="2100" dirty="0" err="1" smtClean="0">
                <a:latin typeface="Tahoma" pitchFamily="34" charset="0"/>
                <a:ea typeface="Arial MT Md"/>
                <a:cs typeface="Tahoma" pitchFamily="34" charset="0"/>
              </a:rPr>
              <a:t>experiencias</a:t>
            </a:r>
            <a:r>
              <a:rPr lang="en-US" sz="2100" dirty="0" smtClean="0">
                <a:latin typeface="Tahoma" pitchFamily="34" charset="0"/>
                <a:ea typeface="Arial MT Md"/>
                <a:cs typeface="Tahoma" pitchFamily="34" charset="0"/>
              </a:rPr>
              <a:t> de </a:t>
            </a:r>
            <a:r>
              <a:rPr lang="en-US" sz="2100" dirty="0" err="1" smtClean="0">
                <a:latin typeface="Tahoma" pitchFamily="34" charset="0"/>
                <a:ea typeface="Arial MT Md"/>
                <a:cs typeface="Tahoma" pitchFamily="34" charset="0"/>
              </a:rPr>
              <a:t>vida</a:t>
            </a:r>
            <a:endParaRPr lang="en-US" sz="2100" dirty="0" smtClean="0">
              <a:latin typeface="Tahoma" pitchFamily="34" charset="0"/>
              <a:ea typeface="Arial MT Md"/>
              <a:cs typeface="Tahoma" pitchFamily="34" charset="0"/>
            </a:endParaRPr>
          </a:p>
        </p:txBody>
      </p:sp>
    </p:spTree>
    <p:extLst>
      <p:ext uri="{BB962C8B-B14F-4D97-AF65-F5344CB8AC3E}">
        <p14:creationId xmlns="" xmlns:p14="http://schemas.microsoft.com/office/powerpoint/2010/main" val="40479439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ppt_x"/>
                                          </p:val>
                                        </p:tav>
                                        <p:tav tm="100000">
                                          <p:val>
                                            <p:strVal val="#ppt_x"/>
                                          </p:val>
                                        </p:tav>
                                      </p:tavLst>
                                    </p:anim>
                                    <p:anim calcmode="lin" valueType="num">
                                      <p:cBhvr additive="base">
                                        <p:cTn id="8"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5"/>
                                        </p:tgtEl>
                                        <p:attrNameLst>
                                          <p:attrName>style.visibility</p:attrName>
                                        </p:attrNameLst>
                                      </p:cBhvr>
                                      <p:to>
                                        <p:strVal val="visible"/>
                                      </p:to>
                                    </p:set>
                                    <p:anim calcmode="lin" valueType="num">
                                      <p:cBhvr additive="base">
                                        <p:cTn id="13" dur="500" fill="hold"/>
                                        <p:tgtEl>
                                          <p:spTgt spid="45"/>
                                        </p:tgtEl>
                                        <p:attrNameLst>
                                          <p:attrName>ppt_x</p:attrName>
                                        </p:attrNameLst>
                                      </p:cBhvr>
                                      <p:tavLst>
                                        <p:tav tm="0">
                                          <p:val>
                                            <p:strVal val="#ppt_x"/>
                                          </p:val>
                                        </p:tav>
                                        <p:tav tm="100000">
                                          <p:val>
                                            <p:strVal val="#ppt_x"/>
                                          </p:val>
                                        </p:tav>
                                      </p:tavLst>
                                    </p:anim>
                                    <p:anim calcmode="lin" valueType="num">
                                      <p:cBhvr additive="base">
                                        <p:cTn id="14"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ChangeArrowheads="1"/>
          </p:cNvSpPr>
          <p:nvPr/>
        </p:nvSpPr>
        <p:spPr bwMode="auto">
          <a:xfrm>
            <a:off x="407988" y="1501775"/>
            <a:ext cx="184150" cy="457200"/>
          </a:xfrm>
          <a:prstGeom prst="rect">
            <a:avLst/>
          </a:prstGeom>
          <a:noFill/>
          <a:ln w="9525">
            <a:noFill/>
            <a:miter lim="800000"/>
            <a:headEnd/>
            <a:tailEnd/>
          </a:ln>
        </p:spPr>
        <p:txBody>
          <a:bodyPr wrap="none">
            <a:spAutoFit/>
          </a:bodyPr>
          <a:lstStyle/>
          <a:p>
            <a:endParaRPr lang="es-ES"/>
          </a:p>
        </p:txBody>
      </p:sp>
      <p:sp>
        <p:nvSpPr>
          <p:cNvPr id="59395" name="Text Box 3"/>
          <p:cNvSpPr txBox="1">
            <a:spLocks noChangeArrowheads="1"/>
          </p:cNvSpPr>
          <p:nvPr/>
        </p:nvSpPr>
        <p:spPr bwMode="auto">
          <a:xfrm>
            <a:off x="555625" y="1744663"/>
            <a:ext cx="7826375" cy="457200"/>
          </a:xfrm>
          <a:prstGeom prst="rect">
            <a:avLst/>
          </a:prstGeom>
          <a:noFill/>
          <a:ln w="9525">
            <a:noFill/>
            <a:miter lim="800000"/>
            <a:headEnd/>
            <a:tailEnd/>
          </a:ln>
        </p:spPr>
        <p:txBody>
          <a:bodyPr>
            <a:spAutoFit/>
          </a:bodyPr>
          <a:lstStyle/>
          <a:p>
            <a:pPr>
              <a:spcBef>
                <a:spcPct val="50000"/>
              </a:spcBef>
            </a:pPr>
            <a:endParaRPr lang="es-ES"/>
          </a:p>
        </p:txBody>
      </p:sp>
      <p:sp>
        <p:nvSpPr>
          <p:cNvPr id="59396" name="Rectangle 4"/>
          <p:cNvSpPr>
            <a:spLocks noChangeArrowheads="1"/>
          </p:cNvSpPr>
          <p:nvPr/>
        </p:nvSpPr>
        <p:spPr bwMode="auto">
          <a:xfrm>
            <a:off x="4537075" y="2636838"/>
            <a:ext cx="184150" cy="792162"/>
          </a:xfrm>
          <a:prstGeom prst="rect">
            <a:avLst/>
          </a:prstGeom>
          <a:noFill/>
          <a:ln w="9525">
            <a:noFill/>
            <a:miter lim="800000"/>
            <a:headEnd/>
            <a:tailEnd/>
          </a:ln>
        </p:spPr>
        <p:txBody>
          <a:bodyPr wrap="none">
            <a:spAutoFit/>
          </a:bodyPr>
          <a:lstStyle/>
          <a:p>
            <a:pPr algn="ctr"/>
            <a:endParaRPr lang="es-ES_tradnl" sz="2200" b="1">
              <a:latin typeface="Verdana" pitchFamily="34" charset="0"/>
            </a:endParaRPr>
          </a:p>
          <a:p>
            <a:pPr algn="ctr"/>
            <a:endParaRPr lang="es-ES_tradnl" b="1">
              <a:latin typeface="Verdana" pitchFamily="34" charset="0"/>
            </a:endParaRPr>
          </a:p>
        </p:txBody>
      </p:sp>
      <p:sp>
        <p:nvSpPr>
          <p:cNvPr id="59397" name="Text Box 5"/>
          <p:cNvSpPr txBox="1">
            <a:spLocks noChangeArrowheads="1"/>
          </p:cNvSpPr>
          <p:nvPr/>
        </p:nvSpPr>
        <p:spPr bwMode="auto">
          <a:xfrm>
            <a:off x="395288" y="1341438"/>
            <a:ext cx="8353425" cy="457200"/>
          </a:xfrm>
          <a:prstGeom prst="rect">
            <a:avLst/>
          </a:prstGeom>
          <a:noFill/>
          <a:ln w="9525">
            <a:noFill/>
            <a:miter lim="800000"/>
            <a:headEnd/>
            <a:tailEnd/>
          </a:ln>
        </p:spPr>
        <p:txBody>
          <a:bodyPr>
            <a:spAutoFit/>
          </a:bodyPr>
          <a:lstStyle/>
          <a:p>
            <a:pPr>
              <a:spcBef>
                <a:spcPct val="50000"/>
              </a:spcBef>
            </a:pPr>
            <a:endParaRPr lang="es-ES"/>
          </a:p>
        </p:txBody>
      </p:sp>
      <p:sp>
        <p:nvSpPr>
          <p:cNvPr id="9" name="Text Box 7"/>
          <p:cNvSpPr txBox="1">
            <a:spLocks noChangeArrowheads="1"/>
          </p:cNvSpPr>
          <p:nvPr/>
        </p:nvSpPr>
        <p:spPr bwMode="auto">
          <a:xfrm>
            <a:off x="259962" y="4797152"/>
            <a:ext cx="8643998" cy="1554272"/>
          </a:xfrm>
          <a:prstGeom prst="rect">
            <a:avLst/>
          </a:prstGeom>
          <a:solidFill>
            <a:srgbClr val="002060"/>
          </a:solidFill>
          <a:ln w="9525">
            <a:noFill/>
            <a:miter lim="800000"/>
            <a:headEnd/>
            <a:tailEnd/>
          </a:ln>
          <a:effectLst>
            <a:outerShdw blurRad="63500" sx="102000" sy="102000" algn="ctr" rotWithShape="0">
              <a:prstClr val="black">
                <a:alpha val="40000"/>
              </a:prstClr>
            </a:outerShdw>
          </a:effectLst>
        </p:spPr>
        <p:txBody>
          <a:bodyPr wrap="square">
            <a:spAutoFit/>
          </a:bodyPr>
          <a:lstStyle/>
          <a:p>
            <a:pPr marL="177800" lvl="0" indent="-177800" algn="just" eaLnBrk="1" hangingPunct="1">
              <a:spcAft>
                <a:spcPts val="600"/>
              </a:spcAft>
              <a:buFont typeface="Arial" pitchFamily="34" charset="0"/>
              <a:buChar char="•"/>
            </a:pPr>
            <a:r>
              <a:rPr lang="es-ES" sz="2000" dirty="0" smtClean="0">
                <a:solidFill>
                  <a:schemeClr val="bg1"/>
                </a:solidFill>
                <a:latin typeface="Tahoma" pitchFamily="34" charset="0"/>
                <a:cs typeface="Tahoma" pitchFamily="34" charset="0"/>
              </a:rPr>
              <a:t>Lo mismo encontraron otras investigaciones: </a:t>
            </a:r>
          </a:p>
          <a:p>
            <a:pPr marL="177800" lvl="0" indent="-177800" algn="just" eaLnBrk="1" hangingPunct="1">
              <a:spcAft>
                <a:spcPts val="600"/>
              </a:spcAft>
              <a:buFont typeface="Arial" pitchFamily="34" charset="0"/>
              <a:buChar char="•"/>
            </a:pPr>
            <a:r>
              <a:rPr lang="es-ES" sz="2000" dirty="0" smtClean="0">
                <a:solidFill>
                  <a:schemeClr val="bg1"/>
                </a:solidFill>
                <a:latin typeface="Tahoma" pitchFamily="34" charset="0"/>
                <a:cs typeface="Tahoma" pitchFamily="34" charset="0"/>
              </a:rPr>
              <a:t>La OCDE (</a:t>
            </a:r>
            <a:r>
              <a:rPr lang="es-ES" sz="2000" dirty="0" err="1" smtClean="0">
                <a:solidFill>
                  <a:schemeClr val="bg1"/>
                </a:solidFill>
                <a:latin typeface="Tahoma" pitchFamily="34" charset="0"/>
                <a:cs typeface="Tahoma" pitchFamily="34" charset="0"/>
              </a:rPr>
              <a:t>McKinsey</a:t>
            </a:r>
            <a:r>
              <a:rPr lang="es-ES" sz="2000" dirty="0" smtClean="0">
                <a:solidFill>
                  <a:schemeClr val="bg1"/>
                </a:solidFill>
                <a:latin typeface="Tahoma" pitchFamily="34" charset="0"/>
                <a:cs typeface="Tahoma" pitchFamily="34" charset="0"/>
              </a:rPr>
              <a:t>) y la calidad de los docentes</a:t>
            </a:r>
          </a:p>
          <a:p>
            <a:pPr marL="177800" lvl="0" indent="-177800" algn="just" eaLnBrk="1" hangingPunct="1">
              <a:spcAft>
                <a:spcPts val="600"/>
              </a:spcAft>
              <a:buFont typeface="Arial" pitchFamily="34" charset="0"/>
              <a:buChar char="•"/>
            </a:pPr>
            <a:r>
              <a:rPr lang="es-ES" sz="2000" dirty="0" smtClean="0">
                <a:solidFill>
                  <a:schemeClr val="bg1"/>
                </a:solidFill>
                <a:latin typeface="Tahoma" pitchFamily="34" charset="0"/>
                <a:cs typeface="Tahoma" pitchFamily="34" charset="0"/>
              </a:rPr>
              <a:t>Educación Compromiso de Todos  </a:t>
            </a:r>
          </a:p>
          <a:p>
            <a:pPr lvl="0" algn="just" eaLnBrk="1" hangingPunct="1">
              <a:spcAft>
                <a:spcPts val="600"/>
              </a:spcAft>
              <a:buFont typeface="Arial" pitchFamily="34" charset="0"/>
              <a:buChar char="•"/>
            </a:pPr>
            <a:r>
              <a:rPr lang="es-ES" sz="2000" dirty="0" smtClean="0">
                <a:solidFill>
                  <a:schemeClr val="bg1"/>
                </a:solidFill>
                <a:latin typeface="Tahoma" pitchFamily="34" charset="0"/>
                <a:cs typeface="Tahoma" pitchFamily="34" charset="0"/>
              </a:rPr>
              <a:t> Universidad Pedagógica Nacional</a:t>
            </a:r>
          </a:p>
        </p:txBody>
      </p:sp>
      <p:sp>
        <p:nvSpPr>
          <p:cNvPr id="14337" name="Rectangle 1"/>
          <p:cNvSpPr>
            <a:spLocks noChangeArrowheads="1"/>
          </p:cNvSpPr>
          <p:nvPr/>
        </p:nvSpPr>
        <p:spPr bwMode="auto">
          <a:xfrm>
            <a:off x="214282" y="1142984"/>
            <a:ext cx="8715404" cy="3554819"/>
          </a:xfrm>
          <a:prstGeom prst="rect">
            <a:avLst/>
          </a:prstGeom>
          <a:solidFill>
            <a:srgbClr val="DDF2FF"/>
          </a:solidFill>
          <a:ln w="9525">
            <a:solidFill>
              <a:schemeClr val="tx1"/>
            </a:solid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ts val="600"/>
              </a:spcAft>
              <a:buClrTx/>
              <a:buSzTx/>
              <a:buFontTx/>
              <a:buNone/>
              <a:tabLst/>
            </a:pPr>
            <a:r>
              <a:rPr kumimoji="0" lang="es-ES" sz="2100" b="0" i="0" u="none" strike="noStrike" cap="none" normalizeH="0" baseline="0" dirty="0" smtClean="0">
                <a:ln>
                  <a:noFill/>
                </a:ln>
                <a:solidFill>
                  <a:schemeClr val="tx1"/>
                </a:solidFill>
                <a:effectLst/>
                <a:latin typeface="Tahoma" pitchFamily="34" charset="0"/>
                <a:ea typeface="Calibri" pitchFamily="34" charset="0"/>
                <a:cs typeface="Tahoma" pitchFamily="34" charset="0"/>
              </a:rPr>
              <a:t>El Laboratorio Latinoamericano de Evaluación de la Calidad de la Educación concluyó en el SERCE que:</a:t>
            </a:r>
          </a:p>
          <a:p>
            <a:pPr marL="177800" marR="0" lvl="0" indent="-177800" algn="just" defTabSz="914400" rtl="0" eaLnBrk="0" fontAlgn="base" latinLnBrk="0" hangingPunct="0">
              <a:lnSpc>
                <a:spcPct val="100000"/>
              </a:lnSpc>
              <a:spcBef>
                <a:spcPct val="0"/>
              </a:spcBef>
              <a:spcAft>
                <a:spcPts val="600"/>
              </a:spcAft>
              <a:buClrTx/>
              <a:buSzTx/>
              <a:buFont typeface="Arial" pitchFamily="34" charset="0"/>
              <a:buChar char="•"/>
              <a:tabLst/>
            </a:pPr>
            <a:r>
              <a:rPr kumimoji="0" lang="es-ES" sz="2100" b="0" i="0" u="none" strike="noStrike" cap="none" normalizeH="0" baseline="0" dirty="0" smtClean="0">
                <a:ln>
                  <a:noFill/>
                </a:ln>
                <a:solidFill>
                  <a:schemeClr val="tx1"/>
                </a:solidFill>
                <a:effectLst/>
                <a:latin typeface="Tahoma" pitchFamily="34" charset="0"/>
                <a:ea typeface="Calibri" pitchFamily="34" charset="0"/>
                <a:cs typeface="Tahoma" pitchFamily="34" charset="0"/>
              </a:rPr>
              <a:t>Un ambiente escolar acogedor, respetuoso y positivo es una de las claves para promover el aprendizaje de los estudiantes y la obtención de altos logros</a:t>
            </a:r>
            <a:endParaRPr kumimoji="0" lang="es-ES" sz="2100" b="0" i="0" u="none" strike="noStrike" cap="none" normalizeH="0" baseline="0" dirty="0" smtClean="0">
              <a:ln>
                <a:noFill/>
              </a:ln>
              <a:solidFill>
                <a:schemeClr val="tx1"/>
              </a:solidFill>
              <a:effectLst/>
              <a:latin typeface="Tahoma" pitchFamily="34" charset="0"/>
              <a:cs typeface="Tahoma" pitchFamily="34" charset="0"/>
            </a:endParaRPr>
          </a:p>
          <a:p>
            <a:pPr marL="177800" marR="0" lvl="0" indent="-177800" algn="just" defTabSz="914400" rtl="0" eaLnBrk="0" fontAlgn="base" latinLnBrk="0" hangingPunct="0">
              <a:lnSpc>
                <a:spcPct val="100000"/>
              </a:lnSpc>
              <a:spcBef>
                <a:spcPct val="0"/>
              </a:spcBef>
              <a:spcAft>
                <a:spcPts val="600"/>
              </a:spcAft>
              <a:buClrTx/>
              <a:buSzTx/>
              <a:buFont typeface="Arial" pitchFamily="34" charset="0"/>
              <a:buChar char="•"/>
              <a:tabLst/>
            </a:pPr>
            <a:r>
              <a:rPr kumimoji="0" lang="es-ES" sz="2100" b="0" i="0" u="none" strike="noStrike" cap="none" normalizeH="0" baseline="0" dirty="0" smtClean="0">
                <a:ln>
                  <a:noFill/>
                </a:ln>
                <a:solidFill>
                  <a:schemeClr val="tx1"/>
                </a:solidFill>
                <a:effectLst/>
                <a:latin typeface="Tahoma" pitchFamily="34" charset="0"/>
                <a:ea typeface="Calibri" pitchFamily="34" charset="0"/>
                <a:cs typeface="Tahoma" pitchFamily="34" charset="0"/>
              </a:rPr>
              <a:t>Las condiciones al interior de la escuela influencian el desempeño de los estudiantes, disminuyendo las desigualdades de aprendizaje asociadas a disparidades sociales y económicas </a:t>
            </a:r>
            <a:endParaRPr kumimoji="0" lang="es-ES" sz="2100" b="0" i="0" u="none" strike="noStrike" cap="none" normalizeH="0" baseline="0" dirty="0" smtClean="0">
              <a:ln>
                <a:noFill/>
              </a:ln>
              <a:solidFill>
                <a:schemeClr val="tx1"/>
              </a:solidFill>
              <a:effectLst/>
              <a:latin typeface="Tahoma" pitchFamily="34" charset="0"/>
              <a:cs typeface="Tahoma" pitchFamily="34" charset="0"/>
            </a:endParaRPr>
          </a:p>
          <a:p>
            <a:pPr marL="177800" marR="0" lvl="0" indent="-177800" algn="just" defTabSz="914400" rtl="0" eaLnBrk="0" fontAlgn="base" latinLnBrk="0" hangingPunct="0">
              <a:lnSpc>
                <a:spcPct val="100000"/>
              </a:lnSpc>
              <a:spcBef>
                <a:spcPct val="0"/>
              </a:spcBef>
              <a:spcAft>
                <a:spcPts val="600"/>
              </a:spcAft>
              <a:buClrTx/>
              <a:buSzTx/>
              <a:buFont typeface="Arial" pitchFamily="34" charset="0"/>
              <a:buChar char="•"/>
              <a:tabLst/>
            </a:pPr>
            <a:r>
              <a:rPr kumimoji="0" lang="es-ES" sz="2100" b="0" i="0" u="none" strike="noStrike" cap="none" normalizeH="0" baseline="0" dirty="0" smtClean="0">
                <a:ln>
                  <a:noFill/>
                </a:ln>
                <a:solidFill>
                  <a:schemeClr val="tx1"/>
                </a:solidFill>
                <a:effectLst/>
                <a:latin typeface="Tahoma" pitchFamily="34" charset="0"/>
                <a:ea typeface="Calibri" pitchFamily="34" charset="0"/>
                <a:cs typeface="Tahoma" pitchFamily="34" charset="0"/>
              </a:rPr>
              <a:t>La calidad del clima escolar explica entre un 40% y un 49% los logros cognitivos de los estudiantes</a:t>
            </a:r>
            <a:endParaRPr kumimoji="0" lang="es-ES" sz="2100" b="0" i="0" u="none" strike="noStrike" cap="none" normalizeH="0" baseline="0" dirty="0" smtClean="0">
              <a:ln>
                <a:noFill/>
              </a:ln>
              <a:solidFill>
                <a:schemeClr val="tx1"/>
              </a:solidFill>
              <a:effectLst/>
              <a:latin typeface="Tahoma" pitchFamily="34" charset="0"/>
              <a:cs typeface="Tahoma" pitchFamily="34" charset="0"/>
            </a:endParaRPr>
          </a:p>
        </p:txBody>
      </p:sp>
      <p:sp>
        <p:nvSpPr>
          <p:cNvPr id="10" name="Rectangle 5"/>
          <p:cNvSpPr txBox="1">
            <a:spLocks noChangeArrowheads="1"/>
          </p:cNvSpPr>
          <p:nvPr/>
        </p:nvSpPr>
        <p:spPr>
          <a:xfrm>
            <a:off x="457200" y="188640"/>
            <a:ext cx="7499176" cy="830997"/>
          </a:xfrm>
          <a:prstGeom prst="rect">
            <a:avLst/>
          </a:prstGeom>
          <a:noFill/>
          <a:ln w="9525">
            <a:noFill/>
            <a:miter lim="800000"/>
            <a:headEnd/>
            <a:tailEnd/>
          </a:ln>
        </p:spPr>
        <p:txBody>
          <a:bodyPr wrap="square">
            <a:spAutoFit/>
          </a:bodyPr>
          <a:lstStyle/>
          <a:p>
            <a:pPr marL="0" marR="0" lvl="0" indent="0" algn="ctr" defTabSz="914400" latinLnBrk="0">
              <a:lnSpc>
                <a:spcPct val="100000"/>
              </a:lnSpc>
              <a:spcBef>
                <a:spcPct val="20000"/>
              </a:spcBef>
              <a:buClrTx/>
              <a:buSzTx/>
              <a:buFontTx/>
              <a:buNone/>
              <a:tabLst/>
              <a:defRPr/>
            </a:pPr>
            <a:r>
              <a:rPr lang="es-ES" b="1" dirty="0" smtClean="0">
                <a:solidFill>
                  <a:srgbClr val="C00000"/>
                </a:solidFill>
                <a:latin typeface="Tahoma" pitchFamily="34" charset="0"/>
                <a:cs typeface="Tahoma" pitchFamily="34" charset="0"/>
              </a:rPr>
              <a:t>EL AMBIENTE ESCOLAR, FACTOR CLAVE ASOCIADO A LA EDUCACIÓN DE CALIDAD</a:t>
            </a:r>
          </a:p>
        </p:txBody>
      </p:sp>
    </p:spTree>
    <p:extLst>
      <p:ext uri="{BB962C8B-B14F-4D97-AF65-F5344CB8AC3E}">
        <p14:creationId xmlns="" xmlns:p14="http://schemas.microsoft.com/office/powerpoint/2010/main" val="20451234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body" idx="1"/>
          </p:nvPr>
        </p:nvSpPr>
        <p:spPr>
          <a:xfrm>
            <a:off x="179512" y="1268760"/>
            <a:ext cx="8568952" cy="4752528"/>
          </a:xfrm>
          <a:solidFill>
            <a:srgbClr val="DDF2FF"/>
          </a:solidFill>
          <a:ln>
            <a:solidFill>
              <a:schemeClr val="tx1"/>
            </a:solidFill>
          </a:ln>
        </p:spPr>
        <p:txBody>
          <a:bodyPr/>
          <a:lstStyle/>
          <a:p>
            <a:pPr marL="268288" indent="-268288" algn="just">
              <a:spcBef>
                <a:spcPts val="0"/>
              </a:spcBef>
              <a:spcAft>
                <a:spcPts val="600"/>
              </a:spcAft>
            </a:pPr>
            <a:r>
              <a:rPr lang="es-ES_tradnl" sz="2350" dirty="0" smtClean="0">
                <a:latin typeface="Tahoma" pitchFamily="34" charset="0"/>
                <a:cs typeface="Tahoma" pitchFamily="34" charset="0"/>
              </a:rPr>
              <a:t>El proceso educativo puede ser conservador o transformador, según los ambientes de aprendizaje que generemos</a:t>
            </a:r>
          </a:p>
          <a:p>
            <a:pPr marL="268288" indent="-268288" algn="just">
              <a:spcBef>
                <a:spcPts val="0"/>
              </a:spcBef>
              <a:spcAft>
                <a:spcPts val="600"/>
              </a:spcAft>
            </a:pPr>
            <a:r>
              <a:rPr lang="es-MX" sz="2350" dirty="0" smtClean="0">
                <a:latin typeface="Tahoma" pitchFamily="34" charset="0"/>
                <a:cs typeface="Tahoma" pitchFamily="34" charset="0"/>
              </a:rPr>
              <a:t>El docente no solo enseña lo que sabe. También, y fundamentalmente, enseña lo que es (CURRÍCULO OCULTO)</a:t>
            </a:r>
          </a:p>
          <a:p>
            <a:pPr marL="268288" indent="-268288" algn="just">
              <a:spcBef>
                <a:spcPts val="0"/>
              </a:spcBef>
              <a:spcAft>
                <a:spcPts val="1200"/>
              </a:spcAft>
              <a:defRPr/>
            </a:pPr>
            <a:r>
              <a:rPr lang="es-ES" sz="2350" dirty="0" smtClean="0">
                <a:latin typeface="Tahoma" pitchFamily="34" charset="0"/>
                <a:cs typeface="Tahoma" pitchFamily="34" charset="0"/>
              </a:rPr>
              <a:t>Una manera distinta de relacionarse se aprende por contagio en la cotidianidad. </a:t>
            </a:r>
            <a:endParaRPr lang="es-CO" sz="2350" dirty="0" smtClean="0">
              <a:latin typeface="Tahoma" pitchFamily="34" charset="0"/>
              <a:cs typeface="Tahoma" pitchFamily="34" charset="0"/>
            </a:endParaRPr>
          </a:p>
          <a:p>
            <a:pPr marL="268288" indent="-268288" algn="just">
              <a:spcBef>
                <a:spcPts val="0"/>
              </a:spcBef>
              <a:spcAft>
                <a:spcPts val="600"/>
              </a:spcAft>
              <a:buFont typeface="Arial" pitchFamily="34" charset="0"/>
              <a:buChar char="•"/>
            </a:pPr>
            <a:r>
              <a:rPr lang="es-CO" sz="2350" dirty="0" smtClean="0">
                <a:latin typeface="Tahoma" pitchFamily="34" charset="0"/>
                <a:cs typeface="Tahoma" pitchFamily="34" charset="0"/>
              </a:rPr>
              <a:t>El ambiente de aula debe ser un micro mundo en donde los estudiantes aprehenden el vivir la ciudadanía activa</a:t>
            </a:r>
          </a:p>
          <a:p>
            <a:pPr marL="268288" indent="-268288" algn="just">
              <a:spcBef>
                <a:spcPts val="0"/>
              </a:spcBef>
              <a:spcAft>
                <a:spcPts val="600"/>
              </a:spcAft>
            </a:pPr>
            <a:r>
              <a:rPr lang="es-ES_tradnl" sz="2350" dirty="0" smtClean="0">
                <a:latin typeface="Tahoma" pitchFamily="34" charset="0"/>
                <a:cs typeface="Tahoma" pitchFamily="34" charset="0"/>
              </a:rPr>
              <a:t>Todo docente y directivo docente debe hacerse cargo de su rol en el “metro cuadrado” de interacción en donde ejerce un poder especial: el ambiente de aula o el ambiente escolar</a:t>
            </a:r>
          </a:p>
          <a:p>
            <a:pPr marL="268288" indent="-268288" algn="just">
              <a:spcBef>
                <a:spcPts val="0"/>
              </a:spcBef>
              <a:spcAft>
                <a:spcPts val="600"/>
              </a:spcAft>
            </a:pPr>
            <a:endParaRPr lang="es-MX" sz="2350" dirty="0" smtClean="0">
              <a:latin typeface="Tahoma" pitchFamily="34" charset="0"/>
              <a:cs typeface="Tahoma" pitchFamily="34" charset="0"/>
            </a:endParaRPr>
          </a:p>
        </p:txBody>
      </p:sp>
      <p:sp>
        <p:nvSpPr>
          <p:cNvPr id="3" name="Rectangle 2"/>
          <p:cNvSpPr>
            <a:spLocks noGrp="1" noChangeArrowheads="1"/>
          </p:cNvSpPr>
          <p:nvPr>
            <p:ph type="title"/>
          </p:nvPr>
        </p:nvSpPr>
        <p:spPr>
          <a:xfrm>
            <a:off x="899592" y="214290"/>
            <a:ext cx="7632848" cy="762000"/>
          </a:xfrm>
        </p:spPr>
        <p:txBody>
          <a:bodyPr/>
          <a:lstStyle/>
          <a:p>
            <a:r>
              <a:rPr lang="es-ES_tradnl" sz="2400" b="1" dirty="0" smtClean="0">
                <a:solidFill>
                  <a:srgbClr val="C00000"/>
                </a:solidFill>
                <a:latin typeface="Tahoma" pitchFamily="34" charset="0"/>
                <a:cs typeface="Tahoma" pitchFamily="34" charset="0"/>
              </a:rPr>
              <a:t>EL AMBIENTE ESCOLAR FORMADOR EN CIUDADANÍA</a:t>
            </a:r>
            <a:endParaRPr lang="es-ES_tradnl" sz="2400" b="1" dirty="0">
              <a:solidFill>
                <a:srgbClr val="C00000"/>
              </a:solidFill>
              <a:latin typeface="Tahoma" pitchFamily="34" charset="0"/>
              <a:cs typeface="Tahoma" pitchFamily="34" charset="0"/>
            </a:endParaRPr>
          </a:p>
        </p:txBody>
      </p:sp>
    </p:spTree>
    <p:extLst>
      <p:ext uri="{BB962C8B-B14F-4D97-AF65-F5344CB8AC3E}">
        <p14:creationId xmlns="" xmlns:p14="http://schemas.microsoft.com/office/powerpoint/2010/main" val="2524082340"/>
      </p:ext>
    </p:extLst>
  </p:cSld>
  <p:clrMapOvr>
    <a:masterClrMapping/>
  </p:clrMapOvr>
  <p:transition spd="slow">
    <p:blinds/>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type="title"/>
          </p:nvPr>
        </p:nvSpPr>
        <p:spPr bwMode="auto">
          <a:xfrm>
            <a:off x="251520" y="332656"/>
            <a:ext cx="7776865" cy="830997"/>
          </a:xfrm>
          <a:noFill/>
          <a:ln algn="ctr">
            <a:miter lim="800000"/>
            <a:headEnd/>
            <a:tailEnd/>
          </a:ln>
        </p:spPr>
        <p:txBody>
          <a:bodyPr vert="horz" wrap="square" lIns="91440" tIns="45720" rIns="91440" bIns="45720" numCol="1" anchor="t" anchorCtr="0" compatLnSpc="1">
            <a:prstTxWarp prst="textNoShape">
              <a:avLst/>
            </a:prstTxWarp>
            <a:spAutoFit/>
          </a:bodyPr>
          <a:lstStyle/>
          <a:p>
            <a:pPr>
              <a:spcBef>
                <a:spcPct val="50000"/>
              </a:spcBef>
            </a:pPr>
            <a:r>
              <a:rPr lang="es-ES" sz="2400" b="1" dirty="0" smtClean="0">
                <a:solidFill>
                  <a:srgbClr val="C00000"/>
                </a:solidFill>
                <a:latin typeface="Tahoma" pitchFamily="34" charset="0"/>
              </a:rPr>
              <a:t>LA CIUDADANÍA SE APRENDE EN EL VIVIR UNA COTIDIANIDAD DEMOCRÁTICA</a:t>
            </a:r>
          </a:p>
        </p:txBody>
      </p:sp>
      <p:sp>
        <p:nvSpPr>
          <p:cNvPr id="17413" name="Rectangle 5"/>
          <p:cNvSpPr>
            <a:spLocks noGrp="1" noChangeArrowheads="1"/>
          </p:cNvSpPr>
          <p:nvPr>
            <p:ph type="body" sz="half" idx="2"/>
          </p:nvPr>
        </p:nvSpPr>
        <p:spPr bwMode="auto">
          <a:xfrm>
            <a:off x="467544" y="1196752"/>
            <a:ext cx="8219256" cy="4176464"/>
          </a:xfrm>
          <a:solidFill>
            <a:srgbClr val="DDF2FF"/>
          </a:solidFill>
          <a:ln>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indent="0" algn="just">
              <a:buClr>
                <a:schemeClr val="tx1"/>
              </a:buClr>
              <a:buNone/>
            </a:pPr>
            <a:r>
              <a:rPr lang="es-ES" sz="2400" dirty="0" smtClean="0">
                <a:latin typeface="Tahoma" pitchFamily="34" charset="0"/>
                <a:cs typeface="Tahoma" pitchFamily="34" charset="0"/>
              </a:rPr>
              <a:t>Nadie nace ciudadano. Es algo que aprendemos</a:t>
            </a:r>
          </a:p>
          <a:p>
            <a:pPr marL="0" indent="0" algn="just">
              <a:buClr>
                <a:schemeClr val="tx1"/>
              </a:buClr>
              <a:buNone/>
            </a:pPr>
            <a:r>
              <a:rPr lang="es-ES" sz="2400" dirty="0" smtClean="0">
                <a:latin typeface="Tahoma" pitchFamily="34" charset="0"/>
                <a:cs typeface="Tahoma" pitchFamily="34" charset="0"/>
              </a:rPr>
              <a:t>Uno se va volviendo ciudadano si lo tratan como ciudadano</a:t>
            </a:r>
          </a:p>
          <a:p>
            <a:pPr marL="0" indent="0" algn="just">
              <a:buClr>
                <a:schemeClr val="tx1"/>
              </a:buClr>
              <a:buNone/>
            </a:pPr>
            <a:r>
              <a:rPr lang="es-ES" sz="2400" dirty="0" smtClean="0">
                <a:latin typeface="Tahoma" pitchFamily="34" charset="0"/>
                <a:cs typeface="Tahoma" pitchFamily="34" charset="0"/>
              </a:rPr>
              <a:t>La ciudadanía se aprende de la misma forma que aprendemos a hablar: oyendo e imitando a los que hablan</a:t>
            </a:r>
          </a:p>
          <a:p>
            <a:pPr marL="0" indent="0" algn="just">
              <a:buClr>
                <a:schemeClr val="tx1"/>
              </a:buClr>
              <a:buNone/>
            </a:pPr>
            <a:r>
              <a:rPr lang="es-ES" sz="2400" dirty="0" smtClean="0">
                <a:latin typeface="Tahoma" pitchFamily="34" charset="0"/>
                <a:cs typeface="Tahoma" pitchFamily="34" charset="0"/>
              </a:rPr>
              <a:t>Aprendemos el idioma que hablen aquellos con quienes nos relacionamos </a:t>
            </a:r>
          </a:p>
          <a:p>
            <a:pPr marL="0" indent="0" algn="just">
              <a:buClr>
                <a:schemeClr val="tx1"/>
              </a:buClr>
              <a:buNone/>
            </a:pPr>
            <a:r>
              <a:rPr lang="es-ES" sz="2400" dirty="0" smtClean="0">
                <a:latin typeface="Tahoma" pitchFamily="34" charset="0"/>
                <a:cs typeface="Tahoma" pitchFamily="34" charset="0"/>
              </a:rPr>
              <a:t>Los espacios cotidianos de interacción son claves en la formación en ciudadanía</a:t>
            </a:r>
          </a:p>
          <a:p>
            <a:pPr marL="0" indent="0" algn="just">
              <a:buClr>
                <a:schemeClr val="tx1"/>
              </a:buClr>
              <a:buNone/>
            </a:pPr>
            <a:r>
              <a:rPr lang="es-ES" sz="2400" dirty="0" smtClean="0">
                <a:latin typeface="Tahoma" pitchFamily="34" charset="0"/>
                <a:cs typeface="Tahoma" pitchFamily="34" charset="0"/>
              </a:rPr>
              <a:t>Los climas escolares y de aula son centrales en este propósito formativo </a:t>
            </a:r>
          </a:p>
          <a:p>
            <a:pPr marL="0" indent="0" algn="just">
              <a:buClr>
                <a:schemeClr val="tx1"/>
              </a:buClr>
              <a:buNone/>
            </a:pPr>
            <a:r>
              <a:rPr lang="es-ES" sz="2400" dirty="0" smtClean="0">
                <a:latin typeface="Tahoma" pitchFamily="34" charset="0"/>
                <a:cs typeface="Tahoma" pitchFamily="34" charset="0"/>
              </a:rPr>
              <a:t> </a:t>
            </a:r>
          </a:p>
          <a:p>
            <a:pPr algn="just">
              <a:buClr>
                <a:schemeClr val="tx1"/>
              </a:buClr>
              <a:buNone/>
            </a:pPr>
            <a:r>
              <a:rPr lang="es-ES" sz="2400" dirty="0" smtClean="0">
                <a:latin typeface="Tahoma" pitchFamily="34" charset="0"/>
                <a:cs typeface="Tahoma" pitchFamily="34" charset="0"/>
              </a:rPr>
              <a:t> </a:t>
            </a:r>
          </a:p>
        </p:txBody>
      </p:sp>
      <p:sp>
        <p:nvSpPr>
          <p:cNvPr id="4" name="Rectangle 1"/>
          <p:cNvSpPr>
            <a:spLocks noChangeArrowheads="1"/>
          </p:cNvSpPr>
          <p:nvPr/>
        </p:nvSpPr>
        <p:spPr bwMode="auto">
          <a:xfrm>
            <a:off x="323528" y="5467871"/>
            <a:ext cx="8613392" cy="769441"/>
          </a:xfrm>
          <a:prstGeom prst="rect">
            <a:avLst/>
          </a:prstGeom>
          <a:solidFill>
            <a:srgbClr val="003399"/>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defTabSz="914400" fontAlgn="base">
              <a:spcBef>
                <a:spcPct val="0"/>
              </a:spcBef>
              <a:spcAft>
                <a:spcPts val="600"/>
              </a:spcAft>
            </a:pPr>
            <a:r>
              <a:rPr lang="es-CO" sz="2200" b="1" dirty="0" smtClean="0">
                <a:solidFill>
                  <a:schemeClr val="bg1"/>
                </a:solidFill>
                <a:latin typeface="Tahoma" pitchFamily="34" charset="0"/>
                <a:ea typeface="Calibri" pitchFamily="34" charset="0"/>
                <a:cs typeface="Tahoma" pitchFamily="34" charset="0"/>
              </a:rPr>
              <a:t>La capacitación disciplinar es particular, pero la formación es transversal, compete a todos los docentes y directivos </a:t>
            </a:r>
            <a:endParaRPr kumimoji="0" lang="es-ES" sz="2200" b="1" i="0" u="none" strike="noStrike" cap="none" normalizeH="0" baseline="0" dirty="0" smtClean="0">
              <a:ln>
                <a:noFill/>
              </a:ln>
              <a:solidFill>
                <a:schemeClr val="bg1"/>
              </a:solidFill>
              <a:effectLst/>
              <a:latin typeface="Tahoma" pitchFamily="34" charset="0"/>
              <a:cs typeface="Tahoma" pitchFamily="34" charset="0"/>
            </a:endParaRPr>
          </a:p>
        </p:txBody>
      </p:sp>
    </p:spTree>
    <p:extLst>
      <p:ext uri="{BB962C8B-B14F-4D97-AF65-F5344CB8AC3E}">
        <p14:creationId xmlns:p14="http://schemas.microsoft.com/office/powerpoint/2010/main" xmlns="" val="8899703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Grp="1" noChangeArrowheads="1"/>
          </p:cNvSpPr>
          <p:nvPr>
            <p:ph type="body" idx="1"/>
          </p:nvPr>
        </p:nvSpPr>
        <p:spPr bwMode="auto">
          <a:xfrm>
            <a:off x="304800" y="1219200"/>
            <a:ext cx="8475663" cy="4586064"/>
          </a:xfrm>
          <a:solidFill>
            <a:srgbClr val="FFFFE1"/>
          </a:solidFill>
          <a:ln>
            <a:solidFill>
              <a:schemeClr val="tx1"/>
            </a:solidFill>
            <a:miter lim="800000"/>
            <a:headEnd/>
            <a:tailEnd/>
          </a:ln>
        </p:spPr>
        <p:txBody>
          <a:bodyPr vert="horz" wrap="square" lIns="91440" tIns="45720" rIns="91440" bIns="45720" numCol="1" anchor="t" anchorCtr="0" compatLnSpc="1">
            <a:prstTxWarp prst="textNoShape">
              <a:avLst/>
            </a:prstTxWarp>
            <a:noAutofit/>
          </a:bodyPr>
          <a:lstStyle/>
          <a:p>
            <a:pPr marL="271463" lvl="1" indent="-271463" algn="just">
              <a:spcBef>
                <a:spcPct val="0"/>
              </a:spcBef>
              <a:spcAft>
                <a:spcPts val="600"/>
              </a:spcAft>
              <a:buBlip>
                <a:blip r:embed="rId3"/>
              </a:buBlip>
              <a:defRPr/>
            </a:pPr>
            <a:r>
              <a:rPr lang="es-ES_tradnl" sz="2400" dirty="0" smtClean="0">
                <a:latin typeface="Tahoma" pitchFamily="34" charset="0"/>
                <a:cs typeface="Tahoma" pitchFamily="34" charset="0"/>
              </a:rPr>
              <a:t>Liderazgo del rector en la construcción de un clima escolar respetuoso, participativo, democrático</a:t>
            </a:r>
          </a:p>
          <a:p>
            <a:pPr marL="271463" lvl="1" indent="-271463" algn="just">
              <a:spcBef>
                <a:spcPct val="0"/>
              </a:spcBef>
              <a:spcAft>
                <a:spcPts val="600"/>
              </a:spcAft>
              <a:buBlip>
                <a:blip r:embed="rId3"/>
              </a:buBlip>
              <a:defRPr/>
            </a:pPr>
            <a:r>
              <a:rPr lang="es-ES_tradnl" sz="2400" dirty="0" smtClean="0">
                <a:latin typeface="Tahoma" pitchFamily="34" charset="0"/>
                <a:cs typeface="Tahoma" pitchFamily="34" charset="0"/>
              </a:rPr>
              <a:t>Los climas de aula son acogedores, amorosos, motivadores, cautivantes</a:t>
            </a:r>
          </a:p>
          <a:p>
            <a:pPr marL="271463" lvl="1" indent="-271463" algn="just">
              <a:spcBef>
                <a:spcPct val="0"/>
              </a:spcBef>
              <a:spcAft>
                <a:spcPts val="600"/>
              </a:spcAft>
              <a:buBlip>
                <a:blip r:embed="rId3"/>
              </a:buBlip>
              <a:defRPr/>
            </a:pPr>
            <a:r>
              <a:rPr lang="es-ES_tradnl" sz="2400" dirty="0" smtClean="0">
                <a:latin typeface="Tahoma" pitchFamily="34" charset="0"/>
                <a:cs typeface="Tahoma" pitchFamily="34" charset="0"/>
              </a:rPr>
              <a:t>La educación se centra en aprendizajes para ser, hacer, vivir y convivir, además de para trabajar</a:t>
            </a:r>
          </a:p>
          <a:p>
            <a:pPr marL="271463" lvl="1" indent="-271463" algn="just">
              <a:spcBef>
                <a:spcPct val="0"/>
              </a:spcBef>
              <a:spcAft>
                <a:spcPts val="600"/>
              </a:spcAft>
              <a:buBlip>
                <a:blip r:embed="rId3"/>
              </a:buBlip>
              <a:defRPr/>
            </a:pPr>
            <a:r>
              <a:rPr lang="es-ES_tradnl" sz="2400" dirty="0" smtClean="0">
                <a:latin typeface="Tahoma" pitchFamily="34" charset="0"/>
                <a:cs typeface="Tahoma" pitchFamily="34" charset="0"/>
              </a:rPr>
              <a:t>Las reglas son observadas y los acuerdos son cumplidos</a:t>
            </a:r>
          </a:p>
          <a:p>
            <a:pPr marL="271463" lvl="1" indent="-271463" algn="just">
              <a:spcBef>
                <a:spcPct val="0"/>
              </a:spcBef>
              <a:spcAft>
                <a:spcPts val="600"/>
              </a:spcAft>
              <a:buBlip>
                <a:blip r:embed="rId3"/>
              </a:buBlip>
              <a:defRPr/>
            </a:pPr>
            <a:r>
              <a:rPr lang="es-ES_tradnl" sz="2400" dirty="0" smtClean="0">
                <a:latin typeface="Tahoma" pitchFamily="34" charset="0"/>
                <a:cs typeface="Tahoma" pitchFamily="34" charset="0"/>
              </a:rPr>
              <a:t>Existe un espíritu general de búsqueda de la excelencia</a:t>
            </a:r>
          </a:p>
          <a:p>
            <a:pPr marL="271463" lvl="1" indent="-271463" algn="just">
              <a:spcBef>
                <a:spcPct val="0"/>
              </a:spcBef>
              <a:spcAft>
                <a:spcPts val="600"/>
              </a:spcAft>
              <a:buBlip>
                <a:blip r:embed="rId3"/>
              </a:buBlip>
              <a:defRPr/>
            </a:pPr>
            <a:r>
              <a:rPr lang="es-ES_tradnl" sz="2400" dirty="0" smtClean="0">
                <a:latin typeface="Tahoma" pitchFamily="34" charset="0"/>
                <a:cs typeface="Tahoma" pitchFamily="34" charset="0"/>
              </a:rPr>
              <a:t>Directivos y docentes asumen la institución como un centro de investigación pedagógica y de mejora de las prácticas educativas </a:t>
            </a:r>
          </a:p>
        </p:txBody>
      </p:sp>
      <p:sp>
        <p:nvSpPr>
          <p:cNvPr id="7171" name="Text Box 4"/>
          <p:cNvSpPr txBox="1">
            <a:spLocks noChangeArrowheads="1"/>
          </p:cNvSpPr>
          <p:nvPr/>
        </p:nvSpPr>
        <p:spPr bwMode="auto">
          <a:xfrm>
            <a:off x="360040" y="188640"/>
            <a:ext cx="8460432" cy="830997"/>
          </a:xfrm>
          <a:prstGeom prst="rect">
            <a:avLst/>
          </a:prstGeom>
          <a:noFill/>
          <a:ln w="9525">
            <a:noFill/>
            <a:miter lim="800000"/>
            <a:headEnd/>
            <a:tailEnd/>
          </a:ln>
        </p:spPr>
        <p:txBody>
          <a:bodyPr wrap="square">
            <a:spAutoFit/>
          </a:bodyPr>
          <a:lstStyle/>
          <a:p>
            <a:pPr algn="ctr">
              <a:spcBef>
                <a:spcPct val="20000"/>
              </a:spcBef>
            </a:pPr>
            <a:r>
              <a:rPr lang="es-MX" b="1" dirty="0" smtClean="0">
                <a:solidFill>
                  <a:srgbClr val="C00000"/>
                </a:solidFill>
                <a:latin typeface="Tahoma" pitchFamily="34" charset="0"/>
                <a:cs typeface="Tahoma" pitchFamily="34" charset="0"/>
              </a:rPr>
              <a:t>CARACTERÍSTICAS DE LA INSTITUCIÓN EDUCATIVA CON BUEN CLIMA ESCOLAR </a:t>
            </a:r>
            <a:endParaRPr lang="es-MX" b="1" dirty="0">
              <a:solidFill>
                <a:srgbClr val="C00000"/>
              </a:solidFill>
              <a:latin typeface="Tahoma" pitchFamily="34" charset="0"/>
              <a:cs typeface="Tahoma" pitchFamily="34" charset="0"/>
            </a:endParaRPr>
          </a:p>
        </p:txBody>
      </p:sp>
    </p:spTree>
    <p:extLst>
      <p:ext uri="{BB962C8B-B14F-4D97-AF65-F5344CB8AC3E}">
        <p14:creationId xmlns="" xmlns:p14="http://schemas.microsoft.com/office/powerpoint/2010/main" val="847830465"/>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ChangeArrowheads="1"/>
          </p:cNvSpPr>
          <p:nvPr/>
        </p:nvSpPr>
        <p:spPr bwMode="auto">
          <a:xfrm>
            <a:off x="407988" y="858838"/>
            <a:ext cx="184150" cy="457200"/>
          </a:xfrm>
          <a:prstGeom prst="rect">
            <a:avLst/>
          </a:prstGeom>
          <a:noFill/>
          <a:ln w="9525">
            <a:noFill/>
            <a:miter lim="800000"/>
            <a:headEnd/>
            <a:tailEnd/>
          </a:ln>
        </p:spPr>
        <p:txBody>
          <a:bodyPr wrap="none">
            <a:spAutoFit/>
          </a:bodyPr>
          <a:lstStyle/>
          <a:p>
            <a:endParaRPr lang="es-ES">
              <a:latin typeface="Tahoma" pitchFamily="34" charset="0"/>
              <a:cs typeface="Tahoma" pitchFamily="34" charset="0"/>
            </a:endParaRPr>
          </a:p>
        </p:txBody>
      </p:sp>
      <p:sp>
        <p:nvSpPr>
          <p:cNvPr id="66563" name="Text Box 3"/>
          <p:cNvSpPr txBox="1">
            <a:spLocks noChangeArrowheads="1"/>
          </p:cNvSpPr>
          <p:nvPr/>
        </p:nvSpPr>
        <p:spPr bwMode="auto">
          <a:xfrm>
            <a:off x="555625" y="1101725"/>
            <a:ext cx="7826375" cy="457200"/>
          </a:xfrm>
          <a:prstGeom prst="rect">
            <a:avLst/>
          </a:prstGeom>
          <a:noFill/>
          <a:ln w="9525">
            <a:noFill/>
            <a:miter lim="800000"/>
            <a:headEnd/>
            <a:tailEnd/>
          </a:ln>
        </p:spPr>
        <p:txBody>
          <a:bodyPr>
            <a:spAutoFit/>
          </a:bodyPr>
          <a:lstStyle/>
          <a:p>
            <a:pPr>
              <a:spcBef>
                <a:spcPct val="50000"/>
              </a:spcBef>
            </a:pPr>
            <a:endParaRPr lang="es-ES">
              <a:latin typeface="Tahoma" pitchFamily="34" charset="0"/>
              <a:cs typeface="Tahoma" pitchFamily="34" charset="0"/>
            </a:endParaRPr>
          </a:p>
        </p:txBody>
      </p:sp>
      <p:sp>
        <p:nvSpPr>
          <p:cNvPr id="66564" name="Rectangle 4"/>
          <p:cNvSpPr>
            <a:spLocks noChangeArrowheads="1"/>
          </p:cNvSpPr>
          <p:nvPr/>
        </p:nvSpPr>
        <p:spPr bwMode="auto">
          <a:xfrm>
            <a:off x="4537075" y="1993900"/>
            <a:ext cx="184150" cy="800100"/>
          </a:xfrm>
          <a:prstGeom prst="rect">
            <a:avLst/>
          </a:prstGeom>
          <a:noFill/>
          <a:ln w="9525">
            <a:noFill/>
            <a:miter lim="800000"/>
            <a:headEnd/>
            <a:tailEnd/>
          </a:ln>
        </p:spPr>
        <p:txBody>
          <a:bodyPr wrap="none">
            <a:spAutoFit/>
          </a:bodyPr>
          <a:lstStyle/>
          <a:p>
            <a:pPr algn="ctr"/>
            <a:endParaRPr lang="es-ES_tradnl" sz="2200" b="1">
              <a:latin typeface="Tahoma" pitchFamily="34" charset="0"/>
              <a:cs typeface="Tahoma" pitchFamily="34" charset="0"/>
            </a:endParaRPr>
          </a:p>
          <a:p>
            <a:pPr algn="ctr"/>
            <a:endParaRPr lang="es-ES_tradnl" b="1">
              <a:latin typeface="Tahoma" pitchFamily="34" charset="0"/>
              <a:cs typeface="Tahoma" pitchFamily="34" charset="0"/>
            </a:endParaRPr>
          </a:p>
        </p:txBody>
      </p:sp>
      <p:sp>
        <p:nvSpPr>
          <p:cNvPr id="66565" name="Text Box 5"/>
          <p:cNvSpPr txBox="1">
            <a:spLocks noChangeArrowheads="1"/>
          </p:cNvSpPr>
          <p:nvPr/>
        </p:nvSpPr>
        <p:spPr bwMode="auto">
          <a:xfrm>
            <a:off x="395288" y="698500"/>
            <a:ext cx="8353425" cy="457200"/>
          </a:xfrm>
          <a:prstGeom prst="rect">
            <a:avLst/>
          </a:prstGeom>
          <a:noFill/>
          <a:ln w="9525">
            <a:noFill/>
            <a:miter lim="800000"/>
            <a:headEnd/>
            <a:tailEnd/>
          </a:ln>
        </p:spPr>
        <p:txBody>
          <a:bodyPr>
            <a:spAutoFit/>
          </a:bodyPr>
          <a:lstStyle/>
          <a:p>
            <a:pPr>
              <a:spcBef>
                <a:spcPct val="50000"/>
              </a:spcBef>
            </a:pPr>
            <a:endParaRPr lang="es-ES">
              <a:latin typeface="Tahoma" pitchFamily="34" charset="0"/>
              <a:cs typeface="Tahoma" pitchFamily="34" charset="0"/>
            </a:endParaRPr>
          </a:p>
        </p:txBody>
      </p:sp>
      <p:sp>
        <p:nvSpPr>
          <p:cNvPr id="35846" name="7 CuadroTexto"/>
          <p:cNvSpPr txBox="1">
            <a:spLocks noChangeArrowheads="1"/>
          </p:cNvSpPr>
          <p:nvPr/>
        </p:nvSpPr>
        <p:spPr bwMode="auto">
          <a:xfrm>
            <a:off x="1043608" y="149731"/>
            <a:ext cx="7286625" cy="830997"/>
          </a:xfrm>
          <a:prstGeom prst="rect">
            <a:avLst/>
          </a:prstGeom>
          <a:noFill/>
          <a:ln w="9525">
            <a:noFill/>
            <a:miter lim="800000"/>
            <a:headEnd/>
            <a:tailEnd/>
          </a:ln>
        </p:spPr>
        <p:txBody>
          <a:bodyPr>
            <a:spAutoFit/>
          </a:bodyPr>
          <a:lstStyle/>
          <a:p>
            <a:pPr algn="ctr">
              <a:spcBef>
                <a:spcPct val="20000"/>
              </a:spcBef>
              <a:defRPr/>
            </a:pPr>
            <a:r>
              <a:rPr lang="es-CO" b="1" dirty="0">
                <a:solidFill>
                  <a:srgbClr val="C00000"/>
                </a:solidFill>
                <a:latin typeface="Tahoma" pitchFamily="34" charset="0"/>
                <a:cs typeface="Tahoma" pitchFamily="34" charset="0"/>
              </a:rPr>
              <a:t>IMPACTOS DE </a:t>
            </a:r>
            <a:r>
              <a:rPr lang="es-CO" b="1" dirty="0" smtClean="0">
                <a:solidFill>
                  <a:srgbClr val="C00000"/>
                </a:solidFill>
                <a:latin typeface="Tahoma" pitchFamily="34" charset="0"/>
                <a:cs typeface="Tahoma" pitchFamily="34" charset="0"/>
              </a:rPr>
              <a:t>LOS BUENOS AMBIENTES ESCOLARES EN LOS LOGROS EDUCATIVOS  </a:t>
            </a:r>
            <a:endParaRPr lang="en-US" b="1" dirty="0">
              <a:solidFill>
                <a:srgbClr val="C00000"/>
              </a:solidFill>
              <a:latin typeface="Tahoma" pitchFamily="34" charset="0"/>
              <a:cs typeface="Tahoma" pitchFamily="34" charset="0"/>
            </a:endParaRPr>
          </a:p>
        </p:txBody>
      </p:sp>
      <p:sp>
        <p:nvSpPr>
          <p:cNvPr id="66567" name="8 CuadroTexto"/>
          <p:cNvSpPr txBox="1">
            <a:spLocks noChangeArrowheads="1"/>
          </p:cNvSpPr>
          <p:nvPr/>
        </p:nvSpPr>
        <p:spPr bwMode="auto">
          <a:xfrm>
            <a:off x="285750" y="1214438"/>
            <a:ext cx="2857500" cy="400050"/>
          </a:xfrm>
          <a:prstGeom prst="rect">
            <a:avLst/>
          </a:prstGeom>
          <a:solidFill>
            <a:srgbClr val="008000"/>
          </a:solidFill>
          <a:ln w="28575">
            <a:solidFill>
              <a:schemeClr val="tx1"/>
            </a:solidFill>
            <a:miter lim="800000"/>
            <a:headEnd/>
            <a:tailEnd/>
          </a:ln>
        </p:spPr>
        <p:txBody>
          <a:bodyPr>
            <a:spAutoFit/>
          </a:bodyPr>
          <a:lstStyle/>
          <a:p>
            <a:pPr algn="ctr"/>
            <a:r>
              <a:rPr lang="es-CO" sz="2000" b="1">
                <a:solidFill>
                  <a:schemeClr val="bg1"/>
                </a:solidFill>
                <a:latin typeface="Tahoma" pitchFamily="34" charset="0"/>
                <a:cs typeface="Tahoma" pitchFamily="34" charset="0"/>
              </a:rPr>
              <a:t>EN LOS EDUCANDOS</a:t>
            </a:r>
            <a:endParaRPr lang="en-US" sz="2000" b="1">
              <a:solidFill>
                <a:schemeClr val="bg1"/>
              </a:solidFill>
              <a:latin typeface="Tahoma" pitchFamily="34" charset="0"/>
              <a:cs typeface="Tahoma" pitchFamily="34" charset="0"/>
            </a:endParaRPr>
          </a:p>
        </p:txBody>
      </p:sp>
      <p:sp>
        <p:nvSpPr>
          <p:cNvPr id="66568" name="9 CuadroTexto"/>
          <p:cNvSpPr txBox="1">
            <a:spLocks noChangeArrowheads="1"/>
          </p:cNvSpPr>
          <p:nvPr/>
        </p:nvSpPr>
        <p:spPr bwMode="auto">
          <a:xfrm>
            <a:off x="3429000" y="1214438"/>
            <a:ext cx="2643188" cy="400050"/>
          </a:xfrm>
          <a:prstGeom prst="rect">
            <a:avLst/>
          </a:prstGeom>
          <a:solidFill>
            <a:srgbClr val="003399"/>
          </a:solidFill>
          <a:ln w="28575">
            <a:solidFill>
              <a:schemeClr val="tx1"/>
            </a:solidFill>
            <a:miter lim="800000"/>
            <a:headEnd/>
            <a:tailEnd/>
          </a:ln>
        </p:spPr>
        <p:txBody>
          <a:bodyPr>
            <a:spAutoFit/>
          </a:bodyPr>
          <a:lstStyle/>
          <a:p>
            <a:pPr algn="ctr"/>
            <a:r>
              <a:rPr lang="es-CO" sz="2000" b="1">
                <a:solidFill>
                  <a:schemeClr val="bg1"/>
                </a:solidFill>
                <a:latin typeface="Tahoma" pitchFamily="34" charset="0"/>
                <a:cs typeface="Tahoma" pitchFamily="34" charset="0"/>
              </a:rPr>
              <a:t>EN LOS DOCENTES</a:t>
            </a:r>
            <a:endParaRPr lang="en-US" sz="2000" b="1">
              <a:solidFill>
                <a:schemeClr val="bg1"/>
              </a:solidFill>
              <a:latin typeface="Tahoma" pitchFamily="34" charset="0"/>
              <a:cs typeface="Tahoma" pitchFamily="34" charset="0"/>
            </a:endParaRPr>
          </a:p>
        </p:txBody>
      </p:sp>
      <p:sp>
        <p:nvSpPr>
          <p:cNvPr id="66569" name="10 CuadroTexto"/>
          <p:cNvSpPr txBox="1">
            <a:spLocks noChangeArrowheads="1"/>
          </p:cNvSpPr>
          <p:nvPr/>
        </p:nvSpPr>
        <p:spPr bwMode="auto">
          <a:xfrm>
            <a:off x="6286500" y="1214438"/>
            <a:ext cx="2643188" cy="369887"/>
          </a:xfrm>
          <a:prstGeom prst="rect">
            <a:avLst/>
          </a:prstGeom>
          <a:solidFill>
            <a:srgbClr val="FF9933"/>
          </a:solidFill>
          <a:ln w="28575">
            <a:solidFill>
              <a:schemeClr val="tx1"/>
            </a:solidFill>
            <a:miter lim="800000"/>
            <a:headEnd/>
            <a:tailEnd/>
          </a:ln>
        </p:spPr>
        <p:txBody>
          <a:bodyPr>
            <a:spAutoFit/>
          </a:bodyPr>
          <a:lstStyle/>
          <a:p>
            <a:pPr algn="ctr"/>
            <a:r>
              <a:rPr lang="es-CO" sz="1800" b="1">
                <a:latin typeface="Tahoma" pitchFamily="34" charset="0"/>
                <a:cs typeface="Tahoma" pitchFamily="34" charset="0"/>
              </a:rPr>
              <a:t>EN LA INSTITUCIÓN</a:t>
            </a:r>
            <a:endParaRPr lang="en-US" sz="1800" b="1">
              <a:latin typeface="Tahoma" pitchFamily="34" charset="0"/>
              <a:cs typeface="Tahoma" pitchFamily="34" charset="0"/>
            </a:endParaRPr>
          </a:p>
        </p:txBody>
      </p:sp>
      <p:sp>
        <p:nvSpPr>
          <p:cNvPr id="12" name="11 CuadroTexto"/>
          <p:cNvSpPr txBox="1">
            <a:spLocks noChangeArrowheads="1"/>
          </p:cNvSpPr>
          <p:nvPr/>
        </p:nvSpPr>
        <p:spPr bwMode="auto">
          <a:xfrm>
            <a:off x="142875" y="1785938"/>
            <a:ext cx="3143250" cy="3786187"/>
          </a:xfrm>
          <a:prstGeom prst="rect">
            <a:avLst/>
          </a:prstGeom>
          <a:solidFill>
            <a:srgbClr val="D8EEC0"/>
          </a:solidFill>
          <a:ln w="19050">
            <a:solidFill>
              <a:schemeClr val="tx1"/>
            </a:solidFill>
            <a:miter lim="800000"/>
            <a:headEnd/>
            <a:tailEnd/>
          </a:ln>
        </p:spPr>
        <p:txBody>
          <a:bodyPr>
            <a:spAutoFit/>
          </a:bodyPr>
          <a:lstStyle/>
          <a:p>
            <a:pPr marL="90488" indent="-90488">
              <a:buFont typeface="Arial" charset="0"/>
              <a:buChar char="•"/>
            </a:pPr>
            <a:r>
              <a:rPr lang="es-CO" sz="2000">
                <a:latin typeface="Tahoma" pitchFamily="34" charset="0"/>
                <a:cs typeface="Tahoma" pitchFamily="34" charset="0"/>
              </a:rPr>
              <a:t> Motivación por aprender</a:t>
            </a:r>
          </a:p>
          <a:p>
            <a:pPr marL="90488" indent="-90488">
              <a:buFont typeface="Arial" charset="0"/>
              <a:buChar char="•"/>
            </a:pPr>
            <a:r>
              <a:rPr lang="es-CO" sz="2000">
                <a:latin typeface="Tahoma" pitchFamily="34" charset="0"/>
                <a:cs typeface="Tahoma" pitchFamily="34" charset="0"/>
              </a:rPr>
              <a:t>Incremento de la autoconfianza</a:t>
            </a:r>
          </a:p>
          <a:p>
            <a:pPr marL="90488" indent="-90488">
              <a:buFont typeface="Arial" charset="0"/>
              <a:buChar char="•"/>
            </a:pPr>
            <a:r>
              <a:rPr lang="es-CO" sz="2000">
                <a:latin typeface="Tahoma" pitchFamily="34" charset="0"/>
                <a:cs typeface="Tahoma" pitchFamily="34" charset="0"/>
              </a:rPr>
              <a:t>Mejor actitud en el aula y en el entorno escolar</a:t>
            </a:r>
          </a:p>
          <a:p>
            <a:pPr marL="90488" indent="-90488">
              <a:buFont typeface="Arial" charset="0"/>
              <a:buChar char="•"/>
            </a:pPr>
            <a:r>
              <a:rPr lang="es-CO" sz="2000">
                <a:latin typeface="Tahoma" pitchFamily="34" charset="0"/>
                <a:cs typeface="Tahoma" pitchFamily="34" charset="0"/>
              </a:rPr>
              <a:t>Mayor logro escolar </a:t>
            </a:r>
          </a:p>
          <a:p>
            <a:pPr marL="90488" indent="-90488">
              <a:buFont typeface="Arial" charset="0"/>
              <a:buChar char="•"/>
            </a:pPr>
            <a:r>
              <a:rPr lang="es-CO" sz="2000">
                <a:latin typeface="Tahoma" pitchFamily="34" charset="0"/>
                <a:cs typeface="Tahoma" pitchFamily="34" charset="0"/>
              </a:rPr>
              <a:t>Aprendizaje efectivo de valores y cultura democrática</a:t>
            </a:r>
          </a:p>
          <a:p>
            <a:pPr marL="90488" indent="-90488">
              <a:buFont typeface="Arial" charset="0"/>
              <a:buChar char="•"/>
            </a:pPr>
            <a:r>
              <a:rPr lang="es-CO" sz="2000">
                <a:latin typeface="Tahoma" pitchFamily="34" charset="0"/>
                <a:cs typeface="Tahoma" pitchFamily="34" charset="0"/>
              </a:rPr>
              <a:t>Disminución de conflictos (matoneo)</a:t>
            </a:r>
          </a:p>
          <a:p>
            <a:pPr marL="90488" indent="-90488">
              <a:buFont typeface="Arial" charset="0"/>
              <a:buChar char="•"/>
            </a:pPr>
            <a:r>
              <a:rPr lang="es-CO" sz="2000">
                <a:latin typeface="Tahoma" pitchFamily="34" charset="0"/>
                <a:cs typeface="Tahoma" pitchFamily="34" charset="0"/>
              </a:rPr>
              <a:t>Disminución deserción</a:t>
            </a:r>
            <a:endParaRPr lang="en-US" sz="2000">
              <a:latin typeface="Tahoma" pitchFamily="34" charset="0"/>
              <a:cs typeface="Tahoma" pitchFamily="34" charset="0"/>
            </a:endParaRPr>
          </a:p>
        </p:txBody>
      </p:sp>
      <p:sp>
        <p:nvSpPr>
          <p:cNvPr id="13" name="12 CuadroTexto"/>
          <p:cNvSpPr txBox="1">
            <a:spLocks noChangeArrowheads="1"/>
          </p:cNvSpPr>
          <p:nvPr/>
        </p:nvSpPr>
        <p:spPr bwMode="auto">
          <a:xfrm>
            <a:off x="3429000" y="1808163"/>
            <a:ext cx="2714625" cy="3785652"/>
          </a:xfrm>
          <a:prstGeom prst="rect">
            <a:avLst/>
          </a:prstGeom>
          <a:solidFill>
            <a:srgbClr val="CCECFF"/>
          </a:solidFill>
          <a:ln w="19050">
            <a:solidFill>
              <a:schemeClr val="tx1"/>
            </a:solidFill>
            <a:miter lim="800000"/>
            <a:headEnd/>
            <a:tailEnd/>
          </a:ln>
        </p:spPr>
        <p:txBody>
          <a:bodyPr>
            <a:spAutoFit/>
          </a:bodyPr>
          <a:lstStyle/>
          <a:p>
            <a:pPr marL="90488" indent="-90488">
              <a:buFont typeface="Arial" charset="0"/>
              <a:buChar char="•"/>
            </a:pPr>
            <a:r>
              <a:rPr lang="es-CO" sz="2000" dirty="0" smtClean="0">
                <a:latin typeface="Tahoma" pitchFamily="34" charset="0"/>
                <a:cs typeface="Tahoma" pitchFamily="34" charset="0"/>
              </a:rPr>
              <a:t>Transformación de sus prácticas educativas</a:t>
            </a:r>
            <a:endParaRPr lang="es-CO" sz="2000" dirty="0">
              <a:latin typeface="Tahoma" pitchFamily="34" charset="0"/>
              <a:cs typeface="Tahoma" pitchFamily="34" charset="0"/>
            </a:endParaRPr>
          </a:p>
          <a:p>
            <a:pPr marL="90488" indent="-90488">
              <a:buFont typeface="Arial" charset="0"/>
              <a:buChar char="•"/>
            </a:pPr>
            <a:r>
              <a:rPr lang="es-CO" sz="2000" dirty="0">
                <a:latin typeface="Tahoma" pitchFamily="34" charset="0"/>
                <a:cs typeface="Tahoma" pitchFamily="34" charset="0"/>
              </a:rPr>
              <a:t>Mayor motivación laboral</a:t>
            </a:r>
          </a:p>
          <a:p>
            <a:pPr marL="90488" indent="-90488">
              <a:buFont typeface="Arial" charset="0"/>
              <a:buChar char="•"/>
            </a:pPr>
            <a:r>
              <a:rPr lang="es-CO" sz="2000" dirty="0">
                <a:latin typeface="Tahoma" pitchFamily="34" charset="0"/>
                <a:cs typeface="Tahoma" pitchFamily="34" charset="0"/>
              </a:rPr>
              <a:t>Recuperación de autoridad</a:t>
            </a:r>
          </a:p>
          <a:p>
            <a:pPr marL="90488" indent="-90488">
              <a:buFont typeface="Arial" charset="0"/>
              <a:buChar char="•"/>
            </a:pPr>
            <a:r>
              <a:rPr lang="es-CO" sz="2000" dirty="0">
                <a:latin typeface="Tahoma" pitchFamily="34" charset="0"/>
                <a:cs typeface="Tahoma" pitchFamily="34" charset="0"/>
              </a:rPr>
              <a:t>Mejor Salud </a:t>
            </a:r>
          </a:p>
          <a:p>
            <a:pPr marL="90488" indent="-90488">
              <a:buFont typeface="Arial" charset="0"/>
              <a:buChar char="•"/>
            </a:pPr>
            <a:r>
              <a:rPr lang="es-CO" sz="2000" dirty="0">
                <a:latin typeface="Tahoma" pitchFamily="34" charset="0"/>
                <a:cs typeface="Tahoma" pitchFamily="34" charset="0"/>
              </a:rPr>
              <a:t>Aprendizaje de cultura democrática</a:t>
            </a:r>
          </a:p>
          <a:p>
            <a:pPr marL="90488" indent="-90488">
              <a:buFont typeface="Arial" charset="0"/>
              <a:buChar char="•"/>
            </a:pPr>
            <a:r>
              <a:rPr lang="es-CO" sz="2000" dirty="0">
                <a:latin typeface="Tahoma" pitchFamily="34" charset="0"/>
                <a:cs typeface="Tahoma" pitchFamily="34" charset="0"/>
              </a:rPr>
              <a:t>Mayor desarrollo profesional</a:t>
            </a:r>
            <a:endParaRPr lang="en-US" sz="2000" dirty="0">
              <a:latin typeface="Tahoma" pitchFamily="34" charset="0"/>
              <a:cs typeface="Tahoma" pitchFamily="34" charset="0"/>
            </a:endParaRPr>
          </a:p>
        </p:txBody>
      </p:sp>
      <p:sp>
        <p:nvSpPr>
          <p:cNvPr id="14" name="13 CuadroTexto"/>
          <p:cNvSpPr txBox="1">
            <a:spLocks noChangeArrowheads="1"/>
          </p:cNvSpPr>
          <p:nvPr/>
        </p:nvSpPr>
        <p:spPr bwMode="auto">
          <a:xfrm>
            <a:off x="6286500" y="1808163"/>
            <a:ext cx="2714625" cy="3786187"/>
          </a:xfrm>
          <a:prstGeom prst="rect">
            <a:avLst/>
          </a:prstGeom>
          <a:solidFill>
            <a:srgbClr val="FFDA8F"/>
          </a:solidFill>
          <a:ln w="19050">
            <a:solidFill>
              <a:schemeClr val="tx1"/>
            </a:solidFill>
            <a:miter lim="800000"/>
            <a:headEnd/>
            <a:tailEnd/>
          </a:ln>
        </p:spPr>
        <p:txBody>
          <a:bodyPr>
            <a:spAutoFit/>
          </a:bodyPr>
          <a:lstStyle/>
          <a:p>
            <a:pPr marL="90488" indent="-90488">
              <a:buFont typeface="Arial" charset="0"/>
              <a:buChar char="•"/>
            </a:pPr>
            <a:r>
              <a:rPr lang="es-CO" sz="2000">
                <a:latin typeface="Tahoma" pitchFamily="34" charset="0"/>
                <a:cs typeface="Tahoma" pitchFamily="34" charset="0"/>
              </a:rPr>
              <a:t>Formación transver-sal en convivencia </a:t>
            </a:r>
          </a:p>
          <a:p>
            <a:pPr marL="90488" indent="-90488">
              <a:buFont typeface="Arial" charset="0"/>
              <a:buChar char="•"/>
            </a:pPr>
            <a:r>
              <a:rPr lang="es-CO" sz="2000">
                <a:latin typeface="Tahoma" pitchFamily="34" charset="0"/>
                <a:cs typeface="Tahoma" pitchFamily="34" charset="0"/>
              </a:rPr>
              <a:t>Disminución de conflictos </a:t>
            </a:r>
          </a:p>
          <a:p>
            <a:pPr marL="90488" indent="-90488">
              <a:buFont typeface="Arial" charset="0"/>
              <a:buChar char="•"/>
            </a:pPr>
            <a:r>
              <a:rPr lang="es-CO" sz="2000">
                <a:latin typeface="Tahoma" pitchFamily="34" charset="0"/>
                <a:cs typeface="Tahoma" pitchFamily="34" charset="0"/>
              </a:rPr>
              <a:t>Cumplimiento de la función cultural</a:t>
            </a:r>
          </a:p>
          <a:p>
            <a:pPr marL="90488" indent="-90488">
              <a:buFont typeface="Arial" charset="0"/>
              <a:buChar char="•"/>
            </a:pPr>
            <a:r>
              <a:rPr lang="es-CO" sz="2000">
                <a:latin typeface="Tahoma" pitchFamily="34" charset="0"/>
                <a:cs typeface="Tahoma" pitchFamily="34" charset="0"/>
              </a:rPr>
              <a:t>Modelo de organiza-ción social </a:t>
            </a:r>
          </a:p>
          <a:p>
            <a:pPr marL="90488" indent="-90488">
              <a:buFont typeface="Arial" charset="0"/>
              <a:buChar char="•"/>
            </a:pPr>
            <a:r>
              <a:rPr lang="es-CO" sz="2000">
                <a:latin typeface="Tahoma" pitchFamily="34" charset="0"/>
                <a:cs typeface="Tahoma" pitchFamily="34" charset="0"/>
              </a:rPr>
              <a:t>Mayor reputación</a:t>
            </a:r>
          </a:p>
          <a:p>
            <a:pPr marL="90488" indent="-90488">
              <a:buFont typeface="Arial" charset="0"/>
              <a:buChar char="•"/>
            </a:pPr>
            <a:r>
              <a:rPr lang="es-CO" sz="2000">
                <a:latin typeface="Tahoma" pitchFamily="34" charset="0"/>
                <a:cs typeface="Tahoma" pitchFamily="34" charset="0"/>
              </a:rPr>
              <a:t>Mayor equidad en distribución de aprendizajes  </a:t>
            </a:r>
            <a:endParaRPr lang="en-US" sz="2000">
              <a:latin typeface="Tahoma" pitchFamily="34" charset="0"/>
              <a:cs typeface="Tahoma" pitchFamily="34" charset="0"/>
            </a:endParaRPr>
          </a:p>
        </p:txBody>
      </p:sp>
      <p:sp>
        <p:nvSpPr>
          <p:cNvPr id="66573" name="14 CuadroTexto"/>
          <p:cNvSpPr txBox="1">
            <a:spLocks noChangeArrowheads="1"/>
          </p:cNvSpPr>
          <p:nvPr/>
        </p:nvSpPr>
        <p:spPr bwMode="auto">
          <a:xfrm>
            <a:off x="106807" y="5661248"/>
            <a:ext cx="8929689" cy="677108"/>
          </a:xfrm>
          <a:prstGeom prst="rect">
            <a:avLst/>
          </a:prstGeom>
          <a:solidFill>
            <a:srgbClr val="FFFFE1"/>
          </a:solidFill>
          <a:ln w="12700">
            <a:solidFill>
              <a:schemeClr val="tx1"/>
            </a:solidFill>
            <a:miter lim="800000"/>
            <a:headEnd/>
            <a:tailEnd/>
          </a:ln>
        </p:spPr>
        <p:txBody>
          <a:bodyPr wrap="square">
            <a:spAutoFit/>
          </a:bodyPr>
          <a:lstStyle/>
          <a:p>
            <a:pPr algn="ctr"/>
            <a:r>
              <a:rPr lang="es-CO" sz="1900" b="1" dirty="0">
                <a:latin typeface="Tahoma" pitchFamily="34" charset="0"/>
                <a:cs typeface="Tahoma" pitchFamily="34" charset="0"/>
              </a:rPr>
              <a:t>El </a:t>
            </a:r>
            <a:r>
              <a:rPr lang="es-CO" sz="1900" b="1" dirty="0" smtClean="0">
                <a:latin typeface="Tahoma" pitchFamily="34" charset="0"/>
                <a:cs typeface="Tahoma" pitchFamily="34" charset="0"/>
              </a:rPr>
              <a:t>ambiente escolar </a:t>
            </a:r>
            <a:r>
              <a:rPr lang="es-CO" sz="1900" b="1" dirty="0">
                <a:latin typeface="Tahoma" pitchFamily="34" charset="0"/>
                <a:cs typeface="Tahoma" pitchFamily="34" charset="0"/>
              </a:rPr>
              <a:t>apropiado impacta también a la familia y a la sociedad</a:t>
            </a:r>
            <a:endParaRPr lang="en-US" sz="1900" b="1" dirty="0">
              <a:latin typeface="Tahoma" pitchFamily="34" charset="0"/>
              <a:cs typeface="Tahoma" pitchFamily="34" charset="0"/>
            </a:endParaRPr>
          </a:p>
        </p:txBody>
      </p:sp>
    </p:spTree>
    <p:extLst>
      <p:ext uri="{BB962C8B-B14F-4D97-AF65-F5344CB8AC3E}">
        <p14:creationId xmlns="" xmlns:p14="http://schemas.microsoft.com/office/powerpoint/2010/main" val="25592886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66573"/>
                                        </p:tgtEl>
                                        <p:attrNameLst>
                                          <p:attrName>style.visibility</p:attrName>
                                        </p:attrNameLst>
                                      </p:cBhvr>
                                      <p:to>
                                        <p:strVal val="visible"/>
                                      </p:to>
                                    </p:set>
                                    <p:animEffect transition="in" filter="wipe(down)">
                                      <p:cBhvr>
                                        <p:cTn id="25" dur="500"/>
                                        <p:tgtEl>
                                          <p:spTgt spid="665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6657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357158" y="1556792"/>
            <a:ext cx="8463314" cy="4320480"/>
          </a:xfrm>
          <a:prstGeom prst="rect">
            <a:avLst/>
          </a:prstGeom>
          <a:solidFill>
            <a:srgbClr val="FFE48F"/>
          </a:solidFill>
          <a:ln w="9525">
            <a:solidFill>
              <a:schemeClr val="tx1"/>
            </a:solidFill>
            <a:miter lim="800000"/>
            <a:headEnd/>
            <a:tailEnd/>
          </a:ln>
        </p:spPr>
        <p:txBody>
          <a:bodyPr/>
          <a:lstStyle/>
          <a:p>
            <a:pPr algn="ctr">
              <a:spcAft>
                <a:spcPts val="1200"/>
              </a:spcAft>
            </a:pPr>
            <a:r>
              <a:rPr lang="es-MX" sz="3200" dirty="0" smtClean="0">
                <a:latin typeface="Tahoma" pitchFamily="34" charset="0"/>
                <a:ea typeface="Tahoma" pitchFamily="34" charset="0"/>
                <a:cs typeface="Tahoma" pitchFamily="34" charset="0"/>
              </a:rPr>
              <a:t>¿Qué nos impide a los docentes construir en el aula ambientes de aprendizaje acogedores, inclusivos  y respetuosos?</a:t>
            </a:r>
          </a:p>
          <a:p>
            <a:pPr algn="ctr">
              <a:spcAft>
                <a:spcPts val="1200"/>
              </a:spcAft>
            </a:pPr>
            <a:endParaRPr lang="es-MX" sz="3200" dirty="0" smtClean="0">
              <a:latin typeface="Tahoma" pitchFamily="34" charset="0"/>
              <a:ea typeface="Tahoma" pitchFamily="34" charset="0"/>
              <a:cs typeface="Tahoma" pitchFamily="34" charset="0"/>
            </a:endParaRPr>
          </a:p>
          <a:p>
            <a:pPr algn="ctr">
              <a:spcAft>
                <a:spcPts val="1200"/>
              </a:spcAft>
            </a:pPr>
            <a:r>
              <a:rPr lang="es-MX" sz="3200" dirty="0" smtClean="0">
                <a:latin typeface="Tahoma" pitchFamily="34" charset="0"/>
                <a:ea typeface="Tahoma" pitchFamily="34" charset="0"/>
                <a:cs typeface="Tahoma" pitchFamily="34" charset="0"/>
              </a:rPr>
              <a:t>¿Qué nos impide a los directivos docentes generar  en la institución educativa un clima y una cultura escolar participativa, inclusiva, democrática?</a:t>
            </a:r>
          </a:p>
          <a:p>
            <a:pPr algn="ctr">
              <a:spcAft>
                <a:spcPts val="1200"/>
              </a:spcAft>
            </a:pPr>
            <a:endParaRPr lang="es-MX" sz="3200" dirty="0" smtClean="0">
              <a:latin typeface="Tahoma" pitchFamily="34" charset="0"/>
              <a:ea typeface="Tahoma" pitchFamily="34" charset="0"/>
              <a:cs typeface="Tahoma" pitchFamily="34" charset="0"/>
            </a:endParaRPr>
          </a:p>
          <a:p>
            <a:pPr algn="ctr">
              <a:spcAft>
                <a:spcPts val="1200"/>
              </a:spcAft>
            </a:pPr>
            <a:endParaRPr lang="es-CO" sz="3200" b="1" dirty="0">
              <a:latin typeface="Tahoma" pitchFamily="34" charset="0"/>
              <a:ea typeface="Tahoma" pitchFamily="34" charset="0"/>
              <a:cs typeface="Tahoma" pitchFamily="34" charset="0"/>
            </a:endParaRPr>
          </a:p>
          <a:p>
            <a:pPr algn="ctr">
              <a:spcBef>
                <a:spcPct val="20000"/>
              </a:spcBef>
              <a:spcAft>
                <a:spcPts val="1200"/>
              </a:spcAft>
            </a:pPr>
            <a:endParaRPr lang="es-ES_tradnl" sz="3200" b="1" dirty="0">
              <a:latin typeface="Tahoma" pitchFamily="34" charset="0"/>
              <a:ea typeface="Tahoma" pitchFamily="34" charset="0"/>
              <a:cs typeface="Tahoma" pitchFamily="34" charset="0"/>
            </a:endParaRPr>
          </a:p>
        </p:txBody>
      </p:sp>
      <p:sp>
        <p:nvSpPr>
          <p:cNvPr id="10243" name="Text Box 3"/>
          <p:cNvSpPr txBox="1">
            <a:spLocks noChangeArrowheads="1"/>
          </p:cNvSpPr>
          <p:nvPr/>
        </p:nvSpPr>
        <p:spPr bwMode="auto">
          <a:xfrm>
            <a:off x="683568" y="116632"/>
            <a:ext cx="7920880" cy="830997"/>
          </a:xfrm>
          <a:prstGeom prst="rect">
            <a:avLst/>
          </a:prstGeom>
          <a:noFill/>
          <a:ln w="9525">
            <a:noFill/>
            <a:miter lim="800000"/>
            <a:headEnd/>
            <a:tailEnd/>
          </a:ln>
        </p:spPr>
        <p:txBody>
          <a:bodyPr wrap="square">
            <a:spAutoFit/>
          </a:bodyPr>
          <a:lstStyle/>
          <a:p>
            <a:pPr algn="ctr">
              <a:spcBef>
                <a:spcPct val="20000"/>
              </a:spcBef>
            </a:pPr>
            <a:r>
              <a:rPr lang="es-ES_tradnl" b="1" dirty="0" smtClean="0">
                <a:solidFill>
                  <a:srgbClr val="C00000"/>
                </a:solidFill>
                <a:latin typeface="Tahoma" pitchFamily="34" charset="0"/>
                <a:cs typeface="Tahoma" pitchFamily="34" charset="0"/>
              </a:rPr>
              <a:t>¿EN DONDE ESTÁN LOS OBSTÁCULOS DEL CAMBIO?</a:t>
            </a:r>
            <a:endParaRPr lang="es-ES" b="1" dirty="0">
              <a:solidFill>
                <a:srgbClr val="C00000"/>
              </a:solidFill>
              <a:latin typeface="Tahoma" pitchFamily="34" charset="0"/>
              <a:cs typeface="Tahoma" pitchFamily="34" charset="0"/>
            </a:endParaRPr>
          </a:p>
        </p:txBody>
      </p:sp>
    </p:spTree>
    <p:extLst>
      <p:ext uri="{BB962C8B-B14F-4D97-AF65-F5344CB8AC3E}">
        <p14:creationId xmlns="" xmlns:p14="http://schemas.microsoft.com/office/powerpoint/2010/main" val="3747780630"/>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251520" y="1268760"/>
            <a:ext cx="8712968" cy="4824536"/>
          </a:xfrm>
          <a:prstGeom prst="rect">
            <a:avLst/>
          </a:prstGeom>
          <a:solidFill>
            <a:srgbClr val="E5FFE5"/>
          </a:solidFill>
          <a:ln w="12700">
            <a:solidFill>
              <a:schemeClr val="tx1"/>
            </a:solidFill>
            <a:miter lim="800000"/>
            <a:headEnd/>
            <a:tailEnd/>
          </a:ln>
        </p:spPr>
        <p:txBody>
          <a:bodyPr/>
          <a:lstStyle/>
          <a:p>
            <a:pPr marL="361950" indent="-361950">
              <a:spcAft>
                <a:spcPts val="1200"/>
              </a:spcAft>
              <a:buFont typeface="+mj-lt"/>
              <a:buAutoNum type="arabicPeriod"/>
            </a:pPr>
            <a:r>
              <a:rPr lang="es-MX" sz="2300" dirty="0" smtClean="0">
                <a:latin typeface="Tahoma" pitchFamily="34" charset="0"/>
                <a:ea typeface="Tahoma" pitchFamily="34" charset="0"/>
                <a:cs typeface="Tahoma" pitchFamily="34" charset="0"/>
              </a:rPr>
              <a:t>¿Las prácticas educativas que tenemos en la escuela son congruentes con los fines formativos que nos hemos propuesto?</a:t>
            </a:r>
          </a:p>
          <a:p>
            <a:pPr marL="361950" indent="-361950">
              <a:spcAft>
                <a:spcPts val="1200"/>
              </a:spcAft>
              <a:buFont typeface="+mj-lt"/>
              <a:buAutoNum type="arabicPeriod"/>
            </a:pPr>
            <a:r>
              <a:rPr lang="es-MX" sz="2300" dirty="0" smtClean="0">
                <a:latin typeface="Tahoma" pitchFamily="34" charset="0"/>
                <a:ea typeface="Tahoma" pitchFamily="34" charset="0"/>
                <a:cs typeface="Tahoma" pitchFamily="34" charset="0"/>
              </a:rPr>
              <a:t>¿Los ambientes de aprendizaje que construimos están formando  integralmente a los estudiantes  hacia esos fines? ¿Cuáles son los resultados formativos reales que estamos obteniendo? </a:t>
            </a:r>
          </a:p>
          <a:p>
            <a:pPr marL="361950" indent="-361950">
              <a:spcAft>
                <a:spcPts val="1200"/>
              </a:spcAft>
              <a:buFont typeface="+mj-lt"/>
              <a:buAutoNum type="arabicPeriod"/>
            </a:pPr>
            <a:r>
              <a:rPr lang="es-MX" sz="2300" dirty="0" smtClean="0">
                <a:latin typeface="Tahoma" pitchFamily="34" charset="0"/>
                <a:ea typeface="Tahoma" pitchFamily="34" charset="0"/>
                <a:cs typeface="Tahoma" pitchFamily="34" charset="0"/>
              </a:rPr>
              <a:t>¿Los docentes nos estamos asumiendo como formadores de seres humanos, o como instructores enfocados a capacitar para responder pruebas estandarizadas?</a:t>
            </a:r>
          </a:p>
          <a:p>
            <a:pPr marL="361950" indent="-361950">
              <a:spcAft>
                <a:spcPts val="1200"/>
              </a:spcAft>
              <a:buFont typeface="+mj-lt"/>
              <a:buAutoNum type="arabicPeriod"/>
            </a:pPr>
            <a:r>
              <a:rPr lang="es-MX" sz="2300" dirty="0" smtClean="0">
                <a:latin typeface="Tahoma" pitchFamily="34" charset="0"/>
                <a:ea typeface="Tahoma" pitchFamily="34" charset="0"/>
                <a:cs typeface="Tahoma" pitchFamily="34" charset="0"/>
              </a:rPr>
              <a:t>¿Los docentes tenemos la formación pertinente para construir ambientes de aprendizaje coherentes con los fines educativos?</a:t>
            </a:r>
          </a:p>
          <a:p>
            <a:pPr marL="457200" indent="-457200">
              <a:spcAft>
                <a:spcPts val="1200"/>
              </a:spcAft>
              <a:buFont typeface="+mj-lt"/>
              <a:buAutoNum type="arabicPeriod"/>
            </a:pPr>
            <a:endParaRPr lang="es-MX" sz="2300" dirty="0" smtClean="0">
              <a:latin typeface="Tahoma" pitchFamily="34" charset="0"/>
              <a:ea typeface="Tahoma" pitchFamily="34" charset="0"/>
              <a:cs typeface="Tahoma" pitchFamily="34" charset="0"/>
            </a:endParaRPr>
          </a:p>
          <a:p>
            <a:pPr algn="ctr">
              <a:spcAft>
                <a:spcPts val="1200"/>
              </a:spcAft>
            </a:pPr>
            <a:endParaRPr lang="es-MX" sz="2300" dirty="0" smtClean="0">
              <a:latin typeface="Tahoma" pitchFamily="34" charset="0"/>
              <a:ea typeface="Tahoma" pitchFamily="34" charset="0"/>
              <a:cs typeface="Tahoma" pitchFamily="34" charset="0"/>
            </a:endParaRPr>
          </a:p>
          <a:p>
            <a:pPr algn="ctr">
              <a:spcAft>
                <a:spcPts val="1200"/>
              </a:spcAft>
            </a:pPr>
            <a:endParaRPr lang="es-CO" sz="2300" b="1" dirty="0">
              <a:latin typeface="Tahoma" pitchFamily="34" charset="0"/>
              <a:ea typeface="Tahoma" pitchFamily="34" charset="0"/>
              <a:cs typeface="Tahoma" pitchFamily="34" charset="0"/>
            </a:endParaRPr>
          </a:p>
          <a:p>
            <a:pPr algn="ctr">
              <a:spcBef>
                <a:spcPct val="20000"/>
              </a:spcBef>
              <a:spcAft>
                <a:spcPts val="1200"/>
              </a:spcAft>
            </a:pPr>
            <a:endParaRPr lang="es-ES_tradnl" sz="2300" b="1" dirty="0">
              <a:latin typeface="Tahoma" pitchFamily="34" charset="0"/>
              <a:ea typeface="Tahoma" pitchFamily="34" charset="0"/>
              <a:cs typeface="Tahoma" pitchFamily="34" charset="0"/>
            </a:endParaRPr>
          </a:p>
        </p:txBody>
      </p:sp>
      <p:sp>
        <p:nvSpPr>
          <p:cNvPr id="4" name="Text Box 4"/>
          <p:cNvSpPr txBox="1">
            <a:spLocks noChangeArrowheads="1"/>
          </p:cNvSpPr>
          <p:nvPr/>
        </p:nvSpPr>
        <p:spPr bwMode="auto">
          <a:xfrm>
            <a:off x="888604" y="188640"/>
            <a:ext cx="7643836" cy="830997"/>
          </a:xfrm>
          <a:prstGeom prst="rect">
            <a:avLst/>
          </a:prstGeom>
          <a:noFill/>
          <a:ln w="9525">
            <a:noFill/>
            <a:miter lim="800000"/>
            <a:headEnd/>
            <a:tailEnd/>
          </a:ln>
        </p:spPr>
        <p:txBody>
          <a:bodyPr>
            <a:spAutoFit/>
          </a:bodyPr>
          <a:lstStyle/>
          <a:p>
            <a:pPr algn="ctr">
              <a:spcBef>
                <a:spcPct val="20000"/>
              </a:spcBef>
            </a:pPr>
            <a:r>
              <a:rPr lang="es-MX" b="1" dirty="0" smtClean="0">
                <a:solidFill>
                  <a:srgbClr val="C00000"/>
                </a:solidFill>
                <a:latin typeface="Tahoma" pitchFamily="34" charset="0"/>
                <a:cs typeface="Tahoma" pitchFamily="34" charset="0"/>
              </a:rPr>
              <a:t>INTERROGANTES COLECTIVOS SOBRE LA PRÁCTICA DOCENTE</a:t>
            </a:r>
            <a:endParaRPr lang="es-MX" b="1" dirty="0">
              <a:solidFill>
                <a:srgbClr val="C00000"/>
              </a:solidFill>
              <a:latin typeface="Tahoma" pitchFamily="34" charset="0"/>
              <a:cs typeface="Tahoma" pitchFamily="34" charset="0"/>
            </a:endParaRPr>
          </a:p>
        </p:txBody>
      </p:sp>
    </p:spTree>
    <p:extLst>
      <p:ext uri="{BB962C8B-B14F-4D97-AF65-F5344CB8AC3E}">
        <p14:creationId xmlns="" xmlns:p14="http://schemas.microsoft.com/office/powerpoint/2010/main" val="15236867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42">
                                            <p:txEl>
                                              <p:pRg st="1" end="1"/>
                                            </p:txEl>
                                          </p:spTgt>
                                        </p:tgtEl>
                                        <p:attrNameLst>
                                          <p:attrName>style.visibility</p:attrName>
                                        </p:attrNameLst>
                                      </p:cBhvr>
                                      <p:to>
                                        <p:strVal val="visible"/>
                                      </p:to>
                                    </p:set>
                                    <p:anim calcmode="lin" valueType="num">
                                      <p:cBhvr additive="base">
                                        <p:cTn id="7" dur="500" fill="hold"/>
                                        <p:tgtEl>
                                          <p:spTgt spid="1024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24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242">
                                            <p:txEl>
                                              <p:pRg st="2" end="2"/>
                                            </p:txEl>
                                          </p:spTgt>
                                        </p:tgtEl>
                                        <p:attrNameLst>
                                          <p:attrName>style.visibility</p:attrName>
                                        </p:attrNameLst>
                                      </p:cBhvr>
                                      <p:to>
                                        <p:strVal val="visible"/>
                                      </p:to>
                                    </p:set>
                                    <p:anim calcmode="lin" valueType="num">
                                      <p:cBhvr additive="base">
                                        <p:cTn id="13" dur="500" fill="hold"/>
                                        <p:tgtEl>
                                          <p:spTgt spid="1024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24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242">
                                            <p:txEl>
                                              <p:pRg st="3" end="3"/>
                                            </p:txEl>
                                          </p:spTgt>
                                        </p:tgtEl>
                                        <p:attrNameLst>
                                          <p:attrName>style.visibility</p:attrName>
                                        </p:attrNameLst>
                                      </p:cBhvr>
                                      <p:to>
                                        <p:strVal val="visible"/>
                                      </p:to>
                                    </p:set>
                                    <p:anim calcmode="lin" valueType="num">
                                      <p:cBhvr additive="base">
                                        <p:cTn id="19" dur="500" fill="hold"/>
                                        <p:tgtEl>
                                          <p:spTgt spid="1024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24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AutoShape 2"/>
          <p:cNvSpPr>
            <a:spLocks noGrp="1" noChangeArrowheads="1"/>
          </p:cNvSpPr>
          <p:nvPr>
            <p:ph type="title"/>
          </p:nvPr>
        </p:nvSpPr>
        <p:spPr>
          <a:xfrm>
            <a:off x="899592" y="228600"/>
            <a:ext cx="7560840" cy="461665"/>
          </a:xfrm>
          <a:noFill/>
        </p:spPr>
        <p:txBody>
          <a:bodyPr wrap="square" rtlCol="0">
            <a:spAutoFit/>
          </a:bodyPr>
          <a:lstStyle/>
          <a:p>
            <a:r>
              <a:rPr lang="es-CO" sz="2400" b="1" kern="1200" dirty="0" smtClean="0">
                <a:solidFill>
                  <a:srgbClr val="C00000"/>
                </a:solidFill>
                <a:latin typeface="Tahoma" pitchFamily="34" charset="0"/>
                <a:ea typeface="Tahoma" pitchFamily="34" charset="0"/>
                <a:cs typeface="Tahoma" pitchFamily="34" charset="0"/>
              </a:rPr>
              <a:t>EL SENTIDO DE LO QUE HACEMOS </a:t>
            </a:r>
          </a:p>
        </p:txBody>
      </p:sp>
      <p:sp>
        <p:nvSpPr>
          <p:cNvPr id="8" name="7 CuadroTexto"/>
          <p:cNvSpPr txBox="1"/>
          <p:nvPr/>
        </p:nvSpPr>
        <p:spPr>
          <a:xfrm>
            <a:off x="395536" y="1124744"/>
            <a:ext cx="8496944" cy="4308872"/>
          </a:xfrm>
          <a:prstGeom prst="rect">
            <a:avLst/>
          </a:prstGeom>
          <a:solidFill>
            <a:srgbClr val="E5E5F7"/>
          </a:solidFill>
          <a:ln>
            <a:solidFill>
              <a:schemeClr val="tx1"/>
            </a:solidFill>
          </a:ln>
        </p:spPr>
        <p:txBody>
          <a:bodyPr wrap="square" rtlCol="0">
            <a:spAutoFit/>
          </a:bodyPr>
          <a:lstStyle/>
          <a:p>
            <a:pPr algn="just">
              <a:spcAft>
                <a:spcPts val="600"/>
              </a:spcAft>
            </a:pPr>
            <a:r>
              <a:rPr lang="es-CO" dirty="0" smtClean="0">
                <a:latin typeface="Tahoma" pitchFamily="34" charset="0"/>
                <a:cs typeface="Tahoma" pitchFamily="34" charset="0"/>
              </a:rPr>
              <a:t>Se estaba construyendo una catedral. Los obreros trabajaban afanosamente en las tareas de la costosa y lenta edificación. Un buen día pasó por allí un forastero que se detuvo para observar las obras. Los obreros trabajaban sudorosos y extenuados. El forastero se dirigió a uno de los trabajadores que con el rostro contraído por el esfuerzo levantaba una piedra enorme.</a:t>
            </a:r>
          </a:p>
          <a:p>
            <a:pPr algn="just">
              <a:spcAft>
                <a:spcPts val="600"/>
              </a:spcAft>
            </a:pPr>
            <a:r>
              <a:rPr lang="es-CO" dirty="0" smtClean="0">
                <a:latin typeface="Tahoma" pitchFamily="34" charset="0"/>
                <a:cs typeface="Tahoma" pitchFamily="34" charset="0"/>
              </a:rPr>
              <a:t>- ¿Qué está haciendo, buen hombre? preguntó el viajero.</a:t>
            </a:r>
          </a:p>
          <a:p>
            <a:pPr algn="just">
              <a:spcAft>
                <a:spcPts val="600"/>
              </a:spcAft>
              <a:buFontTx/>
              <a:buChar char="-"/>
            </a:pPr>
            <a:r>
              <a:rPr lang="es-CO" dirty="0" smtClean="0">
                <a:latin typeface="Tahoma" pitchFamily="34" charset="0"/>
                <a:cs typeface="Tahoma" pitchFamily="34" charset="0"/>
              </a:rPr>
              <a:t>Ya lo ve, levantando esta enorme piedra que va a acabar conmigo. Maldito el día en que me contrataron para este trabajo.</a:t>
            </a:r>
            <a:endParaRPr lang="es-CO" dirty="0">
              <a:latin typeface="Tahoma" pitchFamily="34" charset="0"/>
              <a:cs typeface="Tahoma" pitchFamily="34" charset="0"/>
            </a:endParaRPr>
          </a:p>
        </p:txBody>
      </p:sp>
    </p:spTree>
    <p:extLst>
      <p:ext uri="{BB962C8B-B14F-4D97-AF65-F5344CB8AC3E}">
        <p14:creationId xmlns="" xmlns:p14="http://schemas.microsoft.com/office/powerpoint/2010/main" val="1624010304"/>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AutoShape 2"/>
          <p:cNvSpPr>
            <a:spLocks noGrp="1" noChangeArrowheads="1"/>
          </p:cNvSpPr>
          <p:nvPr>
            <p:ph type="title"/>
          </p:nvPr>
        </p:nvSpPr>
        <p:spPr>
          <a:xfrm>
            <a:off x="899592" y="228600"/>
            <a:ext cx="7560840" cy="461665"/>
          </a:xfrm>
          <a:noFill/>
        </p:spPr>
        <p:txBody>
          <a:bodyPr wrap="square" rtlCol="0">
            <a:spAutoFit/>
          </a:bodyPr>
          <a:lstStyle/>
          <a:p>
            <a:r>
              <a:rPr lang="es-CO" sz="2400" b="1" kern="1200" dirty="0" smtClean="0">
                <a:solidFill>
                  <a:srgbClr val="C00000"/>
                </a:solidFill>
                <a:latin typeface="Tahoma" pitchFamily="34" charset="0"/>
                <a:ea typeface="Tahoma" pitchFamily="34" charset="0"/>
                <a:cs typeface="Tahoma" pitchFamily="34" charset="0"/>
              </a:rPr>
              <a:t>EL SENTIDO DE LO QUE HACEMOS </a:t>
            </a:r>
          </a:p>
        </p:txBody>
      </p:sp>
      <p:sp>
        <p:nvSpPr>
          <p:cNvPr id="8" name="7 CuadroTexto"/>
          <p:cNvSpPr txBox="1"/>
          <p:nvPr/>
        </p:nvSpPr>
        <p:spPr>
          <a:xfrm>
            <a:off x="395536" y="1124744"/>
            <a:ext cx="8496944" cy="4016484"/>
          </a:xfrm>
          <a:prstGeom prst="rect">
            <a:avLst/>
          </a:prstGeom>
          <a:solidFill>
            <a:srgbClr val="FFFFE1"/>
          </a:solidFill>
          <a:ln>
            <a:solidFill>
              <a:schemeClr val="tx1"/>
            </a:solidFill>
          </a:ln>
        </p:spPr>
        <p:txBody>
          <a:bodyPr wrap="square" rtlCol="0">
            <a:spAutoFit/>
          </a:bodyPr>
          <a:lstStyle/>
          <a:p>
            <a:pPr algn="just">
              <a:spcAft>
                <a:spcPts val="600"/>
              </a:spcAft>
            </a:pPr>
            <a:r>
              <a:rPr lang="es-CO" dirty="0" smtClean="0">
                <a:latin typeface="Tahoma" pitchFamily="34" charset="0"/>
                <a:cs typeface="Tahoma" pitchFamily="34" charset="0"/>
              </a:rPr>
              <a:t>El visitante camina unos pasos y se dirige a otro trabajador que, después de golpear una enorme piedra con el pico, la está levantando con gran esfuerzo para ponerla sobre otra.</a:t>
            </a:r>
          </a:p>
          <a:p>
            <a:pPr algn="just">
              <a:spcAft>
                <a:spcPts val="600"/>
              </a:spcAft>
              <a:buFontTx/>
              <a:buChar char="-"/>
            </a:pPr>
            <a:r>
              <a:rPr lang="es-CO" dirty="0" smtClean="0">
                <a:latin typeface="Tahoma" pitchFamily="34" charset="0"/>
                <a:cs typeface="Tahoma" pitchFamily="34" charset="0"/>
              </a:rPr>
              <a:t>¿Qué hace usted, buen hombre? pregunta al esforzado trabajador.</a:t>
            </a:r>
          </a:p>
          <a:p>
            <a:pPr algn="just">
              <a:spcAft>
                <a:spcPts val="600"/>
              </a:spcAft>
              <a:buFontTx/>
              <a:buChar char="-"/>
            </a:pPr>
            <a:r>
              <a:rPr lang="es-CO" dirty="0" smtClean="0">
                <a:latin typeface="Tahoma" pitchFamily="34" charset="0"/>
                <a:cs typeface="Tahoma" pitchFamily="34" charset="0"/>
              </a:rPr>
              <a:t>Construyendo este interminable muro. Tal parece que nunca lo terminaré- contestó.</a:t>
            </a:r>
          </a:p>
          <a:p>
            <a:pPr algn="just">
              <a:spcAft>
                <a:spcPts val="600"/>
              </a:spcAft>
              <a:buFontTx/>
              <a:buChar char="-"/>
            </a:pPr>
            <a:r>
              <a:rPr lang="es-CO" dirty="0" smtClean="0">
                <a:latin typeface="Tahoma" pitchFamily="34" charset="0"/>
                <a:cs typeface="Tahoma" pitchFamily="34" charset="0"/>
              </a:rPr>
              <a:t>El forastero avanza un poco más y se encuentra a un tercer trabajador que está realizando una tarea similar a la de los dos anteriores. </a:t>
            </a:r>
          </a:p>
        </p:txBody>
      </p:sp>
    </p:spTree>
    <p:extLst>
      <p:ext uri="{BB962C8B-B14F-4D97-AF65-F5344CB8AC3E}">
        <p14:creationId xmlns="" xmlns:p14="http://schemas.microsoft.com/office/powerpoint/2010/main" val="283178158"/>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AutoShape 2"/>
          <p:cNvSpPr>
            <a:spLocks noGrp="1" noChangeArrowheads="1"/>
          </p:cNvSpPr>
          <p:nvPr>
            <p:ph type="title"/>
          </p:nvPr>
        </p:nvSpPr>
        <p:spPr>
          <a:xfrm>
            <a:off x="827584" y="228600"/>
            <a:ext cx="7560840" cy="461665"/>
          </a:xfrm>
          <a:noFill/>
        </p:spPr>
        <p:txBody>
          <a:bodyPr wrap="square" rtlCol="0">
            <a:spAutoFit/>
          </a:bodyPr>
          <a:lstStyle/>
          <a:p>
            <a:r>
              <a:rPr lang="es-CO" sz="2400" b="1" kern="1200" dirty="0" smtClean="0">
                <a:solidFill>
                  <a:srgbClr val="C00000"/>
                </a:solidFill>
                <a:latin typeface="Tahoma" pitchFamily="34" charset="0"/>
                <a:ea typeface="Tahoma" pitchFamily="34" charset="0"/>
                <a:cs typeface="Tahoma" pitchFamily="34" charset="0"/>
              </a:rPr>
              <a:t>EL SENTIDO DE LO QUE HACEMOS </a:t>
            </a:r>
          </a:p>
        </p:txBody>
      </p:sp>
      <p:sp>
        <p:nvSpPr>
          <p:cNvPr id="8" name="7 CuadroTexto"/>
          <p:cNvSpPr txBox="1"/>
          <p:nvPr/>
        </p:nvSpPr>
        <p:spPr>
          <a:xfrm>
            <a:off x="395536" y="1052736"/>
            <a:ext cx="8496944" cy="2092881"/>
          </a:xfrm>
          <a:prstGeom prst="rect">
            <a:avLst/>
          </a:prstGeom>
          <a:solidFill>
            <a:srgbClr val="DDF2FF"/>
          </a:solidFill>
          <a:ln>
            <a:solidFill>
              <a:schemeClr val="tx1"/>
            </a:solidFill>
          </a:ln>
        </p:spPr>
        <p:txBody>
          <a:bodyPr wrap="square" rtlCol="0">
            <a:spAutoFit/>
          </a:bodyPr>
          <a:lstStyle/>
          <a:p>
            <a:pPr algn="just">
              <a:spcAft>
                <a:spcPts val="600"/>
              </a:spcAft>
            </a:pPr>
            <a:r>
              <a:rPr lang="es-CO" dirty="0" smtClean="0">
                <a:latin typeface="Tahoma" pitchFamily="34" charset="0"/>
                <a:cs typeface="Tahoma" pitchFamily="34" charset="0"/>
              </a:rPr>
              <a:t>- ¿Qué está haciendo usted, buen hombre?, pregunta por tercera vez.</a:t>
            </a:r>
          </a:p>
          <a:p>
            <a:pPr algn="just">
              <a:spcAft>
                <a:spcPts val="600"/>
              </a:spcAft>
            </a:pPr>
            <a:r>
              <a:rPr lang="es-CO" dirty="0" smtClean="0">
                <a:latin typeface="Tahoma" pitchFamily="34" charset="0"/>
                <a:cs typeface="Tahoma" pitchFamily="34" charset="0"/>
              </a:rPr>
              <a:t>El trabajador, sonriente y orgulloso, contesta de manera entusiasta mientras levanta la piedra: </a:t>
            </a:r>
          </a:p>
          <a:p>
            <a:pPr algn="just">
              <a:spcAft>
                <a:spcPts val="600"/>
              </a:spcAft>
            </a:pPr>
            <a:r>
              <a:rPr lang="es-CO" dirty="0" smtClean="0">
                <a:latin typeface="Tahoma" pitchFamily="34" charset="0"/>
                <a:cs typeface="Tahoma" pitchFamily="34" charset="0"/>
              </a:rPr>
              <a:t>- </a:t>
            </a:r>
            <a:r>
              <a:rPr lang="es-CO" b="1" dirty="0" smtClean="0">
                <a:latin typeface="Tahoma" pitchFamily="34" charset="0"/>
                <a:cs typeface="Tahoma" pitchFamily="34" charset="0"/>
              </a:rPr>
              <a:t>¡Estoy construyendo una catedral!</a:t>
            </a:r>
            <a:endParaRPr lang="es-CO" b="1" dirty="0">
              <a:latin typeface="Tahoma" pitchFamily="34" charset="0"/>
              <a:cs typeface="Tahoma" pitchFamily="34" charset="0"/>
            </a:endParaRPr>
          </a:p>
        </p:txBody>
      </p:sp>
      <p:sp>
        <p:nvSpPr>
          <p:cNvPr id="4" name="3 CuadroTexto"/>
          <p:cNvSpPr txBox="1"/>
          <p:nvPr/>
        </p:nvSpPr>
        <p:spPr>
          <a:xfrm>
            <a:off x="395536" y="3212976"/>
            <a:ext cx="8424936" cy="2908489"/>
          </a:xfrm>
          <a:prstGeom prst="rect">
            <a:avLst/>
          </a:prstGeom>
          <a:solidFill>
            <a:schemeClr val="accent6">
              <a:lumMod val="40000"/>
              <a:lumOff val="60000"/>
            </a:schemeClr>
          </a:solidFill>
          <a:ln>
            <a:solidFill>
              <a:schemeClr val="tx1"/>
            </a:solidFill>
          </a:ln>
        </p:spPr>
        <p:txBody>
          <a:bodyPr wrap="square" rtlCol="0">
            <a:spAutoFit/>
          </a:bodyPr>
          <a:lstStyle/>
          <a:p>
            <a:pPr>
              <a:spcAft>
                <a:spcPts val="600"/>
              </a:spcAft>
            </a:pPr>
            <a:r>
              <a:rPr lang="es-CO" dirty="0" smtClean="0">
                <a:latin typeface="Tahoma" pitchFamily="34" charset="0"/>
                <a:cs typeface="Tahoma" pitchFamily="34" charset="0"/>
              </a:rPr>
              <a:t>¿Como docentes a cuál de los trabajadores nos parecemos?</a:t>
            </a:r>
          </a:p>
          <a:p>
            <a:pPr>
              <a:spcAft>
                <a:spcPts val="600"/>
              </a:spcAft>
            </a:pPr>
            <a:r>
              <a:rPr lang="es-CO" dirty="0" smtClean="0">
                <a:latin typeface="Tahoma" pitchFamily="34" charset="0"/>
                <a:cs typeface="Tahoma" pitchFamily="34" charset="0"/>
              </a:rPr>
              <a:t>¿Somos simples dictadores de clase que asumimos la labor docente  como un trabajo que nos tocó en la vida?</a:t>
            </a:r>
          </a:p>
          <a:p>
            <a:pPr>
              <a:spcAft>
                <a:spcPts val="600"/>
              </a:spcAft>
            </a:pPr>
            <a:r>
              <a:rPr lang="es-CO" dirty="0" smtClean="0">
                <a:latin typeface="Tahoma" pitchFamily="34" charset="0"/>
                <a:cs typeface="Tahoma" pitchFamily="34" charset="0"/>
              </a:rPr>
              <a:t>¿Somos docentes que procuramos cumplir bien con nuestra tarea de enseñar unos conocimientos a los estudiantes?</a:t>
            </a:r>
          </a:p>
          <a:p>
            <a:pPr>
              <a:spcAft>
                <a:spcPts val="600"/>
              </a:spcAft>
            </a:pPr>
            <a:r>
              <a:rPr lang="es-CO" dirty="0" smtClean="0">
                <a:latin typeface="Tahoma" pitchFamily="34" charset="0"/>
                <a:cs typeface="Tahoma" pitchFamily="34" charset="0"/>
              </a:rPr>
              <a:t>¿O nos consideramos educadores integrales que asumimos el profundo sentido de nuestra labor con los estudiantes? </a:t>
            </a:r>
            <a:endParaRPr lang="es-CO" dirty="0">
              <a:latin typeface="Tahoma" pitchFamily="34" charset="0"/>
              <a:cs typeface="Tahoma" pitchFamily="34" charset="0"/>
            </a:endParaRPr>
          </a:p>
        </p:txBody>
      </p:sp>
    </p:spTree>
    <p:extLst>
      <p:ext uri="{BB962C8B-B14F-4D97-AF65-F5344CB8AC3E}">
        <p14:creationId xmlns="" xmlns:p14="http://schemas.microsoft.com/office/powerpoint/2010/main" val="27287014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407988" y="1501775"/>
            <a:ext cx="184150" cy="457200"/>
          </a:xfrm>
          <a:prstGeom prst="rect">
            <a:avLst/>
          </a:prstGeom>
          <a:noFill/>
          <a:ln w="9525">
            <a:noFill/>
            <a:miter lim="800000"/>
            <a:headEnd/>
            <a:tailEnd/>
          </a:ln>
        </p:spPr>
        <p:txBody>
          <a:bodyPr wrap="none">
            <a:spAutoFit/>
          </a:bodyPr>
          <a:lstStyle/>
          <a:p>
            <a:endParaRPr lang="es-ES" dirty="0"/>
          </a:p>
        </p:txBody>
      </p:sp>
      <p:sp>
        <p:nvSpPr>
          <p:cNvPr id="3075" name="Text Box 3"/>
          <p:cNvSpPr txBox="1">
            <a:spLocks noChangeArrowheads="1"/>
          </p:cNvSpPr>
          <p:nvPr/>
        </p:nvSpPr>
        <p:spPr bwMode="auto">
          <a:xfrm>
            <a:off x="555625" y="1744663"/>
            <a:ext cx="7826375" cy="457200"/>
          </a:xfrm>
          <a:prstGeom prst="rect">
            <a:avLst/>
          </a:prstGeom>
          <a:noFill/>
          <a:ln w="9525">
            <a:noFill/>
            <a:miter lim="800000"/>
            <a:headEnd/>
            <a:tailEnd/>
          </a:ln>
        </p:spPr>
        <p:txBody>
          <a:bodyPr>
            <a:spAutoFit/>
          </a:bodyPr>
          <a:lstStyle/>
          <a:p>
            <a:pPr>
              <a:spcBef>
                <a:spcPct val="50000"/>
              </a:spcBef>
            </a:pPr>
            <a:endParaRPr lang="es-ES" dirty="0"/>
          </a:p>
        </p:txBody>
      </p:sp>
      <p:sp>
        <p:nvSpPr>
          <p:cNvPr id="3076" name="Rectangle 4"/>
          <p:cNvSpPr>
            <a:spLocks noChangeArrowheads="1"/>
          </p:cNvSpPr>
          <p:nvPr/>
        </p:nvSpPr>
        <p:spPr bwMode="auto">
          <a:xfrm>
            <a:off x="4537075" y="2636838"/>
            <a:ext cx="184150" cy="792162"/>
          </a:xfrm>
          <a:prstGeom prst="rect">
            <a:avLst/>
          </a:prstGeom>
          <a:noFill/>
          <a:ln w="9525">
            <a:noFill/>
            <a:miter lim="800000"/>
            <a:headEnd/>
            <a:tailEnd/>
          </a:ln>
        </p:spPr>
        <p:txBody>
          <a:bodyPr wrap="none">
            <a:spAutoFit/>
          </a:bodyPr>
          <a:lstStyle/>
          <a:p>
            <a:pPr algn="ctr"/>
            <a:endParaRPr lang="es-ES_tradnl" sz="2200" b="1" dirty="0">
              <a:latin typeface="Verdana" pitchFamily="34" charset="0"/>
            </a:endParaRPr>
          </a:p>
          <a:p>
            <a:pPr algn="ctr"/>
            <a:endParaRPr lang="es-ES_tradnl" b="1" dirty="0">
              <a:latin typeface="Verdana" pitchFamily="34" charset="0"/>
            </a:endParaRPr>
          </a:p>
        </p:txBody>
      </p:sp>
      <p:sp>
        <p:nvSpPr>
          <p:cNvPr id="3077" name="Text Box 5"/>
          <p:cNvSpPr txBox="1">
            <a:spLocks noChangeArrowheads="1"/>
          </p:cNvSpPr>
          <p:nvPr/>
        </p:nvSpPr>
        <p:spPr bwMode="auto">
          <a:xfrm>
            <a:off x="395288" y="1341438"/>
            <a:ext cx="8353425" cy="457200"/>
          </a:xfrm>
          <a:prstGeom prst="rect">
            <a:avLst/>
          </a:prstGeom>
          <a:noFill/>
          <a:ln w="9525">
            <a:noFill/>
            <a:miter lim="800000"/>
            <a:headEnd/>
            <a:tailEnd/>
          </a:ln>
        </p:spPr>
        <p:txBody>
          <a:bodyPr>
            <a:spAutoFit/>
          </a:bodyPr>
          <a:lstStyle/>
          <a:p>
            <a:pPr>
              <a:spcBef>
                <a:spcPct val="50000"/>
              </a:spcBef>
            </a:pPr>
            <a:endParaRPr lang="es-ES" dirty="0"/>
          </a:p>
        </p:txBody>
      </p:sp>
      <p:sp>
        <p:nvSpPr>
          <p:cNvPr id="3078" name="Text Box 6"/>
          <p:cNvSpPr txBox="1">
            <a:spLocks noChangeArrowheads="1"/>
          </p:cNvSpPr>
          <p:nvPr/>
        </p:nvSpPr>
        <p:spPr bwMode="auto">
          <a:xfrm>
            <a:off x="287337" y="1124744"/>
            <a:ext cx="8461127" cy="4816703"/>
          </a:xfrm>
          <a:prstGeom prst="rect">
            <a:avLst/>
          </a:prstGeom>
          <a:noFill/>
          <a:ln w="9525">
            <a:noFill/>
            <a:miter lim="800000"/>
            <a:headEnd/>
            <a:tailEnd/>
          </a:ln>
        </p:spPr>
        <p:txBody>
          <a:bodyPr wrap="square">
            <a:spAutoFit/>
          </a:bodyPr>
          <a:lstStyle/>
          <a:p>
            <a:pPr marL="457200" indent="-457200" algn="ctr">
              <a:spcBef>
                <a:spcPct val="50000"/>
              </a:spcBef>
            </a:pPr>
            <a:r>
              <a:rPr lang="es-CO" sz="3200" b="1" dirty="0" smtClean="0">
                <a:latin typeface="Tahoma" pitchFamily="34" charset="0"/>
                <a:cs typeface="Tahoma" pitchFamily="34" charset="0"/>
              </a:rPr>
              <a:t>2.</a:t>
            </a:r>
          </a:p>
          <a:p>
            <a:pPr marL="361950" indent="-361950" algn="ctr">
              <a:spcAft>
                <a:spcPts val="600"/>
              </a:spcAft>
            </a:pPr>
            <a:r>
              <a:rPr lang="es-ES" sz="3600" b="1" dirty="0" smtClean="0">
                <a:latin typeface="Tahoma" pitchFamily="34" charset="0"/>
                <a:cs typeface="Tahoma" pitchFamily="34" charset="0"/>
              </a:rPr>
              <a:t>OCHO NUEVOS APRENDIZAJES QUE POTENCIAN EL PODER DEL EDUCADOR PARA FORMAR EN CIUDADANÍA</a:t>
            </a:r>
            <a:endParaRPr lang="es-CO" sz="3600" b="1" dirty="0" smtClean="0">
              <a:latin typeface="Tahoma" pitchFamily="34" charset="0"/>
              <a:cs typeface="Tahoma" pitchFamily="34" charset="0"/>
            </a:endParaRPr>
          </a:p>
          <a:p>
            <a:pPr marL="457200" indent="-457200" algn="ctr">
              <a:spcBef>
                <a:spcPct val="50000"/>
              </a:spcBef>
            </a:pPr>
            <a:r>
              <a:rPr lang="es-CO" sz="2800" b="1" dirty="0" smtClean="0">
                <a:latin typeface="Tahoma" pitchFamily="34" charset="0"/>
                <a:cs typeface="Tahoma" pitchFamily="34" charset="0"/>
              </a:rPr>
              <a:t>Desarrollo de capacidades de los docentes para la construcción de ambientes escolares facilitadores de aprendizajes en ciudadanía</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Grp="1" noChangeArrowheads="1"/>
          </p:cNvSpPr>
          <p:nvPr>
            <p:ph type="body" idx="1"/>
          </p:nvPr>
        </p:nvSpPr>
        <p:spPr bwMode="auto">
          <a:xfrm>
            <a:off x="304800" y="1124744"/>
            <a:ext cx="8475663" cy="5040560"/>
          </a:xfrm>
          <a:solidFill>
            <a:srgbClr val="E5E5F7"/>
          </a:solidFill>
          <a:ln>
            <a:solidFill>
              <a:schemeClr val="tx1"/>
            </a:solidFill>
            <a:miter lim="800000"/>
            <a:headEnd/>
            <a:tailEnd/>
          </a:ln>
        </p:spPr>
        <p:txBody>
          <a:bodyPr vert="horz" wrap="square" lIns="91440" tIns="45720" rIns="91440" bIns="45720" numCol="1" anchor="t" anchorCtr="0" compatLnSpc="1">
            <a:prstTxWarp prst="textNoShape">
              <a:avLst/>
            </a:prstTxWarp>
            <a:noAutofit/>
          </a:bodyPr>
          <a:lstStyle/>
          <a:p>
            <a:pPr marL="457200" lvl="1" indent="-457200" algn="just">
              <a:spcBef>
                <a:spcPct val="0"/>
              </a:spcBef>
              <a:spcAft>
                <a:spcPts val="600"/>
              </a:spcAft>
              <a:buFont typeface="+mj-lt"/>
              <a:buAutoNum type="arabicPeriod"/>
              <a:defRPr/>
            </a:pPr>
            <a:r>
              <a:rPr lang="es-ES_tradnl" sz="2300" dirty="0" smtClean="0">
                <a:latin typeface="Tahoma" pitchFamily="34" charset="0"/>
                <a:cs typeface="Tahoma" pitchFamily="34" charset="0"/>
              </a:rPr>
              <a:t>¿Soy un observador agudo sobre la forma como construyo y agencio los espacios de aprendizaje para mis estudiantes?</a:t>
            </a:r>
          </a:p>
          <a:p>
            <a:pPr marL="457200" lvl="1" indent="-457200" algn="just">
              <a:spcBef>
                <a:spcPct val="0"/>
              </a:spcBef>
              <a:spcAft>
                <a:spcPts val="600"/>
              </a:spcAft>
              <a:buFont typeface="+mj-lt"/>
              <a:buAutoNum type="arabicPeriod"/>
              <a:defRPr/>
            </a:pPr>
            <a:r>
              <a:rPr lang="es-ES_tradnl" sz="2300" dirty="0" smtClean="0">
                <a:latin typeface="Tahoma" pitchFamily="34" charset="0"/>
                <a:cs typeface="Tahoma" pitchFamily="34" charset="0"/>
              </a:rPr>
              <a:t>¿Soy consciente del tipo de agente educador que soy? ¿Estoy contribuyendo a perpetuar la cultura autoritaria y excluyente, o aporto a construir una cultura democrática?</a:t>
            </a:r>
          </a:p>
          <a:p>
            <a:pPr marL="457200" lvl="1" indent="-457200" algn="just">
              <a:spcBef>
                <a:spcPct val="0"/>
              </a:spcBef>
              <a:spcAft>
                <a:spcPts val="600"/>
              </a:spcAft>
              <a:buFont typeface="+mj-lt"/>
              <a:buAutoNum type="arabicPeriod"/>
              <a:defRPr/>
            </a:pPr>
            <a:r>
              <a:rPr lang="es-ES_tradnl" sz="2300" dirty="0" smtClean="0">
                <a:latin typeface="Tahoma" pitchFamily="34" charset="0"/>
                <a:cs typeface="Tahoma" pitchFamily="34" charset="0"/>
              </a:rPr>
              <a:t>¿Me asumo como un ser en proceso de mejoramiento continuo y trabajo por cambiarme a mí mismo de manera constante?</a:t>
            </a:r>
          </a:p>
          <a:p>
            <a:pPr marL="457200" lvl="1" indent="-457200" algn="just">
              <a:spcBef>
                <a:spcPct val="0"/>
              </a:spcBef>
              <a:spcAft>
                <a:spcPts val="600"/>
              </a:spcAft>
              <a:buFont typeface="+mj-lt"/>
              <a:buAutoNum type="arabicPeriod"/>
              <a:defRPr/>
            </a:pPr>
            <a:r>
              <a:rPr lang="es-ES_tradnl" sz="2300" dirty="0" smtClean="0">
                <a:latin typeface="Tahoma" pitchFamily="34" charset="0"/>
                <a:cs typeface="Tahoma" pitchFamily="34" charset="0"/>
              </a:rPr>
              <a:t>¿Contribuyo proactivamente en la construcción de un clima escolar respetuoso, participativo, dialogante y acogedor?</a:t>
            </a:r>
          </a:p>
          <a:p>
            <a:pPr marL="457200" lvl="1" indent="-457200" algn="just">
              <a:spcBef>
                <a:spcPct val="0"/>
              </a:spcBef>
              <a:spcAft>
                <a:spcPts val="600"/>
              </a:spcAft>
              <a:buFont typeface="+mj-lt"/>
              <a:buAutoNum type="arabicPeriod"/>
              <a:defRPr/>
            </a:pPr>
            <a:r>
              <a:rPr lang="es-ES_tradnl" sz="2300" dirty="0" smtClean="0">
                <a:latin typeface="Tahoma" pitchFamily="34" charset="0"/>
                <a:cs typeface="Tahoma" pitchFamily="34" charset="0"/>
              </a:rPr>
              <a:t>¿Hago de mi actividad escolar un objeto constante de aprendizaje que me permite producir conocimiento sobre la misma y aplicarlo para la mejora continua? </a:t>
            </a:r>
          </a:p>
          <a:p>
            <a:pPr marL="457200" lvl="1" indent="-457200" algn="just">
              <a:spcBef>
                <a:spcPct val="0"/>
              </a:spcBef>
              <a:spcAft>
                <a:spcPts val="600"/>
              </a:spcAft>
              <a:buFont typeface="+mj-lt"/>
              <a:buAutoNum type="arabicPeriod"/>
              <a:defRPr/>
            </a:pPr>
            <a:endParaRPr lang="es-ES_tradnl" sz="2300" dirty="0" smtClean="0">
              <a:latin typeface="Tahoma" pitchFamily="34" charset="0"/>
              <a:cs typeface="Tahoma" pitchFamily="34" charset="0"/>
            </a:endParaRPr>
          </a:p>
        </p:txBody>
      </p:sp>
      <p:sp>
        <p:nvSpPr>
          <p:cNvPr id="7171" name="Text Box 4"/>
          <p:cNvSpPr txBox="1">
            <a:spLocks noChangeArrowheads="1"/>
          </p:cNvSpPr>
          <p:nvPr/>
        </p:nvSpPr>
        <p:spPr bwMode="auto">
          <a:xfrm>
            <a:off x="428626" y="260648"/>
            <a:ext cx="7643836" cy="830997"/>
          </a:xfrm>
          <a:prstGeom prst="rect">
            <a:avLst/>
          </a:prstGeom>
          <a:noFill/>
          <a:ln w="9525">
            <a:noFill/>
            <a:miter lim="800000"/>
            <a:headEnd/>
            <a:tailEnd/>
          </a:ln>
        </p:spPr>
        <p:txBody>
          <a:bodyPr>
            <a:spAutoFit/>
          </a:bodyPr>
          <a:lstStyle/>
          <a:p>
            <a:pPr algn="ctr">
              <a:spcBef>
                <a:spcPct val="20000"/>
              </a:spcBef>
            </a:pPr>
            <a:r>
              <a:rPr lang="es-MX" b="1" dirty="0" smtClean="0">
                <a:solidFill>
                  <a:srgbClr val="C00000"/>
                </a:solidFill>
                <a:latin typeface="Tahoma" pitchFamily="34" charset="0"/>
                <a:cs typeface="Tahoma" pitchFamily="34" charset="0"/>
              </a:rPr>
              <a:t>INTERROGANTES SOBRE LA PRÁCTICA DOCENTE</a:t>
            </a:r>
            <a:endParaRPr lang="es-MX" b="1" dirty="0">
              <a:solidFill>
                <a:srgbClr val="C00000"/>
              </a:solidFill>
              <a:latin typeface="Tahoma" pitchFamily="34" charset="0"/>
              <a:cs typeface="Tahoma" pitchFamily="34" charset="0"/>
            </a:endParaRPr>
          </a:p>
        </p:txBody>
      </p:sp>
    </p:spTree>
    <p:extLst>
      <p:ext uri="{BB962C8B-B14F-4D97-AF65-F5344CB8AC3E}">
        <p14:creationId xmlns="" xmlns:p14="http://schemas.microsoft.com/office/powerpoint/2010/main" val="2676656295"/>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611560" y="214313"/>
            <a:ext cx="7010445" cy="830997"/>
          </a:xfrm>
          <a:prstGeom prst="rect">
            <a:avLst/>
          </a:prstGeom>
          <a:noFill/>
        </p:spPr>
        <p:txBody>
          <a:bodyPr wrap="square">
            <a:spAutoFit/>
          </a:bodyPr>
          <a:lstStyle/>
          <a:p>
            <a:pPr algn="ctr">
              <a:defRPr/>
            </a:pPr>
            <a:r>
              <a:rPr lang="es-CO" sz="2400" b="1" dirty="0" smtClean="0">
                <a:solidFill>
                  <a:srgbClr val="C00000"/>
                </a:solidFill>
                <a:latin typeface="Tahoma" pitchFamily="34" charset="0"/>
                <a:cs typeface="Tahoma" pitchFamily="34" charset="0"/>
              </a:rPr>
              <a:t>¿LA FORMACIÓN QUE HEMOS RECIBIDO NOS AYUDA A FORMAR EN CIUDADANÍA?</a:t>
            </a:r>
            <a:endParaRPr lang="es-MX" sz="2400" b="1" dirty="0">
              <a:latin typeface="Tahoma" pitchFamily="34" charset="0"/>
              <a:cs typeface="Tahoma" pitchFamily="34" charset="0"/>
            </a:endParaRPr>
          </a:p>
        </p:txBody>
      </p:sp>
      <p:sp>
        <p:nvSpPr>
          <p:cNvPr id="5" name="4 CuadroTexto"/>
          <p:cNvSpPr txBox="1"/>
          <p:nvPr/>
        </p:nvSpPr>
        <p:spPr>
          <a:xfrm>
            <a:off x="251520" y="1412776"/>
            <a:ext cx="8640960" cy="4093428"/>
          </a:xfrm>
          <a:prstGeom prst="rect">
            <a:avLst/>
          </a:prstGeom>
          <a:solidFill>
            <a:srgbClr val="E5FFE5"/>
          </a:solidFill>
          <a:ln>
            <a:solidFill>
              <a:schemeClr val="tx1"/>
            </a:solidFill>
          </a:ln>
        </p:spPr>
        <p:txBody>
          <a:bodyPr wrap="square" rtlCol="0">
            <a:spAutoFit/>
          </a:bodyPr>
          <a:lstStyle/>
          <a:p>
            <a:pPr marL="273050" lvl="0" indent="-273050" algn="just">
              <a:spcAft>
                <a:spcPts val="1200"/>
              </a:spcAft>
              <a:buFont typeface="Arial" pitchFamily="34" charset="0"/>
              <a:buChar char="•"/>
              <a:defRPr/>
            </a:pPr>
            <a:r>
              <a:rPr lang="es-CO" sz="2400" dirty="0" smtClean="0">
                <a:latin typeface="Tahoma" pitchFamily="34" charset="0"/>
                <a:cs typeface="Tahoma" pitchFamily="34" charset="0"/>
              </a:rPr>
              <a:t>El cómo se enseña termina siendo el qué se enseña. Y el ese cómo está relacionado con la cosmovisión, con la manera particular de ver el mundo, con el tipo de observador que es el docente</a:t>
            </a:r>
          </a:p>
          <a:p>
            <a:pPr marL="273050" indent="-273050" algn="just">
              <a:spcAft>
                <a:spcPts val="1200"/>
              </a:spcAft>
              <a:buFont typeface="Arial" pitchFamily="34" charset="0"/>
              <a:buChar char="•"/>
            </a:pPr>
            <a:r>
              <a:rPr lang="es-CO" sz="2400" dirty="0" smtClean="0">
                <a:latin typeface="Tahoma" pitchFamily="34" charset="0"/>
                <a:cs typeface="Tahoma" pitchFamily="34" charset="0"/>
              </a:rPr>
              <a:t>Los docentes fuimos formados en los paradigmas tradicionales autoritarios y excluyentes, los cuales determinan cómo vemos y actuamos en el mundo</a:t>
            </a:r>
          </a:p>
          <a:p>
            <a:pPr marL="273050" indent="-273050" algn="just">
              <a:spcAft>
                <a:spcPts val="1200"/>
              </a:spcAft>
              <a:buFont typeface="Arial" pitchFamily="34" charset="0"/>
              <a:buChar char="•"/>
            </a:pPr>
            <a:r>
              <a:rPr lang="es-CO" sz="2400" dirty="0" smtClean="0">
                <a:latin typeface="Tahoma" pitchFamily="34" charset="0"/>
                <a:cs typeface="Tahoma" pitchFamily="34" charset="0"/>
              </a:rPr>
              <a:t>Por ello, usualmente nuestras prácticas no permiten la construcción de ambientes de aprendizaje incluyentes, acogedores, respetuosos y participativos</a:t>
            </a:r>
          </a:p>
        </p:txBody>
      </p:sp>
    </p:spTree>
    <p:extLst>
      <p:ext uri="{BB962C8B-B14F-4D97-AF65-F5344CB8AC3E}">
        <p14:creationId xmlns="" xmlns:p14="http://schemas.microsoft.com/office/powerpoint/2010/main" val="155158559"/>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ChangeArrowheads="1"/>
          </p:cNvSpPr>
          <p:nvPr/>
        </p:nvSpPr>
        <p:spPr bwMode="auto">
          <a:xfrm>
            <a:off x="407988" y="1501775"/>
            <a:ext cx="184150" cy="457200"/>
          </a:xfrm>
          <a:prstGeom prst="rect">
            <a:avLst/>
          </a:prstGeom>
          <a:noFill/>
          <a:ln w="9525">
            <a:noFill/>
            <a:miter lim="800000"/>
            <a:headEnd/>
            <a:tailEnd/>
          </a:ln>
        </p:spPr>
        <p:txBody>
          <a:bodyPr wrap="none">
            <a:spAutoFit/>
          </a:bodyPr>
          <a:lstStyle/>
          <a:p>
            <a:endParaRPr lang="es-ES"/>
          </a:p>
        </p:txBody>
      </p:sp>
      <p:sp>
        <p:nvSpPr>
          <p:cNvPr id="64515" name="Text Box 3"/>
          <p:cNvSpPr txBox="1">
            <a:spLocks noChangeArrowheads="1"/>
          </p:cNvSpPr>
          <p:nvPr/>
        </p:nvSpPr>
        <p:spPr bwMode="auto">
          <a:xfrm>
            <a:off x="555625" y="1744663"/>
            <a:ext cx="7826375" cy="457200"/>
          </a:xfrm>
          <a:prstGeom prst="rect">
            <a:avLst/>
          </a:prstGeom>
          <a:noFill/>
          <a:ln w="9525">
            <a:noFill/>
            <a:miter lim="800000"/>
            <a:headEnd/>
            <a:tailEnd/>
          </a:ln>
        </p:spPr>
        <p:txBody>
          <a:bodyPr>
            <a:spAutoFit/>
          </a:bodyPr>
          <a:lstStyle/>
          <a:p>
            <a:pPr>
              <a:spcBef>
                <a:spcPct val="50000"/>
              </a:spcBef>
            </a:pPr>
            <a:endParaRPr lang="es-ES"/>
          </a:p>
        </p:txBody>
      </p:sp>
      <p:sp>
        <p:nvSpPr>
          <p:cNvPr id="64516" name="Rectangle 4"/>
          <p:cNvSpPr>
            <a:spLocks noChangeArrowheads="1"/>
          </p:cNvSpPr>
          <p:nvPr/>
        </p:nvSpPr>
        <p:spPr bwMode="auto">
          <a:xfrm>
            <a:off x="4537075" y="2636838"/>
            <a:ext cx="184150" cy="792162"/>
          </a:xfrm>
          <a:prstGeom prst="rect">
            <a:avLst/>
          </a:prstGeom>
          <a:noFill/>
          <a:ln w="9525">
            <a:noFill/>
            <a:miter lim="800000"/>
            <a:headEnd/>
            <a:tailEnd/>
          </a:ln>
        </p:spPr>
        <p:txBody>
          <a:bodyPr wrap="none">
            <a:spAutoFit/>
          </a:bodyPr>
          <a:lstStyle/>
          <a:p>
            <a:pPr algn="ctr"/>
            <a:endParaRPr lang="es-ES_tradnl" sz="2200" b="1">
              <a:latin typeface="Verdana" pitchFamily="34" charset="0"/>
            </a:endParaRPr>
          </a:p>
          <a:p>
            <a:pPr algn="ctr"/>
            <a:endParaRPr lang="es-ES_tradnl" b="1">
              <a:latin typeface="Verdana" pitchFamily="34" charset="0"/>
            </a:endParaRPr>
          </a:p>
        </p:txBody>
      </p:sp>
      <p:sp>
        <p:nvSpPr>
          <p:cNvPr id="64517" name="Text Box 5"/>
          <p:cNvSpPr txBox="1">
            <a:spLocks noChangeArrowheads="1"/>
          </p:cNvSpPr>
          <p:nvPr/>
        </p:nvSpPr>
        <p:spPr bwMode="auto">
          <a:xfrm>
            <a:off x="395288" y="1341438"/>
            <a:ext cx="8353425" cy="457200"/>
          </a:xfrm>
          <a:prstGeom prst="rect">
            <a:avLst/>
          </a:prstGeom>
          <a:noFill/>
          <a:ln w="9525">
            <a:noFill/>
            <a:miter lim="800000"/>
            <a:headEnd/>
            <a:tailEnd/>
          </a:ln>
        </p:spPr>
        <p:txBody>
          <a:bodyPr>
            <a:spAutoFit/>
          </a:bodyPr>
          <a:lstStyle/>
          <a:p>
            <a:pPr>
              <a:spcBef>
                <a:spcPct val="50000"/>
              </a:spcBef>
            </a:pPr>
            <a:endParaRPr lang="es-ES"/>
          </a:p>
        </p:txBody>
      </p:sp>
      <p:sp>
        <p:nvSpPr>
          <p:cNvPr id="8" name="Rectangle 2"/>
          <p:cNvSpPr txBox="1">
            <a:spLocks noChangeArrowheads="1"/>
          </p:cNvSpPr>
          <p:nvPr/>
        </p:nvSpPr>
        <p:spPr>
          <a:xfrm>
            <a:off x="323528" y="1133688"/>
            <a:ext cx="8606760" cy="5040560"/>
          </a:xfrm>
          <a:prstGeom prst="rect">
            <a:avLst/>
          </a:prstGeom>
          <a:solidFill>
            <a:srgbClr val="FFFFE1"/>
          </a:solidFill>
          <a:ln w="12700">
            <a:solidFill>
              <a:schemeClr val="tx1"/>
            </a:solidFill>
          </a:ln>
        </p:spPr>
        <p:txBody>
          <a:bodyPr>
            <a:noAutofit/>
          </a:bodyPr>
          <a:lstStyle/>
          <a:p>
            <a:pPr marL="173038" indent="-173038" algn="just">
              <a:spcBef>
                <a:spcPts val="0"/>
              </a:spcBef>
              <a:spcAft>
                <a:spcPts val="600"/>
              </a:spcAft>
              <a:buFont typeface="Arial" pitchFamily="34" charset="0"/>
              <a:buChar char="•"/>
            </a:pPr>
            <a:r>
              <a:rPr lang="es-CO" sz="2400" dirty="0" smtClean="0">
                <a:latin typeface="Tahoma" pitchFamily="34" charset="0"/>
                <a:cs typeface="Tahoma" pitchFamily="34" charset="0"/>
              </a:rPr>
              <a:t>Necesitamos transformar el observador que somos: expandir nuestra mirada, desarrollar nuestra capacidad para hacer nuevas distinciones y poder construir ambientes democráticos de aprendizaje. </a:t>
            </a:r>
            <a:r>
              <a:rPr lang="es-CO" sz="2400" b="1" dirty="0" smtClean="0">
                <a:latin typeface="Tahoma" pitchFamily="34" charset="0"/>
                <a:cs typeface="Tahoma" pitchFamily="34" charset="0"/>
              </a:rPr>
              <a:t>Necesitamos nuevos aprendizajes</a:t>
            </a:r>
            <a:endParaRPr lang="es-ES" sz="2400" b="1" dirty="0" smtClean="0">
              <a:latin typeface="Tahoma" pitchFamily="34" charset="0"/>
              <a:cs typeface="Tahoma" pitchFamily="34" charset="0"/>
            </a:endParaRPr>
          </a:p>
          <a:p>
            <a:pPr marL="173038" lvl="0" indent="-173038" algn="just">
              <a:spcBef>
                <a:spcPts val="0"/>
              </a:spcBef>
              <a:spcAft>
                <a:spcPts val="600"/>
              </a:spcAft>
              <a:buFont typeface="Arial" pitchFamily="34" charset="0"/>
              <a:buChar char="•"/>
              <a:defRPr/>
            </a:pPr>
            <a:r>
              <a:rPr lang="es-CO" sz="2400" dirty="0" smtClean="0">
                <a:latin typeface="Tahoma" pitchFamily="34" charset="0"/>
                <a:cs typeface="Tahoma" pitchFamily="34" charset="0"/>
              </a:rPr>
              <a:t>El docente no solo requiere saber qué enseñar (saber disciplinar), saber cómo hacerlo (saber didáctico) y querer hacerlo (motivación)</a:t>
            </a:r>
          </a:p>
          <a:p>
            <a:pPr marL="173038" lvl="0" indent="-173038" algn="just">
              <a:spcBef>
                <a:spcPts val="0"/>
              </a:spcBef>
              <a:spcAft>
                <a:spcPts val="600"/>
              </a:spcAft>
              <a:buFont typeface="Arial" pitchFamily="34" charset="0"/>
              <a:buChar char="•"/>
              <a:defRPr/>
            </a:pPr>
            <a:r>
              <a:rPr lang="es-CO" sz="2400" dirty="0" smtClean="0">
                <a:latin typeface="Tahoma" pitchFamily="34" charset="0"/>
                <a:cs typeface="Tahoma" pitchFamily="34" charset="0"/>
              </a:rPr>
              <a:t>Es indispensable que interiormente tenga con qué hacerlo (sentido de la vida)</a:t>
            </a:r>
          </a:p>
          <a:p>
            <a:pPr marL="173038" lvl="0" indent="-173038" algn="just">
              <a:spcBef>
                <a:spcPts val="0"/>
              </a:spcBef>
              <a:spcAft>
                <a:spcPts val="600"/>
              </a:spcAft>
              <a:buFont typeface="Arial" pitchFamily="34" charset="0"/>
              <a:buChar char="•"/>
              <a:defRPr/>
            </a:pPr>
            <a:r>
              <a:rPr lang="es-MX" sz="2400" dirty="0" smtClean="0">
                <a:latin typeface="Tahoma" pitchFamily="34" charset="0"/>
                <a:cs typeface="Tahoma" pitchFamily="34" charset="0"/>
              </a:rPr>
              <a:t>El docente tiene la teoría sobre qué hacer y cómo para formar mejores seres humanos, pero no tiene con qué, pues en ello no se le forma.</a:t>
            </a:r>
            <a:r>
              <a:rPr lang="es-MX" sz="2400" b="1" dirty="0" smtClean="0">
                <a:latin typeface="Tahoma" pitchFamily="34" charset="0"/>
                <a:cs typeface="Tahoma" pitchFamily="34" charset="0"/>
              </a:rPr>
              <a:t> Es una “asignatura” pendiente </a:t>
            </a:r>
          </a:p>
          <a:p>
            <a:pPr marR="0" lvl="0" algn="just" defTabSz="914400" rtl="0" eaLnBrk="0" fontAlgn="base" latinLnBrk="0" hangingPunct="0">
              <a:spcBef>
                <a:spcPct val="20000"/>
              </a:spcBef>
              <a:spcAft>
                <a:spcPts val="600"/>
              </a:spcAft>
              <a:buClr>
                <a:schemeClr val="bg1"/>
              </a:buClr>
              <a:buSzTx/>
              <a:tabLst/>
              <a:defRPr/>
            </a:pPr>
            <a:endParaRPr kumimoji="0" lang="es-MX" sz="2400" u="none" strike="noStrike" kern="0" cap="none" spc="0" normalizeH="0" baseline="0" noProof="0" dirty="0" smtClean="0">
              <a:ln>
                <a:noFill/>
              </a:ln>
              <a:effectLst/>
              <a:uLnTx/>
              <a:uFillTx/>
              <a:latin typeface="Tahoma" pitchFamily="34" charset="0"/>
              <a:cs typeface="Tahoma" pitchFamily="34" charset="0"/>
            </a:endParaRPr>
          </a:p>
        </p:txBody>
      </p:sp>
      <p:sp>
        <p:nvSpPr>
          <p:cNvPr id="9" name="8 CuadroTexto"/>
          <p:cNvSpPr txBox="1"/>
          <p:nvPr/>
        </p:nvSpPr>
        <p:spPr>
          <a:xfrm>
            <a:off x="755576" y="375047"/>
            <a:ext cx="7089273" cy="461665"/>
          </a:xfrm>
          <a:prstGeom prst="rect">
            <a:avLst/>
          </a:prstGeom>
          <a:noFill/>
        </p:spPr>
        <p:txBody>
          <a:bodyPr wrap="square">
            <a:spAutoFit/>
          </a:bodyPr>
          <a:lstStyle/>
          <a:p>
            <a:pPr algn="ctr">
              <a:defRPr/>
            </a:pPr>
            <a:r>
              <a:rPr lang="es-CO" sz="2400" b="1" dirty="0" smtClean="0">
                <a:solidFill>
                  <a:srgbClr val="C00000"/>
                </a:solidFill>
                <a:latin typeface="Tahoma" pitchFamily="34" charset="0"/>
                <a:cs typeface="Tahoma" pitchFamily="34" charset="0"/>
              </a:rPr>
              <a:t>NECESITAMOS NUEVOS APRENDIZAJES</a:t>
            </a:r>
            <a:endParaRPr lang="es-MX" sz="2400" b="1" dirty="0">
              <a:latin typeface="Tahoma" pitchFamily="34" charset="0"/>
              <a:cs typeface="Tahoma" pitchFamily="34" charset="0"/>
            </a:endParaRPr>
          </a:p>
        </p:txBody>
      </p:sp>
    </p:spTree>
    <p:extLst>
      <p:ext uri="{BB962C8B-B14F-4D97-AF65-F5344CB8AC3E}">
        <p14:creationId xmlns="" xmlns:p14="http://schemas.microsoft.com/office/powerpoint/2010/main" val="41284576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 calcmode="lin" valueType="num">
                                      <p:cBhvr additive="base">
                                        <p:cTn id="7"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 calcmode="lin" valueType="num">
                                      <p:cBhvr additive="base">
                                        <p:cTn id="13"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anim calcmode="lin" valueType="num">
                                      <p:cBhvr additive="base">
                                        <p:cTn id="19"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44 Rectángulo"/>
          <p:cNvSpPr/>
          <p:nvPr/>
        </p:nvSpPr>
        <p:spPr bwMode="auto">
          <a:xfrm>
            <a:off x="0" y="0"/>
            <a:ext cx="9144000" cy="68580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Times" pitchFamily="18" charset="0"/>
            </a:endParaRPr>
          </a:p>
        </p:txBody>
      </p:sp>
      <p:sp>
        <p:nvSpPr>
          <p:cNvPr id="26" name="25 Rectángulo redondeado"/>
          <p:cNvSpPr/>
          <p:nvPr/>
        </p:nvSpPr>
        <p:spPr bwMode="auto">
          <a:xfrm>
            <a:off x="179512" y="836712"/>
            <a:ext cx="8784976" cy="5832648"/>
          </a:xfrm>
          <a:prstGeom prst="roundRect">
            <a:avLst/>
          </a:prstGeom>
          <a:solidFill>
            <a:srgbClr val="FFDB6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Times" pitchFamily="18" charset="0"/>
            </a:endParaRPr>
          </a:p>
        </p:txBody>
      </p:sp>
      <p:sp>
        <p:nvSpPr>
          <p:cNvPr id="4" name="3 CuadroTexto"/>
          <p:cNvSpPr txBox="1"/>
          <p:nvPr/>
        </p:nvSpPr>
        <p:spPr>
          <a:xfrm>
            <a:off x="683568" y="87015"/>
            <a:ext cx="7632848" cy="738664"/>
          </a:xfrm>
          <a:prstGeom prst="rect">
            <a:avLst/>
          </a:prstGeom>
          <a:noFill/>
        </p:spPr>
        <p:txBody>
          <a:bodyPr wrap="square" rtlCol="0">
            <a:spAutoFit/>
          </a:bodyPr>
          <a:lstStyle/>
          <a:p>
            <a:pPr algn="ctr"/>
            <a:r>
              <a:rPr lang="es-CO" b="1" dirty="0" smtClean="0">
                <a:solidFill>
                  <a:srgbClr val="C00000"/>
                </a:solidFill>
                <a:latin typeface="Tahoma" pitchFamily="34" charset="0"/>
                <a:cs typeface="Tahoma" pitchFamily="34" charset="0"/>
              </a:rPr>
              <a:t>MODALIDADES DE LOS APRENDIZAJE</a:t>
            </a:r>
          </a:p>
          <a:p>
            <a:pPr algn="ctr"/>
            <a:r>
              <a:rPr lang="es-CO" sz="1800" b="1" dirty="0" smtClean="0">
                <a:solidFill>
                  <a:srgbClr val="C00000"/>
                </a:solidFill>
                <a:latin typeface="Tahoma" pitchFamily="34" charset="0"/>
                <a:cs typeface="Tahoma" pitchFamily="34" charset="0"/>
              </a:rPr>
              <a:t>Basado en modelo O.S.A.R. de R. Echeverría </a:t>
            </a:r>
            <a:endParaRPr lang="es-CO" sz="1800" b="1" dirty="0">
              <a:solidFill>
                <a:srgbClr val="C00000"/>
              </a:solidFill>
              <a:latin typeface="Tahoma" pitchFamily="34" charset="0"/>
              <a:cs typeface="Tahoma" pitchFamily="34" charset="0"/>
            </a:endParaRPr>
          </a:p>
        </p:txBody>
      </p:sp>
      <p:sp>
        <p:nvSpPr>
          <p:cNvPr id="5" name="Freeform 7"/>
          <p:cNvSpPr>
            <a:spLocks/>
          </p:cNvSpPr>
          <p:nvPr/>
        </p:nvSpPr>
        <p:spPr bwMode="auto">
          <a:xfrm>
            <a:off x="323528" y="2276872"/>
            <a:ext cx="1152128" cy="1504950"/>
          </a:xfrm>
          <a:custGeom>
            <a:avLst/>
            <a:gdLst>
              <a:gd name="T0" fmla="*/ 1220 w 2779"/>
              <a:gd name="T1" fmla="*/ 3543 h 4090"/>
              <a:gd name="T2" fmla="*/ 1011 w 2779"/>
              <a:gd name="T3" fmla="*/ 3303 h 4090"/>
              <a:gd name="T4" fmla="*/ 639 w 2779"/>
              <a:gd name="T5" fmla="*/ 3082 h 4090"/>
              <a:gd name="T6" fmla="*/ 174 w 2779"/>
              <a:gd name="T7" fmla="*/ 2938 h 4090"/>
              <a:gd name="T8" fmla="*/ 197 w 2779"/>
              <a:gd name="T9" fmla="*/ 2717 h 4090"/>
              <a:gd name="T10" fmla="*/ 360 w 2779"/>
              <a:gd name="T11" fmla="*/ 2357 h 4090"/>
              <a:gd name="T12" fmla="*/ 46 w 2779"/>
              <a:gd name="T13" fmla="*/ 1814 h 4090"/>
              <a:gd name="T14" fmla="*/ 11 w 2779"/>
              <a:gd name="T15" fmla="*/ 1449 h 4090"/>
              <a:gd name="T16" fmla="*/ 11 w 2779"/>
              <a:gd name="T17" fmla="*/ 1023 h 4090"/>
              <a:gd name="T18" fmla="*/ 360 w 2779"/>
              <a:gd name="T19" fmla="*/ 356 h 4090"/>
              <a:gd name="T20" fmla="*/ 484 w 2779"/>
              <a:gd name="T21" fmla="*/ 250 h 4090"/>
              <a:gd name="T22" fmla="*/ 790 w 2779"/>
              <a:gd name="T23" fmla="*/ 104 h 4090"/>
              <a:gd name="T24" fmla="*/ 1465 w 2779"/>
              <a:gd name="T25" fmla="*/ 0 h 4090"/>
              <a:gd name="T26" fmla="*/ 1825 w 2779"/>
              <a:gd name="T27" fmla="*/ 42 h 4090"/>
              <a:gd name="T28" fmla="*/ 2081 w 2779"/>
              <a:gd name="T29" fmla="*/ 162 h 4090"/>
              <a:gd name="T30" fmla="*/ 2267 w 2779"/>
              <a:gd name="T31" fmla="*/ 220 h 4090"/>
              <a:gd name="T32" fmla="*/ 2430 w 2779"/>
              <a:gd name="T33" fmla="*/ 523 h 4090"/>
              <a:gd name="T34" fmla="*/ 2523 w 2779"/>
              <a:gd name="T35" fmla="*/ 833 h 4090"/>
              <a:gd name="T36" fmla="*/ 2581 w 2779"/>
              <a:gd name="T37" fmla="*/ 949 h 4090"/>
              <a:gd name="T38" fmla="*/ 2639 w 2779"/>
              <a:gd name="T39" fmla="*/ 1046 h 4090"/>
              <a:gd name="T40" fmla="*/ 2593 w 2779"/>
              <a:gd name="T41" fmla="*/ 1229 h 4090"/>
              <a:gd name="T42" fmla="*/ 2546 w 2779"/>
              <a:gd name="T43" fmla="*/ 1345 h 4090"/>
              <a:gd name="T44" fmla="*/ 2697 w 2779"/>
              <a:gd name="T45" fmla="*/ 1622 h 4090"/>
              <a:gd name="T46" fmla="*/ 2779 w 2779"/>
              <a:gd name="T47" fmla="*/ 1849 h 4090"/>
              <a:gd name="T48" fmla="*/ 2662 w 2779"/>
              <a:gd name="T49" fmla="*/ 1926 h 4090"/>
              <a:gd name="T50" fmla="*/ 2546 w 2779"/>
              <a:gd name="T51" fmla="*/ 1996 h 4090"/>
              <a:gd name="T52" fmla="*/ 2558 w 2779"/>
              <a:gd name="T53" fmla="*/ 2112 h 4090"/>
              <a:gd name="T54" fmla="*/ 2511 w 2779"/>
              <a:gd name="T55" fmla="*/ 2217 h 4090"/>
              <a:gd name="T56" fmla="*/ 2221 w 2779"/>
              <a:gd name="T57" fmla="*/ 2310 h 4090"/>
              <a:gd name="T58" fmla="*/ 2383 w 2779"/>
              <a:gd name="T59" fmla="*/ 2461 h 4090"/>
              <a:gd name="T60" fmla="*/ 2430 w 2779"/>
              <a:gd name="T61" fmla="*/ 2531 h 4090"/>
              <a:gd name="T62" fmla="*/ 2325 w 2779"/>
              <a:gd name="T63" fmla="*/ 2589 h 4090"/>
              <a:gd name="T64" fmla="*/ 2314 w 2779"/>
              <a:gd name="T65" fmla="*/ 2706 h 4090"/>
              <a:gd name="T66" fmla="*/ 2279 w 2779"/>
              <a:gd name="T67" fmla="*/ 2880 h 4090"/>
              <a:gd name="T68" fmla="*/ 2151 w 2779"/>
              <a:gd name="T69" fmla="*/ 3020 h 4090"/>
              <a:gd name="T70" fmla="*/ 1976 w 2779"/>
              <a:gd name="T71" fmla="*/ 3031 h 4090"/>
              <a:gd name="T72" fmla="*/ 1720 w 2779"/>
              <a:gd name="T73" fmla="*/ 2892 h 4090"/>
              <a:gd name="T74" fmla="*/ 1546 w 2779"/>
              <a:gd name="T75" fmla="*/ 2880 h 4090"/>
              <a:gd name="T76" fmla="*/ 1453 w 2779"/>
              <a:gd name="T77" fmla="*/ 3124 h 4090"/>
              <a:gd name="T78" fmla="*/ 1383 w 2779"/>
              <a:gd name="T79" fmla="*/ 3334 h 4090"/>
              <a:gd name="T80" fmla="*/ 1453 w 2779"/>
              <a:gd name="T81" fmla="*/ 3683 h 4090"/>
              <a:gd name="T82" fmla="*/ 1604 w 2779"/>
              <a:gd name="T83" fmla="*/ 4066 h 4090"/>
              <a:gd name="T84" fmla="*/ 1500 w 2779"/>
              <a:gd name="T85" fmla="*/ 4066 h 409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779"/>
              <a:gd name="T130" fmla="*/ 0 h 4090"/>
              <a:gd name="T131" fmla="*/ 2779 w 2779"/>
              <a:gd name="T132" fmla="*/ 4090 h 409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779" h="4090">
                <a:moveTo>
                  <a:pt x="1500" y="4066"/>
                </a:moveTo>
                <a:lnTo>
                  <a:pt x="1220" y="3543"/>
                </a:lnTo>
                <a:lnTo>
                  <a:pt x="1151" y="3419"/>
                </a:lnTo>
                <a:lnTo>
                  <a:pt x="1011" y="3303"/>
                </a:lnTo>
                <a:lnTo>
                  <a:pt x="872" y="3229"/>
                </a:lnTo>
                <a:lnTo>
                  <a:pt x="639" y="3082"/>
                </a:lnTo>
                <a:lnTo>
                  <a:pt x="337" y="2962"/>
                </a:lnTo>
                <a:lnTo>
                  <a:pt x="174" y="2938"/>
                </a:lnTo>
                <a:lnTo>
                  <a:pt x="23" y="2996"/>
                </a:lnTo>
                <a:lnTo>
                  <a:pt x="197" y="2717"/>
                </a:lnTo>
                <a:lnTo>
                  <a:pt x="255" y="2508"/>
                </a:lnTo>
                <a:lnTo>
                  <a:pt x="360" y="2357"/>
                </a:lnTo>
                <a:lnTo>
                  <a:pt x="93" y="1938"/>
                </a:lnTo>
                <a:lnTo>
                  <a:pt x="46" y="1814"/>
                </a:lnTo>
                <a:lnTo>
                  <a:pt x="34" y="1651"/>
                </a:lnTo>
                <a:lnTo>
                  <a:pt x="11" y="1449"/>
                </a:lnTo>
                <a:lnTo>
                  <a:pt x="0" y="1298"/>
                </a:lnTo>
                <a:lnTo>
                  <a:pt x="11" y="1023"/>
                </a:lnTo>
                <a:lnTo>
                  <a:pt x="127" y="697"/>
                </a:lnTo>
                <a:lnTo>
                  <a:pt x="360" y="356"/>
                </a:lnTo>
                <a:lnTo>
                  <a:pt x="426" y="275"/>
                </a:lnTo>
                <a:lnTo>
                  <a:pt x="484" y="250"/>
                </a:lnTo>
                <a:lnTo>
                  <a:pt x="560" y="222"/>
                </a:lnTo>
                <a:lnTo>
                  <a:pt x="790" y="104"/>
                </a:lnTo>
                <a:lnTo>
                  <a:pt x="918" y="69"/>
                </a:lnTo>
                <a:lnTo>
                  <a:pt x="1465" y="0"/>
                </a:lnTo>
                <a:lnTo>
                  <a:pt x="1744" y="42"/>
                </a:lnTo>
                <a:lnTo>
                  <a:pt x="1825" y="42"/>
                </a:lnTo>
                <a:lnTo>
                  <a:pt x="1965" y="100"/>
                </a:lnTo>
                <a:lnTo>
                  <a:pt x="2081" y="162"/>
                </a:lnTo>
                <a:lnTo>
                  <a:pt x="2186" y="158"/>
                </a:lnTo>
                <a:lnTo>
                  <a:pt x="2267" y="220"/>
                </a:lnTo>
                <a:lnTo>
                  <a:pt x="2337" y="368"/>
                </a:lnTo>
                <a:lnTo>
                  <a:pt x="2430" y="523"/>
                </a:lnTo>
                <a:lnTo>
                  <a:pt x="2488" y="728"/>
                </a:lnTo>
                <a:lnTo>
                  <a:pt x="2523" y="833"/>
                </a:lnTo>
                <a:lnTo>
                  <a:pt x="2546" y="880"/>
                </a:lnTo>
                <a:lnTo>
                  <a:pt x="2581" y="949"/>
                </a:lnTo>
                <a:lnTo>
                  <a:pt x="2616" y="996"/>
                </a:lnTo>
                <a:lnTo>
                  <a:pt x="2639" y="1046"/>
                </a:lnTo>
                <a:lnTo>
                  <a:pt x="2651" y="1128"/>
                </a:lnTo>
                <a:lnTo>
                  <a:pt x="2593" y="1229"/>
                </a:lnTo>
                <a:lnTo>
                  <a:pt x="2569" y="1302"/>
                </a:lnTo>
                <a:lnTo>
                  <a:pt x="2546" y="1345"/>
                </a:lnTo>
                <a:lnTo>
                  <a:pt x="2616" y="1459"/>
                </a:lnTo>
                <a:lnTo>
                  <a:pt x="2697" y="1622"/>
                </a:lnTo>
                <a:lnTo>
                  <a:pt x="2767" y="1750"/>
                </a:lnTo>
                <a:lnTo>
                  <a:pt x="2779" y="1849"/>
                </a:lnTo>
                <a:lnTo>
                  <a:pt x="2738" y="1907"/>
                </a:lnTo>
                <a:lnTo>
                  <a:pt x="2662" y="1926"/>
                </a:lnTo>
                <a:lnTo>
                  <a:pt x="2581" y="1938"/>
                </a:lnTo>
                <a:lnTo>
                  <a:pt x="2546" y="1996"/>
                </a:lnTo>
                <a:lnTo>
                  <a:pt x="2534" y="2101"/>
                </a:lnTo>
                <a:lnTo>
                  <a:pt x="2558" y="2112"/>
                </a:lnTo>
                <a:lnTo>
                  <a:pt x="2581" y="2171"/>
                </a:lnTo>
                <a:lnTo>
                  <a:pt x="2511" y="2217"/>
                </a:lnTo>
                <a:lnTo>
                  <a:pt x="2279" y="2310"/>
                </a:lnTo>
                <a:lnTo>
                  <a:pt x="2221" y="2310"/>
                </a:lnTo>
                <a:lnTo>
                  <a:pt x="2267" y="2380"/>
                </a:lnTo>
                <a:lnTo>
                  <a:pt x="2383" y="2461"/>
                </a:lnTo>
                <a:lnTo>
                  <a:pt x="2418" y="2490"/>
                </a:lnTo>
                <a:lnTo>
                  <a:pt x="2430" y="2531"/>
                </a:lnTo>
                <a:lnTo>
                  <a:pt x="2395" y="2572"/>
                </a:lnTo>
                <a:lnTo>
                  <a:pt x="2325" y="2589"/>
                </a:lnTo>
                <a:lnTo>
                  <a:pt x="2314" y="2613"/>
                </a:lnTo>
                <a:lnTo>
                  <a:pt x="2314" y="2706"/>
                </a:lnTo>
                <a:lnTo>
                  <a:pt x="2308" y="2793"/>
                </a:lnTo>
                <a:lnTo>
                  <a:pt x="2279" y="2880"/>
                </a:lnTo>
                <a:lnTo>
                  <a:pt x="2221" y="2985"/>
                </a:lnTo>
                <a:lnTo>
                  <a:pt x="2151" y="3020"/>
                </a:lnTo>
                <a:lnTo>
                  <a:pt x="2058" y="3043"/>
                </a:lnTo>
                <a:lnTo>
                  <a:pt x="1976" y="3031"/>
                </a:lnTo>
                <a:lnTo>
                  <a:pt x="1837" y="2973"/>
                </a:lnTo>
                <a:lnTo>
                  <a:pt x="1720" y="2892"/>
                </a:lnTo>
                <a:lnTo>
                  <a:pt x="1604" y="2880"/>
                </a:lnTo>
                <a:lnTo>
                  <a:pt x="1546" y="2880"/>
                </a:lnTo>
                <a:lnTo>
                  <a:pt x="1558" y="2996"/>
                </a:lnTo>
                <a:lnTo>
                  <a:pt x="1453" y="3124"/>
                </a:lnTo>
                <a:lnTo>
                  <a:pt x="1430" y="3241"/>
                </a:lnTo>
                <a:lnTo>
                  <a:pt x="1383" y="3334"/>
                </a:lnTo>
                <a:lnTo>
                  <a:pt x="1407" y="3485"/>
                </a:lnTo>
                <a:lnTo>
                  <a:pt x="1453" y="3683"/>
                </a:lnTo>
                <a:lnTo>
                  <a:pt x="1488" y="3822"/>
                </a:lnTo>
                <a:lnTo>
                  <a:pt x="1604" y="4066"/>
                </a:lnTo>
                <a:lnTo>
                  <a:pt x="1511" y="4090"/>
                </a:lnTo>
                <a:lnTo>
                  <a:pt x="1500" y="4066"/>
                </a:lnTo>
                <a:close/>
              </a:path>
            </a:pathLst>
          </a:custGeom>
          <a:solidFill>
            <a:srgbClr val="CC9900"/>
          </a:solidFill>
          <a:ln w="5080">
            <a:solidFill>
              <a:srgbClr val="000000"/>
            </a:solidFill>
            <a:round/>
            <a:headEnd/>
            <a:tailEnd/>
          </a:ln>
        </p:spPr>
        <p:txBody>
          <a:bodyPr/>
          <a:lstStyle/>
          <a:p>
            <a:endParaRPr lang="es-CO"/>
          </a:p>
        </p:txBody>
      </p:sp>
      <p:sp>
        <p:nvSpPr>
          <p:cNvPr id="11" name="10 CuadroTexto"/>
          <p:cNvSpPr txBox="1"/>
          <p:nvPr/>
        </p:nvSpPr>
        <p:spPr>
          <a:xfrm>
            <a:off x="251520" y="1916832"/>
            <a:ext cx="2232248" cy="400110"/>
          </a:xfrm>
          <a:prstGeom prst="rect">
            <a:avLst/>
          </a:prstGeom>
          <a:solidFill>
            <a:srgbClr val="003399"/>
          </a:solidFill>
        </p:spPr>
        <p:txBody>
          <a:bodyPr wrap="square" rtlCol="0">
            <a:spAutoFit/>
          </a:bodyPr>
          <a:lstStyle/>
          <a:p>
            <a:pPr algn="ctr"/>
            <a:r>
              <a:rPr lang="es-CO" sz="2000" dirty="0" smtClean="0">
                <a:solidFill>
                  <a:schemeClr val="bg1"/>
                </a:solidFill>
                <a:latin typeface="Tahoma" pitchFamily="34" charset="0"/>
                <a:cs typeface="Tahoma" pitchFamily="34" charset="0"/>
              </a:rPr>
              <a:t>Observador-Actor</a:t>
            </a:r>
            <a:endParaRPr lang="es-CO" sz="2000" dirty="0">
              <a:solidFill>
                <a:schemeClr val="bg1"/>
              </a:solidFill>
              <a:latin typeface="Tahoma" pitchFamily="34" charset="0"/>
              <a:cs typeface="Tahoma" pitchFamily="34" charset="0"/>
            </a:endParaRPr>
          </a:p>
        </p:txBody>
      </p:sp>
      <p:sp>
        <p:nvSpPr>
          <p:cNvPr id="12" name="11 CuadroTexto"/>
          <p:cNvSpPr txBox="1"/>
          <p:nvPr/>
        </p:nvSpPr>
        <p:spPr>
          <a:xfrm>
            <a:off x="2915816" y="1916832"/>
            <a:ext cx="1800200" cy="400110"/>
          </a:xfrm>
          <a:prstGeom prst="rect">
            <a:avLst/>
          </a:prstGeom>
          <a:solidFill>
            <a:srgbClr val="003399"/>
          </a:solidFill>
        </p:spPr>
        <p:txBody>
          <a:bodyPr wrap="square" rtlCol="0">
            <a:spAutoFit/>
          </a:bodyPr>
          <a:lstStyle/>
          <a:p>
            <a:pPr algn="ctr"/>
            <a:r>
              <a:rPr lang="es-CO" sz="2000" dirty="0" smtClean="0">
                <a:solidFill>
                  <a:schemeClr val="bg1"/>
                </a:solidFill>
                <a:latin typeface="Tahoma" pitchFamily="34" charset="0"/>
                <a:cs typeface="Tahoma" pitchFamily="34" charset="0"/>
              </a:rPr>
              <a:t>Acción</a:t>
            </a:r>
            <a:endParaRPr lang="es-CO" sz="2000" dirty="0">
              <a:solidFill>
                <a:schemeClr val="bg1"/>
              </a:solidFill>
              <a:latin typeface="Tahoma" pitchFamily="34" charset="0"/>
              <a:cs typeface="Tahoma" pitchFamily="34" charset="0"/>
            </a:endParaRPr>
          </a:p>
        </p:txBody>
      </p:sp>
      <p:sp>
        <p:nvSpPr>
          <p:cNvPr id="13" name="12 CuadroTexto"/>
          <p:cNvSpPr txBox="1"/>
          <p:nvPr/>
        </p:nvSpPr>
        <p:spPr>
          <a:xfrm>
            <a:off x="7164288" y="1916832"/>
            <a:ext cx="1656184" cy="400110"/>
          </a:xfrm>
          <a:prstGeom prst="rect">
            <a:avLst/>
          </a:prstGeom>
          <a:solidFill>
            <a:srgbClr val="003399"/>
          </a:solidFill>
        </p:spPr>
        <p:txBody>
          <a:bodyPr wrap="square" rtlCol="0">
            <a:spAutoFit/>
          </a:bodyPr>
          <a:lstStyle/>
          <a:p>
            <a:pPr algn="ctr"/>
            <a:r>
              <a:rPr lang="es-CO" sz="2000" dirty="0" smtClean="0">
                <a:solidFill>
                  <a:schemeClr val="bg1"/>
                </a:solidFill>
                <a:latin typeface="Tahoma" pitchFamily="34" charset="0"/>
                <a:cs typeface="Tahoma" pitchFamily="34" charset="0"/>
              </a:rPr>
              <a:t>Resultado</a:t>
            </a:r>
            <a:endParaRPr lang="es-CO" sz="2000" dirty="0">
              <a:solidFill>
                <a:schemeClr val="bg1"/>
              </a:solidFill>
              <a:latin typeface="Tahoma" pitchFamily="34" charset="0"/>
              <a:cs typeface="Tahoma" pitchFamily="34" charset="0"/>
            </a:endParaRPr>
          </a:p>
        </p:txBody>
      </p:sp>
      <p:sp>
        <p:nvSpPr>
          <p:cNvPr id="18" name="17 Flecha curvada hacia arriba"/>
          <p:cNvSpPr/>
          <p:nvPr/>
        </p:nvSpPr>
        <p:spPr bwMode="auto">
          <a:xfrm flipV="1">
            <a:off x="1043608" y="1124744"/>
            <a:ext cx="7056784" cy="792088"/>
          </a:xfrm>
          <a:prstGeom prst="curvedUpArrow">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Times" pitchFamily="18" charset="0"/>
            </a:endParaRPr>
          </a:p>
        </p:txBody>
      </p:sp>
      <p:sp>
        <p:nvSpPr>
          <p:cNvPr id="19" name="18 CuadroTexto"/>
          <p:cNvSpPr txBox="1"/>
          <p:nvPr/>
        </p:nvSpPr>
        <p:spPr>
          <a:xfrm>
            <a:off x="2699792" y="908720"/>
            <a:ext cx="3672408" cy="707886"/>
          </a:xfrm>
          <a:prstGeom prst="rect">
            <a:avLst/>
          </a:prstGeom>
          <a:solidFill>
            <a:srgbClr val="00B0F0"/>
          </a:solidFill>
          <a:ln>
            <a:solidFill>
              <a:schemeClr val="tx1"/>
            </a:solidFill>
          </a:ln>
        </p:spPr>
        <p:txBody>
          <a:bodyPr wrap="square" rtlCol="0">
            <a:spAutoFit/>
          </a:bodyPr>
          <a:lstStyle/>
          <a:p>
            <a:pPr algn="ctr"/>
            <a:r>
              <a:rPr lang="es-CO" sz="2000" dirty="0" smtClean="0">
                <a:latin typeface="Tahoma" pitchFamily="34" charset="0"/>
                <a:cs typeface="Tahoma" pitchFamily="34" charset="0"/>
              </a:rPr>
              <a:t>APRENDIZAJE</a:t>
            </a:r>
          </a:p>
          <a:p>
            <a:pPr algn="ctr"/>
            <a:r>
              <a:rPr lang="es-CO" sz="2000" dirty="0" smtClean="0">
                <a:latin typeface="Tahoma" pitchFamily="34" charset="0"/>
                <a:cs typeface="Tahoma" pitchFamily="34" charset="0"/>
              </a:rPr>
              <a:t>Teoría – reflexión- Evaluación</a:t>
            </a:r>
            <a:endParaRPr lang="es-CO" sz="2000" dirty="0">
              <a:latin typeface="Tahoma" pitchFamily="34" charset="0"/>
              <a:cs typeface="Tahoma" pitchFamily="34" charset="0"/>
            </a:endParaRPr>
          </a:p>
        </p:txBody>
      </p:sp>
      <p:sp>
        <p:nvSpPr>
          <p:cNvPr id="24" name="23 Flecha derecha"/>
          <p:cNvSpPr/>
          <p:nvPr/>
        </p:nvSpPr>
        <p:spPr bwMode="auto">
          <a:xfrm>
            <a:off x="1619672" y="2738537"/>
            <a:ext cx="1152128" cy="360040"/>
          </a:xfrm>
          <a:prstGeom prst="rightArrow">
            <a:avLst>
              <a:gd name="adj1" fmla="val 50000"/>
              <a:gd name="adj2" fmla="val 50000"/>
            </a:avLst>
          </a:prstGeom>
          <a:solidFill>
            <a:schemeClr val="accent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Times" pitchFamily="18" charset="0"/>
            </a:endParaRPr>
          </a:p>
        </p:txBody>
      </p:sp>
      <p:sp>
        <p:nvSpPr>
          <p:cNvPr id="25" name="24 Flecha derecha"/>
          <p:cNvSpPr/>
          <p:nvPr/>
        </p:nvSpPr>
        <p:spPr bwMode="auto">
          <a:xfrm>
            <a:off x="4860032" y="2708920"/>
            <a:ext cx="2304256" cy="360040"/>
          </a:xfrm>
          <a:prstGeom prst="rightArrow">
            <a:avLst/>
          </a:prstGeom>
          <a:solidFill>
            <a:schemeClr val="accent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Times" pitchFamily="18" charset="0"/>
            </a:endParaRPr>
          </a:p>
        </p:txBody>
      </p:sp>
      <p:sp>
        <p:nvSpPr>
          <p:cNvPr id="27" name="26 CuadroTexto"/>
          <p:cNvSpPr txBox="1"/>
          <p:nvPr/>
        </p:nvSpPr>
        <p:spPr>
          <a:xfrm>
            <a:off x="6660232" y="836712"/>
            <a:ext cx="1584176" cy="400110"/>
          </a:xfrm>
          <a:prstGeom prst="rect">
            <a:avLst/>
          </a:prstGeom>
          <a:solidFill>
            <a:srgbClr val="C00000"/>
          </a:solidFill>
        </p:spPr>
        <p:txBody>
          <a:bodyPr wrap="square" rtlCol="0">
            <a:spAutoFit/>
          </a:bodyPr>
          <a:lstStyle/>
          <a:p>
            <a:pPr algn="ctr"/>
            <a:r>
              <a:rPr lang="es-CO" sz="2000" dirty="0" smtClean="0">
                <a:solidFill>
                  <a:schemeClr val="bg1"/>
                </a:solidFill>
                <a:latin typeface="Tahoma" pitchFamily="34" charset="0"/>
                <a:cs typeface="Tahoma" pitchFamily="34" charset="0"/>
              </a:rPr>
              <a:t>SISTEMA</a:t>
            </a:r>
            <a:endParaRPr lang="es-CO" sz="2000" dirty="0">
              <a:solidFill>
                <a:schemeClr val="bg1"/>
              </a:solidFill>
              <a:latin typeface="Tahoma" pitchFamily="34" charset="0"/>
              <a:cs typeface="Tahoma" pitchFamily="34" charset="0"/>
            </a:endParaRPr>
          </a:p>
        </p:txBody>
      </p:sp>
      <p:cxnSp>
        <p:nvCxnSpPr>
          <p:cNvPr id="29" name="28 Conector recto"/>
          <p:cNvCxnSpPr/>
          <p:nvPr/>
        </p:nvCxnSpPr>
        <p:spPr bwMode="auto">
          <a:xfrm rot="16200000" flipH="1">
            <a:off x="7433921" y="4671535"/>
            <a:ext cx="2232248" cy="35210"/>
          </a:xfrm>
          <a:prstGeom prst="line">
            <a:avLst/>
          </a:prstGeom>
          <a:solidFill>
            <a:schemeClr val="accent1"/>
          </a:solidFill>
          <a:ln w="28575" cap="flat" cmpd="sng" algn="ctr">
            <a:solidFill>
              <a:schemeClr val="tx1"/>
            </a:solidFill>
            <a:prstDash val="solid"/>
            <a:round/>
            <a:headEnd type="none" w="med" len="med"/>
            <a:tailEnd type="none" w="med" len="med"/>
          </a:ln>
          <a:effectLst/>
        </p:spPr>
      </p:cxnSp>
      <p:cxnSp>
        <p:nvCxnSpPr>
          <p:cNvPr id="33" name="32 Conector recto de flecha"/>
          <p:cNvCxnSpPr>
            <a:endCxn id="5" idx="21"/>
          </p:cNvCxnSpPr>
          <p:nvPr/>
        </p:nvCxnSpPr>
        <p:spPr bwMode="auto">
          <a:xfrm rot="16200000" flipV="1">
            <a:off x="270653" y="3880181"/>
            <a:ext cx="2241400" cy="24590"/>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cxnSp>
        <p:nvCxnSpPr>
          <p:cNvPr id="36" name="35 Conector recto de flecha"/>
          <p:cNvCxnSpPr/>
          <p:nvPr/>
        </p:nvCxnSpPr>
        <p:spPr bwMode="auto">
          <a:xfrm rot="5400000" flipH="1" flipV="1">
            <a:off x="-788240" y="4252737"/>
            <a:ext cx="3087633" cy="1588"/>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cxnSp>
        <p:nvCxnSpPr>
          <p:cNvPr id="42" name="41 Conector recto de flecha"/>
          <p:cNvCxnSpPr/>
          <p:nvPr/>
        </p:nvCxnSpPr>
        <p:spPr bwMode="auto">
          <a:xfrm rot="5400000" flipH="1" flipV="1">
            <a:off x="3060626" y="3860254"/>
            <a:ext cx="575270" cy="794"/>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cxnSp>
        <p:nvCxnSpPr>
          <p:cNvPr id="53" name="52 Conector recto"/>
          <p:cNvCxnSpPr/>
          <p:nvPr/>
        </p:nvCxnSpPr>
        <p:spPr bwMode="auto">
          <a:xfrm>
            <a:off x="755576" y="5805264"/>
            <a:ext cx="7776864" cy="1588"/>
          </a:xfrm>
          <a:prstGeom prst="line">
            <a:avLst/>
          </a:prstGeom>
          <a:solidFill>
            <a:schemeClr val="accent1"/>
          </a:solidFill>
          <a:ln w="28575" cap="flat" cmpd="sng" algn="ctr">
            <a:solidFill>
              <a:schemeClr val="tx1"/>
            </a:solidFill>
            <a:prstDash val="solid"/>
            <a:round/>
            <a:headEnd type="none" w="med" len="med"/>
            <a:tailEnd type="none" w="med" len="med"/>
          </a:ln>
          <a:effectLst/>
        </p:spPr>
      </p:cxnSp>
      <p:cxnSp>
        <p:nvCxnSpPr>
          <p:cNvPr id="57" name="56 Conector recto"/>
          <p:cNvCxnSpPr/>
          <p:nvPr/>
        </p:nvCxnSpPr>
        <p:spPr bwMode="auto">
          <a:xfrm>
            <a:off x="1403648" y="5013176"/>
            <a:ext cx="7128792" cy="1588"/>
          </a:xfrm>
          <a:prstGeom prst="line">
            <a:avLst/>
          </a:prstGeom>
          <a:solidFill>
            <a:schemeClr val="accent1"/>
          </a:solidFill>
          <a:ln w="28575" cap="flat" cmpd="sng" algn="ctr">
            <a:solidFill>
              <a:schemeClr val="tx1"/>
            </a:solidFill>
            <a:prstDash val="solid"/>
            <a:round/>
            <a:headEnd type="none" w="med" len="med"/>
            <a:tailEnd type="none" w="med" len="med"/>
          </a:ln>
          <a:effectLst/>
        </p:spPr>
      </p:cxnSp>
      <p:cxnSp>
        <p:nvCxnSpPr>
          <p:cNvPr id="61" name="60 Conector recto"/>
          <p:cNvCxnSpPr/>
          <p:nvPr/>
        </p:nvCxnSpPr>
        <p:spPr bwMode="auto">
          <a:xfrm>
            <a:off x="3347864" y="4149080"/>
            <a:ext cx="5184576" cy="1588"/>
          </a:xfrm>
          <a:prstGeom prst="line">
            <a:avLst/>
          </a:prstGeom>
          <a:solidFill>
            <a:schemeClr val="accent1"/>
          </a:solidFill>
          <a:ln w="28575" cap="flat" cmpd="sng" algn="ctr">
            <a:solidFill>
              <a:schemeClr val="tx1"/>
            </a:solidFill>
            <a:prstDash val="solid"/>
            <a:round/>
            <a:headEnd type="none" w="med" len="med"/>
            <a:tailEnd type="none" w="med" len="med"/>
          </a:ln>
          <a:effectLst/>
        </p:spPr>
      </p:cxnSp>
      <p:sp>
        <p:nvSpPr>
          <p:cNvPr id="20" name="19 CuadroTexto"/>
          <p:cNvSpPr txBox="1"/>
          <p:nvPr/>
        </p:nvSpPr>
        <p:spPr>
          <a:xfrm>
            <a:off x="3491880" y="3750131"/>
            <a:ext cx="4896544" cy="830997"/>
          </a:xfrm>
          <a:prstGeom prst="rect">
            <a:avLst/>
          </a:prstGeom>
          <a:solidFill>
            <a:srgbClr val="A3C8FF"/>
          </a:solidFill>
          <a:ln>
            <a:solidFill>
              <a:schemeClr val="tx1"/>
            </a:solidFill>
          </a:ln>
        </p:spPr>
        <p:txBody>
          <a:bodyPr wrap="square" rtlCol="0">
            <a:spAutoFit/>
          </a:bodyPr>
          <a:lstStyle/>
          <a:p>
            <a:pPr algn="ctr"/>
            <a:r>
              <a:rPr lang="es-CO" sz="1600" b="1" dirty="0" smtClean="0">
                <a:latin typeface="Tahoma" pitchFamily="34" charset="0"/>
                <a:cs typeface="Tahoma" pitchFamily="34" charset="0"/>
              </a:rPr>
              <a:t>Aprendizaje de primer orden: nivel operativo. </a:t>
            </a:r>
            <a:r>
              <a:rPr lang="es-CO" sz="1600" dirty="0" smtClean="0">
                <a:solidFill>
                  <a:schemeClr val="tx2"/>
                </a:solidFill>
                <a:latin typeface="Tahoma" pitchFamily="34" charset="0"/>
                <a:cs typeface="Tahoma" pitchFamily="34" charset="0"/>
              </a:rPr>
              <a:t>Cambia las acciones para mejorar resultados. No observa el contexto. El observador no cambia</a:t>
            </a:r>
            <a:endParaRPr lang="es-CO" sz="1600" b="1" dirty="0">
              <a:latin typeface="Tahoma" pitchFamily="34" charset="0"/>
              <a:cs typeface="Tahoma" pitchFamily="34" charset="0"/>
            </a:endParaRPr>
          </a:p>
        </p:txBody>
      </p:sp>
      <p:sp>
        <p:nvSpPr>
          <p:cNvPr id="22" name="21 CuadroTexto"/>
          <p:cNvSpPr txBox="1"/>
          <p:nvPr/>
        </p:nvSpPr>
        <p:spPr>
          <a:xfrm>
            <a:off x="1979712" y="4653136"/>
            <a:ext cx="6408712" cy="830997"/>
          </a:xfrm>
          <a:prstGeom prst="rect">
            <a:avLst/>
          </a:prstGeom>
          <a:solidFill>
            <a:srgbClr val="A3C8FF"/>
          </a:solidFill>
          <a:ln>
            <a:solidFill>
              <a:schemeClr val="tx1"/>
            </a:solidFill>
          </a:ln>
        </p:spPr>
        <p:txBody>
          <a:bodyPr wrap="square" rtlCol="0">
            <a:spAutoFit/>
          </a:bodyPr>
          <a:lstStyle/>
          <a:p>
            <a:pPr algn="ctr"/>
            <a:r>
              <a:rPr lang="es-CO" sz="1600" b="1" dirty="0" smtClean="0">
                <a:latin typeface="Tahoma" pitchFamily="34" charset="0"/>
                <a:cs typeface="Tahoma" pitchFamily="34" charset="0"/>
              </a:rPr>
              <a:t>Aprendizaje de segundo orden: nivel contextual. </a:t>
            </a:r>
            <a:r>
              <a:rPr lang="es-CO" sz="1600" dirty="0" smtClean="0">
                <a:solidFill>
                  <a:schemeClr val="tx2"/>
                </a:solidFill>
                <a:latin typeface="Tahoma" pitchFamily="34" charset="0"/>
                <a:cs typeface="Tahoma" pitchFamily="34" charset="0"/>
              </a:rPr>
              <a:t>Analiza los resultados, las acciones y el contexto. Es capaz de ver el objeto integrado con su entorno. El observador  cambia su enfoque</a:t>
            </a:r>
            <a:endParaRPr lang="es-CO" sz="1600" b="1" dirty="0">
              <a:latin typeface="Tahoma" pitchFamily="34" charset="0"/>
              <a:cs typeface="Tahoma" pitchFamily="34" charset="0"/>
            </a:endParaRPr>
          </a:p>
        </p:txBody>
      </p:sp>
      <p:sp>
        <p:nvSpPr>
          <p:cNvPr id="23" name="22 CuadroTexto"/>
          <p:cNvSpPr txBox="1"/>
          <p:nvPr/>
        </p:nvSpPr>
        <p:spPr>
          <a:xfrm>
            <a:off x="899592" y="5580529"/>
            <a:ext cx="7416824" cy="830997"/>
          </a:xfrm>
          <a:prstGeom prst="rect">
            <a:avLst/>
          </a:prstGeom>
          <a:solidFill>
            <a:srgbClr val="A3C8FF"/>
          </a:solidFill>
          <a:ln>
            <a:solidFill>
              <a:schemeClr val="tx1"/>
            </a:solidFill>
          </a:ln>
        </p:spPr>
        <p:txBody>
          <a:bodyPr wrap="square" rtlCol="0">
            <a:spAutoFit/>
          </a:bodyPr>
          <a:lstStyle/>
          <a:p>
            <a:pPr algn="ctr"/>
            <a:r>
              <a:rPr lang="es-CO" sz="1600" b="1" dirty="0" smtClean="0">
                <a:latin typeface="Tahoma" pitchFamily="34" charset="0"/>
                <a:cs typeface="Tahoma" pitchFamily="34" charset="0"/>
              </a:rPr>
              <a:t>Aprendizaje de tercer orden:  transformacional.</a:t>
            </a:r>
            <a:r>
              <a:rPr lang="es-MX" sz="1600" dirty="0" smtClean="0">
                <a:latin typeface="Tahoma" pitchFamily="34" charset="0"/>
                <a:cs typeface="Tahoma" pitchFamily="34" charset="0"/>
              </a:rPr>
              <a:t> </a:t>
            </a:r>
            <a:r>
              <a:rPr lang="es-CO" sz="1600" dirty="0" smtClean="0">
                <a:latin typeface="Tahoma" pitchFamily="34" charset="0"/>
                <a:cs typeface="Tahoma" pitchFamily="34" charset="0"/>
              </a:rPr>
              <a:t>Cambian las formas de ver del observador, sus puntos de vista, las formas de relacionarse consigo y con el entorno </a:t>
            </a:r>
            <a:r>
              <a:rPr lang="es-MX" sz="1600" dirty="0" smtClean="0">
                <a:latin typeface="Tahoma" pitchFamily="34" charset="0"/>
                <a:cs typeface="Tahoma" pitchFamily="34" charset="0"/>
              </a:rPr>
              <a:t>social y natural. El observador transforma su cosmovisión </a:t>
            </a:r>
            <a:endParaRPr lang="es-CO" sz="1600" b="1" dirty="0">
              <a:latin typeface="Tahoma" pitchFamily="34" charset="0"/>
              <a:cs typeface="Tahoma" pitchFamily="34" charset="0"/>
            </a:endParaRPr>
          </a:p>
        </p:txBody>
      </p:sp>
      <p:pic>
        <p:nvPicPr>
          <p:cNvPr id="1038" name="Picture 14" descr="http://photos2.fotosearch.com/bthumb/BLD/BLD011/as1078kdsmusm38.jpg"/>
          <p:cNvPicPr>
            <a:picLocks noChangeAspect="1" noChangeArrowheads="1"/>
          </p:cNvPicPr>
          <p:nvPr/>
        </p:nvPicPr>
        <p:blipFill>
          <a:blip r:embed="rId2" cstate="print"/>
          <a:srcRect/>
          <a:stretch>
            <a:fillRect/>
          </a:stretch>
        </p:blipFill>
        <p:spPr bwMode="auto">
          <a:xfrm>
            <a:off x="2843808" y="2276872"/>
            <a:ext cx="2016224" cy="1340197"/>
          </a:xfrm>
          <a:prstGeom prst="rect">
            <a:avLst/>
          </a:prstGeom>
          <a:noFill/>
        </p:spPr>
      </p:pic>
      <p:pic>
        <p:nvPicPr>
          <p:cNvPr id="57350" name="Picture 6" descr="http://thumbs.dreamstime.com/thumb_609/1307133380Fy5hPX.jpg"/>
          <p:cNvPicPr>
            <a:picLocks noChangeAspect="1" noChangeArrowheads="1"/>
          </p:cNvPicPr>
          <p:nvPr/>
        </p:nvPicPr>
        <p:blipFill>
          <a:blip r:embed="rId3" cstate="print"/>
          <a:srcRect/>
          <a:stretch>
            <a:fillRect/>
          </a:stretch>
        </p:blipFill>
        <p:spPr bwMode="auto">
          <a:xfrm>
            <a:off x="7164288" y="2348880"/>
            <a:ext cx="1656184" cy="1280338"/>
          </a:xfrm>
          <a:prstGeom prst="rect">
            <a:avLst/>
          </a:prstGeom>
          <a:noFill/>
        </p:spPr>
      </p:pic>
      <p:sp>
        <p:nvSpPr>
          <p:cNvPr id="28" name="27 CuadroTexto"/>
          <p:cNvSpPr txBox="1"/>
          <p:nvPr/>
        </p:nvSpPr>
        <p:spPr>
          <a:xfrm>
            <a:off x="971600" y="836712"/>
            <a:ext cx="1584176" cy="400110"/>
          </a:xfrm>
          <a:prstGeom prst="rect">
            <a:avLst/>
          </a:prstGeom>
          <a:solidFill>
            <a:srgbClr val="C00000"/>
          </a:solidFill>
        </p:spPr>
        <p:txBody>
          <a:bodyPr wrap="square" rtlCol="0">
            <a:spAutoFit/>
          </a:bodyPr>
          <a:lstStyle/>
          <a:p>
            <a:pPr algn="ctr"/>
            <a:r>
              <a:rPr lang="es-CO" sz="2000" dirty="0" smtClean="0">
                <a:solidFill>
                  <a:schemeClr val="bg1"/>
                </a:solidFill>
                <a:latin typeface="Tahoma" pitchFamily="34" charset="0"/>
                <a:cs typeface="Tahoma" pitchFamily="34" charset="0"/>
              </a:rPr>
              <a:t>SISTEMA </a:t>
            </a:r>
            <a:endParaRPr lang="es-CO" sz="2000" dirty="0">
              <a:solidFill>
                <a:schemeClr val="bg1"/>
              </a:solidFill>
              <a:latin typeface="Tahoma" pitchFamily="34" charset="0"/>
              <a:cs typeface="Tahoma"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box(in)">
                                      <p:cBhvr>
                                        <p:cTn id="7" dur="500"/>
                                        <p:tgtEl>
                                          <p:spTgt spid="42"/>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box(in)">
                                      <p:cBhvr>
                                        <p:cTn id="10" dur="500"/>
                                        <p:tgtEl>
                                          <p:spTgt spid="20"/>
                                        </p:tgtEl>
                                      </p:cBhvr>
                                    </p:animEffect>
                                  </p:childTnLst>
                                </p:cTn>
                              </p:par>
                              <p:par>
                                <p:cTn id="11" presetID="4" presetClass="entr" presetSubtype="16" fill="hold" nodeType="withEffect">
                                  <p:stCondLst>
                                    <p:cond delay="0"/>
                                  </p:stCondLst>
                                  <p:childTnLst>
                                    <p:set>
                                      <p:cBhvr>
                                        <p:cTn id="12" dur="1" fill="hold">
                                          <p:stCondLst>
                                            <p:cond delay="0"/>
                                          </p:stCondLst>
                                        </p:cTn>
                                        <p:tgtEl>
                                          <p:spTgt spid="61"/>
                                        </p:tgtEl>
                                        <p:attrNameLst>
                                          <p:attrName>style.visibility</p:attrName>
                                        </p:attrNameLst>
                                      </p:cBhvr>
                                      <p:to>
                                        <p:strVal val="visible"/>
                                      </p:to>
                                    </p:set>
                                    <p:animEffect transition="in" filter="box(in)">
                                      <p:cBhvr>
                                        <p:cTn id="13" dur="500"/>
                                        <p:tgtEl>
                                          <p:spTgt spid="61"/>
                                        </p:tgtEl>
                                      </p:cBhvr>
                                    </p:animEffect>
                                  </p:childTnLst>
                                </p:cTn>
                              </p:par>
                              <p:par>
                                <p:cTn id="14" presetID="4" presetClass="entr" presetSubtype="16" fill="hold"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box(in)">
                                      <p:cBhvr>
                                        <p:cTn id="16" dur="500"/>
                                        <p:tgtEl>
                                          <p:spTgt spid="29"/>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blinds(horizontal)">
                                      <p:cBhvr>
                                        <p:cTn id="21" dur="500"/>
                                        <p:tgtEl>
                                          <p:spTgt spid="33"/>
                                        </p:tgtEl>
                                      </p:cBhvr>
                                    </p:animEffect>
                                  </p:childTnLst>
                                </p:cTn>
                              </p:par>
                              <p:par>
                                <p:cTn id="22" presetID="3" presetClass="entr" presetSubtype="10" fill="hold" nodeType="withEffect">
                                  <p:stCondLst>
                                    <p:cond delay="0"/>
                                  </p:stCondLst>
                                  <p:childTnLst>
                                    <p:set>
                                      <p:cBhvr>
                                        <p:cTn id="23" dur="1" fill="hold">
                                          <p:stCondLst>
                                            <p:cond delay="0"/>
                                          </p:stCondLst>
                                        </p:cTn>
                                        <p:tgtEl>
                                          <p:spTgt spid="57"/>
                                        </p:tgtEl>
                                        <p:attrNameLst>
                                          <p:attrName>style.visibility</p:attrName>
                                        </p:attrNameLst>
                                      </p:cBhvr>
                                      <p:to>
                                        <p:strVal val="visible"/>
                                      </p:to>
                                    </p:set>
                                    <p:animEffect transition="in" filter="blinds(horizontal)">
                                      <p:cBhvr>
                                        <p:cTn id="24" dur="500"/>
                                        <p:tgtEl>
                                          <p:spTgt spid="57"/>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blinds(horizontal)">
                                      <p:cBhvr>
                                        <p:cTn id="27" dur="500"/>
                                        <p:tgtEl>
                                          <p:spTgt spid="22"/>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additive="base">
                                        <p:cTn id="32" dur="500" fill="hold"/>
                                        <p:tgtEl>
                                          <p:spTgt spid="36"/>
                                        </p:tgtEl>
                                        <p:attrNameLst>
                                          <p:attrName>ppt_x</p:attrName>
                                        </p:attrNameLst>
                                      </p:cBhvr>
                                      <p:tavLst>
                                        <p:tav tm="0">
                                          <p:val>
                                            <p:strVal val="#ppt_x"/>
                                          </p:val>
                                        </p:tav>
                                        <p:tav tm="100000">
                                          <p:val>
                                            <p:strVal val="#ppt_x"/>
                                          </p:val>
                                        </p:tav>
                                      </p:tavLst>
                                    </p:anim>
                                    <p:anim calcmode="lin" valueType="num">
                                      <p:cBhvr additive="base">
                                        <p:cTn id="33" dur="500" fill="hold"/>
                                        <p:tgtEl>
                                          <p:spTgt spid="36"/>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53"/>
                                        </p:tgtEl>
                                        <p:attrNameLst>
                                          <p:attrName>style.visibility</p:attrName>
                                        </p:attrNameLst>
                                      </p:cBhvr>
                                      <p:to>
                                        <p:strVal val="visible"/>
                                      </p:to>
                                    </p:set>
                                    <p:anim calcmode="lin" valueType="num">
                                      <p:cBhvr additive="base">
                                        <p:cTn id="36" dur="500" fill="hold"/>
                                        <p:tgtEl>
                                          <p:spTgt spid="53"/>
                                        </p:tgtEl>
                                        <p:attrNameLst>
                                          <p:attrName>ppt_x</p:attrName>
                                        </p:attrNameLst>
                                      </p:cBhvr>
                                      <p:tavLst>
                                        <p:tav tm="0">
                                          <p:val>
                                            <p:strVal val="#ppt_x"/>
                                          </p:val>
                                        </p:tav>
                                        <p:tav tm="100000">
                                          <p:val>
                                            <p:strVal val="#ppt_x"/>
                                          </p:val>
                                        </p:tav>
                                      </p:tavLst>
                                    </p:anim>
                                    <p:anim calcmode="lin" valueType="num">
                                      <p:cBhvr additive="base">
                                        <p:cTn id="37" dur="500" fill="hold"/>
                                        <p:tgtEl>
                                          <p:spTgt spid="53"/>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23"/>
                                        </p:tgtEl>
                                        <p:attrNameLst>
                                          <p:attrName>style.visibility</p:attrName>
                                        </p:attrNameLst>
                                      </p:cBhvr>
                                      <p:to>
                                        <p:strVal val="visible"/>
                                      </p:to>
                                    </p:set>
                                    <p:anim calcmode="lin" valueType="num">
                                      <p:cBhvr additive="base">
                                        <p:cTn id="40" dur="500" fill="hold"/>
                                        <p:tgtEl>
                                          <p:spTgt spid="23"/>
                                        </p:tgtEl>
                                        <p:attrNameLst>
                                          <p:attrName>ppt_x</p:attrName>
                                        </p:attrNameLst>
                                      </p:cBhvr>
                                      <p:tavLst>
                                        <p:tav tm="0">
                                          <p:val>
                                            <p:strVal val="#ppt_x"/>
                                          </p:val>
                                        </p:tav>
                                        <p:tav tm="100000">
                                          <p:val>
                                            <p:strVal val="#ppt_x"/>
                                          </p:val>
                                        </p:tav>
                                      </p:tavLst>
                                    </p:anim>
                                    <p:anim calcmode="lin" valueType="num">
                                      <p:cBhvr additive="base">
                                        <p:cTn id="41"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2" grpId="0" animBg="1"/>
      <p:bldP spid="2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3" name="Text Box 3"/>
          <p:cNvSpPr txBox="1">
            <a:spLocks noChangeArrowheads="1"/>
          </p:cNvSpPr>
          <p:nvPr/>
        </p:nvSpPr>
        <p:spPr bwMode="auto">
          <a:xfrm>
            <a:off x="317500" y="1207258"/>
            <a:ext cx="8574980" cy="4847481"/>
          </a:xfrm>
          <a:prstGeom prst="rect">
            <a:avLst/>
          </a:prstGeom>
          <a:solidFill>
            <a:srgbClr val="E5E5F7"/>
          </a:solidFill>
          <a:ln w="9525">
            <a:solidFill>
              <a:schemeClr val="tx1"/>
            </a:solidFill>
            <a:miter lim="800000"/>
            <a:headEnd/>
            <a:tailEnd/>
          </a:ln>
          <a:effectLst/>
        </p:spPr>
        <p:txBody>
          <a:bodyPr wrap="square">
            <a:spAutoFit/>
          </a:bodyPr>
          <a:lstStyle/>
          <a:p>
            <a:pPr algn="just">
              <a:spcAft>
                <a:spcPts val="600"/>
              </a:spcAft>
            </a:pPr>
            <a:r>
              <a:rPr lang="es-GT" sz="2300" b="0" dirty="0" smtClean="0">
                <a:solidFill>
                  <a:schemeClr val="tx1"/>
                </a:solidFill>
                <a:latin typeface="Tahoma" pitchFamily="34" charset="0"/>
                <a:cs typeface="Tahoma" pitchFamily="34" charset="0"/>
              </a:rPr>
              <a:t>El semáforo se puso amarillo justo cuando el automóvil de adelante iba a cruzar, por lo cual se detuvo en la línea de paso para los peatones, a pesar de que podría haber rebasado la luz roja si hubiese acelerado a través de la intersección.</a:t>
            </a:r>
            <a:r>
              <a:rPr lang="es-CO" sz="2300" b="0" dirty="0" smtClean="0">
                <a:solidFill>
                  <a:schemeClr val="tx1"/>
                </a:solidFill>
                <a:latin typeface="Tahoma" pitchFamily="34" charset="0"/>
                <a:cs typeface="Tahoma" pitchFamily="34" charset="0"/>
              </a:rPr>
              <a:t> </a:t>
            </a:r>
          </a:p>
          <a:p>
            <a:pPr algn="just">
              <a:spcAft>
                <a:spcPts val="600"/>
              </a:spcAft>
            </a:pPr>
            <a:r>
              <a:rPr lang="es-CO" sz="2300" b="0" dirty="0" smtClean="0">
                <a:solidFill>
                  <a:schemeClr val="tx1"/>
                </a:solidFill>
                <a:latin typeface="Tahoma" pitchFamily="34" charset="0"/>
                <a:cs typeface="Tahoma" pitchFamily="34" charset="0"/>
              </a:rPr>
              <a:t>La mujer que estaba en el automóvil de atrás se puso furiosa. Le tocó la bocina por un largo rato, insultó e hizo comentarios negativos en alta voz, ya que por culpa suya no pudo </a:t>
            </a:r>
            <a:r>
              <a:rPr lang="es-CO" sz="2300" dirty="0" smtClean="0">
                <a:latin typeface="Tahoma" pitchFamily="34" charset="0"/>
                <a:cs typeface="Tahoma" pitchFamily="34" charset="0"/>
              </a:rPr>
              <a:t>pasar</a:t>
            </a:r>
            <a:r>
              <a:rPr lang="es-CO" sz="2300" b="0" dirty="0" smtClean="0">
                <a:solidFill>
                  <a:schemeClr val="tx1"/>
                </a:solidFill>
                <a:latin typeface="Tahoma" pitchFamily="34" charset="0"/>
                <a:cs typeface="Tahoma" pitchFamily="34" charset="0"/>
              </a:rPr>
              <a:t>… y para colmo, se le cayó el celular y se le regó el maquillaje.</a:t>
            </a:r>
          </a:p>
          <a:p>
            <a:pPr algn="just">
              <a:spcAft>
                <a:spcPts val="600"/>
              </a:spcAft>
            </a:pPr>
            <a:r>
              <a:rPr lang="es-CO" sz="2300" b="0" dirty="0" smtClean="0">
                <a:solidFill>
                  <a:schemeClr val="tx1"/>
                </a:solidFill>
                <a:latin typeface="Tahoma" pitchFamily="34" charset="0"/>
                <a:cs typeface="Tahoma" pitchFamily="34" charset="0"/>
              </a:rPr>
              <a:t>En medio de su pataleta, oyó que alguien le tocaba el cristal del lado. Allí, parado junto a ella, estaba un policía mirándola muy seriamente, y le ordenó salir de su coche con las manos arriba. La mujer protestaba aun más airada. La llevó detenida a la comisaría. </a:t>
            </a:r>
          </a:p>
        </p:txBody>
      </p:sp>
      <p:sp>
        <p:nvSpPr>
          <p:cNvPr id="5" name="Text Box 2"/>
          <p:cNvSpPr txBox="1">
            <a:spLocks noChangeArrowheads="1"/>
          </p:cNvSpPr>
          <p:nvPr/>
        </p:nvSpPr>
        <p:spPr bwMode="auto">
          <a:xfrm>
            <a:off x="-110362" y="260648"/>
            <a:ext cx="8138746" cy="757130"/>
          </a:xfrm>
          <a:prstGeom prst="rect">
            <a:avLst/>
          </a:prstGeom>
          <a:noFill/>
          <a:ln w="9525">
            <a:noFill/>
            <a:miter lim="800000"/>
            <a:headEnd/>
            <a:tailEnd/>
          </a:ln>
        </p:spPr>
        <p:txBody>
          <a:bodyPr anchor="ctr"/>
          <a:lstStyle/>
          <a:p>
            <a:pPr algn="ctr" eaLnBrk="0" hangingPunct="0">
              <a:lnSpc>
                <a:spcPct val="90000"/>
              </a:lnSpc>
              <a:spcBef>
                <a:spcPct val="20000"/>
              </a:spcBef>
            </a:pPr>
            <a:r>
              <a:rPr lang="es-ES" sz="2400" b="1" dirty="0" smtClean="0">
                <a:solidFill>
                  <a:srgbClr val="9A0000"/>
                </a:solidFill>
                <a:latin typeface="Tahoma" pitchFamily="34" charset="0"/>
                <a:cs typeface="Tahoma" pitchFamily="34" charset="0"/>
              </a:rPr>
              <a:t>¿TENEMOS APRENDIZAJE TRANSFORMACIONAL O SIMPLE MANEJO DE MÁS INFORMACIÓN?</a:t>
            </a:r>
            <a:endParaRPr lang="es-ES" sz="2400" b="1" dirty="0">
              <a:solidFill>
                <a:srgbClr val="9A0000"/>
              </a:solidFill>
              <a:latin typeface="Tahoma" pitchFamily="34" charset="0"/>
              <a:cs typeface="Tahoma" pitchFamily="34" charset="0"/>
            </a:endParaRPr>
          </a:p>
        </p:txBody>
      </p:sp>
    </p:spTree>
    <p:extLst>
      <p:ext uri="{BB962C8B-B14F-4D97-AF65-F5344CB8AC3E}">
        <p14:creationId xmlns="" xmlns:p14="http://schemas.microsoft.com/office/powerpoint/2010/main" val="3100478648"/>
      </p:ext>
    </p:extLst>
  </p:cSld>
  <p:clrMapOvr>
    <a:masterClrMapping/>
  </p:clrMapOvr>
  <p:transition spd="med">
    <p:random/>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3" name="Text Box 3"/>
          <p:cNvSpPr txBox="1">
            <a:spLocks noChangeArrowheads="1"/>
          </p:cNvSpPr>
          <p:nvPr/>
        </p:nvSpPr>
        <p:spPr bwMode="auto">
          <a:xfrm>
            <a:off x="317500" y="1268761"/>
            <a:ext cx="8440738" cy="4770537"/>
          </a:xfrm>
          <a:prstGeom prst="rect">
            <a:avLst/>
          </a:prstGeom>
          <a:solidFill>
            <a:srgbClr val="FFFFE1"/>
          </a:solidFill>
          <a:ln w="9525">
            <a:solidFill>
              <a:schemeClr val="tx1"/>
            </a:solidFill>
            <a:miter lim="800000"/>
            <a:headEnd/>
            <a:tailEnd/>
          </a:ln>
          <a:effectLst/>
        </p:spPr>
        <p:txBody>
          <a:bodyPr wrap="square">
            <a:spAutoFit/>
          </a:bodyPr>
          <a:lstStyle/>
          <a:p>
            <a:pPr algn="just">
              <a:spcAft>
                <a:spcPts val="600"/>
              </a:spcAft>
            </a:pPr>
            <a:r>
              <a:rPr lang="es-CO" sz="2300" dirty="0" smtClean="0">
                <a:latin typeface="Tahoma" pitchFamily="34" charset="0"/>
                <a:cs typeface="Tahoma" pitchFamily="34" charset="0"/>
              </a:rPr>
              <a:t>Después de un par de horas de detención mientras se constataban los datos personales y del vehículo, el agente que la detuvo le expresó:</a:t>
            </a:r>
          </a:p>
          <a:p>
            <a:pPr algn="just">
              <a:spcAft>
                <a:spcPts val="600"/>
              </a:spcAft>
            </a:pPr>
            <a:r>
              <a:rPr lang="es-CO" sz="2300" dirty="0" smtClean="0">
                <a:latin typeface="Tahoma" pitchFamily="34" charset="0"/>
                <a:cs typeface="Tahoma" pitchFamily="34" charset="0"/>
              </a:rPr>
              <a:t>“Señora, lamento mucho este error. Le mandé a bajar mientras usted se encontraba tocando la bocina fuertemente, queriendo pasarle por encima al automóvil del frente, gritando improperios y diciendo palabras soeces. Mientras la observaba, me percaté que de su espejo retrovisor cuelga un Rosario, su carro tiene en el </a:t>
            </a:r>
            <a:r>
              <a:rPr lang="es-CO" sz="2300" dirty="0" err="1" smtClean="0">
                <a:latin typeface="Tahoma" pitchFamily="34" charset="0"/>
                <a:cs typeface="Tahoma" pitchFamily="34" charset="0"/>
              </a:rPr>
              <a:t>bómper</a:t>
            </a:r>
            <a:r>
              <a:rPr lang="es-CO" sz="2300" dirty="0" smtClean="0">
                <a:latin typeface="Tahoma" pitchFamily="34" charset="0"/>
                <a:cs typeface="Tahoma" pitchFamily="34" charset="0"/>
              </a:rPr>
              <a:t> un </a:t>
            </a:r>
            <a:r>
              <a:rPr lang="es-CO" sz="2300" dirty="0" err="1" smtClean="0">
                <a:latin typeface="Tahoma" pitchFamily="34" charset="0"/>
                <a:cs typeface="Tahoma" pitchFamily="34" charset="0"/>
              </a:rPr>
              <a:t>sticker</a:t>
            </a:r>
            <a:r>
              <a:rPr lang="es-CO" sz="2300" dirty="0" smtClean="0">
                <a:latin typeface="Tahoma" pitchFamily="34" charset="0"/>
                <a:cs typeface="Tahoma" pitchFamily="34" charset="0"/>
              </a:rPr>
              <a:t> que dice ‘Jesús es mi copiloto’, en el vidrio observé un letrero de lado a lado que dice ‘Sígueme el domingo a la Iglesia’’, y finalmente vi el emblema del pez. Como es de esperarse y haciendo una valoración sencilla, supuse que usted había robado el auto.”</a:t>
            </a:r>
            <a:endParaRPr lang="es-CO" sz="2300" dirty="0">
              <a:latin typeface="Tahoma" pitchFamily="34" charset="0"/>
              <a:cs typeface="Tahoma" pitchFamily="34" charset="0"/>
            </a:endParaRPr>
          </a:p>
        </p:txBody>
      </p:sp>
      <p:sp>
        <p:nvSpPr>
          <p:cNvPr id="4" name="Text Box 2"/>
          <p:cNvSpPr txBox="1">
            <a:spLocks noChangeArrowheads="1"/>
          </p:cNvSpPr>
          <p:nvPr/>
        </p:nvSpPr>
        <p:spPr bwMode="auto">
          <a:xfrm>
            <a:off x="33654" y="260648"/>
            <a:ext cx="7994730" cy="757130"/>
          </a:xfrm>
          <a:prstGeom prst="rect">
            <a:avLst/>
          </a:prstGeom>
          <a:noFill/>
          <a:ln w="9525">
            <a:noFill/>
            <a:miter lim="800000"/>
            <a:headEnd/>
            <a:tailEnd/>
          </a:ln>
        </p:spPr>
        <p:txBody>
          <a:bodyPr anchor="ctr"/>
          <a:lstStyle/>
          <a:p>
            <a:pPr algn="ctr" eaLnBrk="0" hangingPunct="0">
              <a:lnSpc>
                <a:spcPct val="90000"/>
              </a:lnSpc>
              <a:spcBef>
                <a:spcPct val="20000"/>
              </a:spcBef>
            </a:pPr>
            <a:r>
              <a:rPr lang="es-ES" sz="2400" b="1" dirty="0" smtClean="0">
                <a:solidFill>
                  <a:srgbClr val="9A0000"/>
                </a:solidFill>
                <a:latin typeface="Tahoma" pitchFamily="34" charset="0"/>
                <a:cs typeface="Tahoma" pitchFamily="34" charset="0"/>
              </a:rPr>
              <a:t>¿TENEMOS APRENDIZAJE TRANSFORMACIONAL O SIMPLE MANEJO DE MÁS INFORMACIÓN?</a:t>
            </a:r>
            <a:endParaRPr lang="es-ES" sz="2400" b="1" dirty="0">
              <a:solidFill>
                <a:srgbClr val="9A0000"/>
              </a:solidFill>
              <a:latin typeface="Tahoma" pitchFamily="34" charset="0"/>
              <a:cs typeface="Tahoma" pitchFamily="34" charset="0"/>
            </a:endParaRPr>
          </a:p>
        </p:txBody>
      </p:sp>
    </p:spTree>
    <p:extLst>
      <p:ext uri="{BB962C8B-B14F-4D97-AF65-F5344CB8AC3E}">
        <p14:creationId xmlns="" xmlns:p14="http://schemas.microsoft.com/office/powerpoint/2010/main" val="168225937"/>
      </p:ext>
    </p:extLst>
  </p:cSld>
  <p:clrMapOvr>
    <a:masterClrMapping/>
  </p:clrMapOvr>
  <p:transition spd="med">
    <p:random/>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rot="16200000">
            <a:off x="-741737" y="3464478"/>
            <a:ext cx="2901582" cy="707886"/>
          </a:xfrm>
          <a:prstGeom prst="rect">
            <a:avLst/>
          </a:prstGeom>
          <a:solidFill>
            <a:srgbClr val="FFC000"/>
          </a:solidFill>
          <a:ln w="12700">
            <a:solidFill>
              <a:schemeClr val="tx1"/>
            </a:solidFill>
          </a:ln>
        </p:spPr>
        <p:txBody>
          <a:bodyPr wrap="square" rtlCol="0">
            <a:spAutoFit/>
          </a:bodyPr>
          <a:lstStyle/>
          <a:p>
            <a:pPr algn="ctr"/>
            <a:r>
              <a:rPr lang="es-CO" sz="2000" b="1" dirty="0" smtClean="0">
                <a:latin typeface="Tahoma" pitchFamily="34" charset="0"/>
                <a:cs typeface="Tahoma" pitchFamily="34" charset="0"/>
              </a:rPr>
              <a:t>PARADIGMAS EPISTEMOLÓGICOS</a:t>
            </a:r>
            <a:endParaRPr lang="es-CO" sz="2000" b="1" dirty="0">
              <a:latin typeface="Tahoma" pitchFamily="34" charset="0"/>
              <a:cs typeface="Tahoma" pitchFamily="34" charset="0"/>
            </a:endParaRPr>
          </a:p>
        </p:txBody>
      </p:sp>
      <p:sp>
        <p:nvSpPr>
          <p:cNvPr id="23" name="22 Abrir llave"/>
          <p:cNvSpPr/>
          <p:nvPr/>
        </p:nvSpPr>
        <p:spPr bwMode="auto">
          <a:xfrm>
            <a:off x="1102269" y="2224120"/>
            <a:ext cx="562419" cy="3045092"/>
          </a:xfrm>
          <a:prstGeom prst="leftBrace">
            <a:avLst>
              <a:gd name="adj1" fmla="val 8333"/>
              <a:gd name="adj2" fmla="val 52063"/>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Times" pitchFamily="18" charset="0"/>
            </a:endParaRPr>
          </a:p>
        </p:txBody>
      </p:sp>
      <p:sp>
        <p:nvSpPr>
          <p:cNvPr id="18" name="17 CuadroTexto"/>
          <p:cNvSpPr txBox="1"/>
          <p:nvPr/>
        </p:nvSpPr>
        <p:spPr>
          <a:xfrm>
            <a:off x="179512" y="188640"/>
            <a:ext cx="7835460" cy="757130"/>
          </a:xfrm>
          <a:prstGeom prst="rect">
            <a:avLst/>
          </a:prstGeom>
          <a:noFill/>
          <a:ln w="9525">
            <a:noFill/>
            <a:miter lim="800000"/>
            <a:headEnd/>
            <a:tailEnd/>
          </a:ln>
        </p:spPr>
        <p:txBody>
          <a:bodyPr anchor="ctr"/>
          <a:lstStyle/>
          <a:p>
            <a:pPr algn="ctr" eaLnBrk="0" hangingPunct="0">
              <a:lnSpc>
                <a:spcPct val="90000"/>
              </a:lnSpc>
              <a:spcBef>
                <a:spcPct val="20000"/>
              </a:spcBef>
            </a:pPr>
            <a:r>
              <a:rPr lang="es-CO" sz="2400" b="1" dirty="0" smtClean="0">
                <a:solidFill>
                  <a:srgbClr val="9A0000"/>
                </a:solidFill>
                <a:latin typeface="Tahoma" pitchFamily="34" charset="0"/>
                <a:cs typeface="Tahoma" pitchFamily="34" charset="0"/>
              </a:rPr>
              <a:t>OCHO NUEVOS APRENDIZAJES QUE EXPANDEN  EL PODER TRANSFORMADOR DEL DOCENTE</a:t>
            </a:r>
            <a:endParaRPr lang="es-CO" sz="2400" b="1" dirty="0">
              <a:solidFill>
                <a:srgbClr val="9A0000"/>
              </a:solidFill>
              <a:latin typeface="Tahoma" pitchFamily="34" charset="0"/>
              <a:cs typeface="Tahoma" pitchFamily="34" charset="0"/>
            </a:endParaRPr>
          </a:p>
        </p:txBody>
      </p:sp>
      <p:sp>
        <p:nvSpPr>
          <p:cNvPr id="19" name="Text Box 3"/>
          <p:cNvSpPr txBox="1">
            <a:spLocks noChangeArrowheads="1"/>
          </p:cNvSpPr>
          <p:nvPr/>
        </p:nvSpPr>
        <p:spPr bwMode="auto">
          <a:xfrm>
            <a:off x="1664689" y="1500751"/>
            <a:ext cx="7148237" cy="1354217"/>
          </a:xfrm>
          <a:prstGeom prst="rect">
            <a:avLst/>
          </a:prstGeom>
          <a:solidFill>
            <a:srgbClr val="FFEBAB"/>
          </a:solidFill>
          <a:ln w="12700">
            <a:solidFill>
              <a:schemeClr val="tx1"/>
            </a:solidFill>
            <a:miter lim="800000"/>
            <a:headEnd/>
            <a:tailEnd/>
          </a:ln>
        </p:spPr>
        <p:txBody>
          <a:bodyPr wrap="square">
            <a:spAutoFit/>
          </a:bodyPr>
          <a:lstStyle/>
          <a:p>
            <a:pPr marL="0" lvl="1" algn="ctr">
              <a:spcAft>
                <a:spcPts val="1200"/>
              </a:spcAft>
            </a:pPr>
            <a:r>
              <a:rPr lang="es-CO" sz="1800" b="1" dirty="0" smtClean="0">
                <a:latin typeface="Tahoma" pitchFamily="34" charset="0"/>
                <a:cs typeface="Tahoma" pitchFamily="34" charset="0"/>
              </a:rPr>
              <a:t>1. </a:t>
            </a:r>
            <a:r>
              <a:rPr lang="es-ES" sz="1800" b="1" dirty="0" smtClean="0">
                <a:latin typeface="Tahoma" pitchFamily="34" charset="0"/>
                <a:cs typeface="Tahoma" pitchFamily="34" charset="0"/>
              </a:rPr>
              <a:t>De la realidad única (Universo) a las múltiples versiones del mundo (</a:t>
            </a:r>
            <a:r>
              <a:rPr lang="es-ES" sz="1800" b="1" dirty="0" err="1" smtClean="0">
                <a:latin typeface="Tahoma" pitchFamily="34" charset="0"/>
                <a:cs typeface="Tahoma" pitchFamily="34" charset="0"/>
              </a:rPr>
              <a:t>Multiverso</a:t>
            </a:r>
            <a:r>
              <a:rPr lang="es-ES" sz="1800" b="1" dirty="0" smtClean="0">
                <a:latin typeface="Tahoma" pitchFamily="34" charset="0"/>
                <a:cs typeface="Tahoma" pitchFamily="34" charset="0"/>
              </a:rPr>
              <a:t>)</a:t>
            </a:r>
            <a:endParaRPr lang="es-CO" sz="1800" b="1" dirty="0" smtClean="0">
              <a:latin typeface="Tahoma" pitchFamily="34" charset="0"/>
              <a:cs typeface="Tahoma" pitchFamily="34" charset="0"/>
            </a:endParaRPr>
          </a:p>
          <a:p>
            <a:pPr marL="0" lvl="1" algn="ctr">
              <a:spcAft>
                <a:spcPts val="1200"/>
              </a:spcAft>
            </a:pPr>
            <a:r>
              <a:rPr lang="es-ES" sz="1800" b="1" dirty="0" smtClean="0">
                <a:latin typeface="Tahoma" pitchFamily="34" charset="0"/>
                <a:cs typeface="Tahoma" pitchFamily="34" charset="0"/>
              </a:rPr>
              <a:t>EL PODER DE AMPLIAR LA MIRADA HACIA EL PLURALISMO, LA INCLUSIÓN Y LOS ACUERDOS</a:t>
            </a:r>
          </a:p>
        </p:txBody>
      </p:sp>
      <p:sp>
        <p:nvSpPr>
          <p:cNvPr id="20" name="Text Box 3"/>
          <p:cNvSpPr txBox="1">
            <a:spLocks noChangeArrowheads="1"/>
          </p:cNvSpPr>
          <p:nvPr/>
        </p:nvSpPr>
        <p:spPr bwMode="auto">
          <a:xfrm>
            <a:off x="1680455" y="3096027"/>
            <a:ext cx="7148237" cy="1354217"/>
          </a:xfrm>
          <a:prstGeom prst="rect">
            <a:avLst/>
          </a:prstGeom>
          <a:solidFill>
            <a:srgbClr val="FFEBAB"/>
          </a:solidFill>
          <a:ln w="12700">
            <a:solidFill>
              <a:schemeClr val="tx1"/>
            </a:solidFill>
            <a:miter lim="800000"/>
            <a:headEnd/>
            <a:tailEnd/>
          </a:ln>
        </p:spPr>
        <p:txBody>
          <a:bodyPr wrap="square">
            <a:spAutoFit/>
          </a:bodyPr>
          <a:lstStyle/>
          <a:p>
            <a:pPr algn="ctr">
              <a:spcAft>
                <a:spcPts val="1200"/>
              </a:spcAft>
            </a:pPr>
            <a:r>
              <a:rPr lang="es-ES" sz="1800" b="1" dirty="0" smtClean="0">
                <a:latin typeface="Tahoma" pitchFamily="34" charset="0"/>
                <a:cs typeface="Tahoma" pitchFamily="34" charset="0"/>
              </a:rPr>
              <a:t>2. Del racionalismo a la comprensión holística</a:t>
            </a:r>
            <a:endParaRPr lang="es-CO" sz="1800" b="1" dirty="0" smtClean="0">
              <a:latin typeface="Tahoma" pitchFamily="34" charset="0"/>
              <a:cs typeface="Tahoma" pitchFamily="34" charset="0"/>
            </a:endParaRPr>
          </a:p>
          <a:p>
            <a:pPr algn="ctr">
              <a:spcAft>
                <a:spcPts val="1200"/>
              </a:spcAft>
            </a:pPr>
            <a:r>
              <a:rPr lang="es-ES" sz="1800" b="1" dirty="0" smtClean="0">
                <a:latin typeface="Tahoma" pitchFamily="34" charset="0"/>
                <a:cs typeface="Tahoma" pitchFamily="34" charset="0"/>
              </a:rPr>
              <a:t>EL PODER DE COMPRENDER LA MULTIDIMENSIONALIDAD HUMANA PARA POTENCIAR LOS PROCESOS DE ENSEÑANZA-APRENDIZAJE</a:t>
            </a:r>
          </a:p>
        </p:txBody>
      </p:sp>
      <p:sp>
        <p:nvSpPr>
          <p:cNvPr id="21" name="Text Box 3"/>
          <p:cNvSpPr txBox="1">
            <a:spLocks noChangeArrowheads="1"/>
          </p:cNvSpPr>
          <p:nvPr/>
        </p:nvSpPr>
        <p:spPr bwMode="auto">
          <a:xfrm>
            <a:off x="1680455" y="4632876"/>
            <a:ext cx="7148237" cy="1354217"/>
          </a:xfrm>
          <a:prstGeom prst="rect">
            <a:avLst/>
          </a:prstGeom>
          <a:solidFill>
            <a:srgbClr val="FFEBAB"/>
          </a:solidFill>
          <a:ln w="12700">
            <a:solidFill>
              <a:schemeClr val="tx1"/>
            </a:solidFill>
            <a:miter lim="800000"/>
            <a:headEnd/>
            <a:tailEnd/>
          </a:ln>
        </p:spPr>
        <p:txBody>
          <a:bodyPr wrap="square">
            <a:spAutoFit/>
          </a:bodyPr>
          <a:lstStyle/>
          <a:p>
            <a:pPr marL="0" lvl="1" algn="ctr">
              <a:spcAft>
                <a:spcPts val="1200"/>
              </a:spcAft>
            </a:pPr>
            <a:r>
              <a:rPr lang="es-ES" sz="1800" b="1" dirty="0" smtClean="0">
                <a:latin typeface="Tahoma" pitchFamily="34" charset="0"/>
                <a:cs typeface="Tahoma" pitchFamily="34" charset="0"/>
              </a:rPr>
              <a:t>3. Del pensamiento lineal al pensamiento complejo</a:t>
            </a:r>
          </a:p>
          <a:p>
            <a:pPr marL="0" lvl="1" algn="ctr">
              <a:spcAft>
                <a:spcPts val="1200"/>
              </a:spcAft>
            </a:pPr>
            <a:r>
              <a:rPr lang="es-ES" sz="1800" b="1" dirty="0" smtClean="0">
                <a:latin typeface="Tahoma" pitchFamily="34" charset="0"/>
                <a:cs typeface="Tahoma" pitchFamily="34" charset="0"/>
              </a:rPr>
              <a:t>EL PODER DE VERNOS EN INTERCONEXIÓN E INTERDEPENDENCIA PARA DARLE PERTINENCIA A LAS ACCIONES EDUCATIVAS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fill="hold"/>
                                        <p:tgtEl>
                                          <p:spTgt spid="21"/>
                                        </p:tgtEl>
                                        <p:attrNameLst>
                                          <p:attrName>ppt_x</p:attrName>
                                        </p:attrNameLst>
                                      </p:cBhvr>
                                      <p:tavLst>
                                        <p:tav tm="0">
                                          <p:val>
                                            <p:strVal val="#ppt_x"/>
                                          </p:val>
                                        </p:tav>
                                        <p:tav tm="100000">
                                          <p:val>
                                            <p:strVal val="#ppt_x"/>
                                          </p:val>
                                        </p:tav>
                                      </p:tavLst>
                                    </p:anim>
                                    <p:anim calcmode="lin" valueType="num">
                                      <p:cBhvr additive="base">
                                        <p:cTn id="1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CuadroTexto"/>
          <p:cNvSpPr txBox="1"/>
          <p:nvPr/>
        </p:nvSpPr>
        <p:spPr>
          <a:xfrm rot="16200000">
            <a:off x="-789036" y="3075057"/>
            <a:ext cx="3168352" cy="707886"/>
          </a:xfrm>
          <a:prstGeom prst="rect">
            <a:avLst/>
          </a:prstGeom>
          <a:solidFill>
            <a:srgbClr val="92D050"/>
          </a:solidFill>
          <a:ln w="12700">
            <a:solidFill>
              <a:schemeClr val="tx1"/>
            </a:solidFill>
          </a:ln>
        </p:spPr>
        <p:txBody>
          <a:bodyPr wrap="square" rtlCol="0">
            <a:spAutoFit/>
          </a:bodyPr>
          <a:lstStyle/>
          <a:p>
            <a:pPr algn="ctr"/>
            <a:r>
              <a:rPr lang="es-CO" sz="2000" b="1" dirty="0" smtClean="0">
                <a:latin typeface="Tahoma" pitchFamily="34" charset="0"/>
                <a:cs typeface="Tahoma" pitchFamily="34" charset="0"/>
              </a:rPr>
              <a:t>PARADIGMAS SOCIO-ANTROPOLÓGICOS</a:t>
            </a:r>
            <a:endParaRPr lang="es-CO" sz="2000" b="1" dirty="0">
              <a:latin typeface="Tahoma" pitchFamily="34" charset="0"/>
              <a:cs typeface="Tahoma" pitchFamily="34" charset="0"/>
            </a:endParaRPr>
          </a:p>
        </p:txBody>
      </p:sp>
      <p:sp>
        <p:nvSpPr>
          <p:cNvPr id="24" name="23 Abrir llave"/>
          <p:cNvSpPr/>
          <p:nvPr/>
        </p:nvSpPr>
        <p:spPr bwMode="auto">
          <a:xfrm>
            <a:off x="1181100" y="2264893"/>
            <a:ext cx="720080" cy="2892299"/>
          </a:xfrm>
          <a:prstGeom prst="leftBrace">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Times" pitchFamily="18" charset="0"/>
            </a:endParaRPr>
          </a:p>
        </p:txBody>
      </p:sp>
      <p:sp>
        <p:nvSpPr>
          <p:cNvPr id="19" name="Text Box 3"/>
          <p:cNvSpPr txBox="1">
            <a:spLocks noChangeArrowheads="1"/>
          </p:cNvSpPr>
          <p:nvPr/>
        </p:nvSpPr>
        <p:spPr bwMode="auto">
          <a:xfrm>
            <a:off x="1901180" y="2959784"/>
            <a:ext cx="6722559" cy="1477328"/>
          </a:xfrm>
          <a:prstGeom prst="rect">
            <a:avLst/>
          </a:prstGeom>
          <a:solidFill>
            <a:srgbClr val="D8EEC0"/>
          </a:solidFill>
          <a:ln w="12700">
            <a:solidFill>
              <a:schemeClr val="tx1"/>
            </a:solidFill>
            <a:miter lim="800000"/>
            <a:headEnd/>
            <a:tailEnd/>
          </a:ln>
        </p:spPr>
        <p:txBody>
          <a:bodyPr wrap="square">
            <a:spAutoFit/>
          </a:bodyPr>
          <a:lstStyle/>
          <a:p>
            <a:pPr marL="0" lvl="1" algn="ctr">
              <a:spcAft>
                <a:spcPts val="1200"/>
              </a:spcAft>
            </a:pPr>
            <a:r>
              <a:rPr lang="es-ES" sz="2000" b="1" dirty="0" smtClean="0">
                <a:latin typeface="Tahoma" pitchFamily="34" charset="0"/>
                <a:cs typeface="Tahoma" pitchFamily="34" charset="0"/>
              </a:rPr>
              <a:t>5. Del enfoque de problemas al enfoque apreciativo</a:t>
            </a:r>
            <a:endParaRPr lang="es-CO" sz="2000" b="1" dirty="0" smtClean="0">
              <a:latin typeface="Tahoma" pitchFamily="34" charset="0"/>
              <a:cs typeface="Tahoma" pitchFamily="34" charset="0"/>
            </a:endParaRPr>
          </a:p>
          <a:p>
            <a:pPr marL="0" lvl="1" algn="ctr">
              <a:spcAft>
                <a:spcPts val="1200"/>
              </a:spcAft>
            </a:pPr>
            <a:r>
              <a:rPr lang="es-ES" sz="2000" b="1" dirty="0" smtClean="0">
                <a:latin typeface="Tahoma" pitchFamily="34" charset="0"/>
                <a:cs typeface="Tahoma" pitchFamily="34" charset="0"/>
              </a:rPr>
              <a:t>EL PODER DE IDENTIFICAR LO QUE POTENCIA EL CAMBIO</a:t>
            </a:r>
          </a:p>
        </p:txBody>
      </p:sp>
      <p:sp>
        <p:nvSpPr>
          <p:cNvPr id="20" name="Text Box 3"/>
          <p:cNvSpPr txBox="1">
            <a:spLocks noChangeArrowheads="1"/>
          </p:cNvSpPr>
          <p:nvPr/>
        </p:nvSpPr>
        <p:spPr bwMode="auto">
          <a:xfrm>
            <a:off x="1901181" y="1620678"/>
            <a:ext cx="6722558" cy="1169551"/>
          </a:xfrm>
          <a:prstGeom prst="rect">
            <a:avLst/>
          </a:prstGeom>
          <a:solidFill>
            <a:srgbClr val="D8EEC0"/>
          </a:solidFill>
          <a:ln w="12700">
            <a:solidFill>
              <a:schemeClr val="tx1"/>
            </a:solidFill>
            <a:miter lim="800000"/>
            <a:headEnd/>
            <a:tailEnd/>
          </a:ln>
        </p:spPr>
        <p:txBody>
          <a:bodyPr wrap="square">
            <a:spAutoFit/>
          </a:bodyPr>
          <a:lstStyle/>
          <a:p>
            <a:pPr marL="0" lvl="1" algn="ctr">
              <a:spcAft>
                <a:spcPts val="1200"/>
              </a:spcAft>
            </a:pPr>
            <a:r>
              <a:rPr lang="es-CO" sz="2000" b="1" dirty="0" smtClean="0">
                <a:latin typeface="Tahoma" pitchFamily="34" charset="0"/>
                <a:cs typeface="Tahoma" pitchFamily="34" charset="0"/>
              </a:rPr>
              <a:t>4. </a:t>
            </a:r>
            <a:r>
              <a:rPr lang="es-ES" sz="2000" b="1" dirty="0" smtClean="0">
                <a:latin typeface="Tahoma" pitchFamily="34" charset="0"/>
                <a:cs typeface="Tahoma" pitchFamily="34" charset="0"/>
              </a:rPr>
              <a:t>De la cultura patriarcal a la cultura solidaria</a:t>
            </a:r>
            <a:endParaRPr lang="es-CO" sz="2000" b="1" dirty="0" smtClean="0">
              <a:latin typeface="Tahoma" pitchFamily="34" charset="0"/>
              <a:cs typeface="Tahoma" pitchFamily="34" charset="0"/>
            </a:endParaRPr>
          </a:p>
          <a:p>
            <a:pPr marL="0" lvl="1" algn="ctr">
              <a:spcAft>
                <a:spcPts val="1200"/>
              </a:spcAft>
            </a:pPr>
            <a:r>
              <a:rPr lang="es-ES" sz="2000" b="1" dirty="0" smtClean="0">
                <a:latin typeface="Tahoma" pitchFamily="34" charset="0"/>
                <a:cs typeface="Tahoma" pitchFamily="34" charset="0"/>
              </a:rPr>
              <a:t>EL PODER DE COMPRENDER LO QUE DEBE SER TRANSFORMADO </a:t>
            </a:r>
          </a:p>
        </p:txBody>
      </p:sp>
      <p:sp>
        <p:nvSpPr>
          <p:cNvPr id="8" name="7 CuadroTexto"/>
          <p:cNvSpPr txBox="1"/>
          <p:nvPr/>
        </p:nvSpPr>
        <p:spPr>
          <a:xfrm>
            <a:off x="1901179" y="4615968"/>
            <a:ext cx="6722559" cy="1169551"/>
          </a:xfrm>
          <a:prstGeom prst="rect">
            <a:avLst/>
          </a:prstGeom>
          <a:solidFill>
            <a:srgbClr val="D8EEC0"/>
          </a:solidFill>
          <a:ln w="12700">
            <a:solidFill>
              <a:schemeClr val="tx1"/>
            </a:solidFill>
            <a:miter lim="800000"/>
            <a:headEnd/>
            <a:tailEnd/>
          </a:ln>
        </p:spPr>
        <p:txBody>
          <a:bodyPr wrap="square">
            <a:spAutoFit/>
          </a:bodyPr>
          <a:lstStyle/>
          <a:p>
            <a:pPr marL="0" lvl="1" algn="ctr">
              <a:spcAft>
                <a:spcPts val="1200"/>
              </a:spcAft>
            </a:pPr>
            <a:r>
              <a:rPr lang="es-CO" sz="2000" b="1" dirty="0">
                <a:latin typeface="Tahoma" pitchFamily="34" charset="0"/>
                <a:cs typeface="Tahoma" pitchFamily="34" charset="0"/>
              </a:rPr>
              <a:t>6</a:t>
            </a:r>
            <a:r>
              <a:rPr lang="es-CO" sz="2000" b="1" dirty="0" smtClean="0">
                <a:latin typeface="Tahoma" pitchFamily="34" charset="0"/>
                <a:cs typeface="Tahoma" pitchFamily="34" charset="0"/>
              </a:rPr>
              <a:t>. De las éticas de la justicia y la responsabilidad a la ética del cuidado</a:t>
            </a:r>
          </a:p>
          <a:p>
            <a:pPr marL="0" lvl="1" algn="ctr">
              <a:spcAft>
                <a:spcPts val="1200"/>
              </a:spcAft>
            </a:pPr>
            <a:r>
              <a:rPr lang="es-ES" sz="2000" b="1" dirty="0" smtClean="0">
                <a:latin typeface="Tahoma" pitchFamily="34" charset="0"/>
                <a:cs typeface="Tahoma" pitchFamily="34" charset="0"/>
              </a:rPr>
              <a:t>EL PODER DE CUIDAR ADEMÁS DE EVITAR DAÑAR:</a:t>
            </a:r>
          </a:p>
        </p:txBody>
      </p:sp>
      <p:sp>
        <p:nvSpPr>
          <p:cNvPr id="11" name="10 CuadroTexto"/>
          <p:cNvSpPr txBox="1"/>
          <p:nvPr/>
        </p:nvSpPr>
        <p:spPr>
          <a:xfrm>
            <a:off x="179512" y="188640"/>
            <a:ext cx="7835460" cy="757130"/>
          </a:xfrm>
          <a:prstGeom prst="rect">
            <a:avLst/>
          </a:prstGeom>
          <a:noFill/>
          <a:ln w="9525">
            <a:noFill/>
            <a:miter lim="800000"/>
            <a:headEnd/>
            <a:tailEnd/>
          </a:ln>
        </p:spPr>
        <p:txBody>
          <a:bodyPr anchor="ctr"/>
          <a:lstStyle/>
          <a:p>
            <a:pPr algn="ctr" eaLnBrk="0" hangingPunct="0">
              <a:lnSpc>
                <a:spcPct val="90000"/>
              </a:lnSpc>
              <a:spcBef>
                <a:spcPct val="20000"/>
              </a:spcBef>
            </a:pPr>
            <a:r>
              <a:rPr lang="es-CO" sz="2400" b="1" dirty="0" smtClean="0">
                <a:solidFill>
                  <a:srgbClr val="9A0000"/>
                </a:solidFill>
                <a:latin typeface="Tahoma" pitchFamily="34" charset="0"/>
                <a:cs typeface="Tahoma" pitchFamily="34" charset="0"/>
              </a:rPr>
              <a:t>OCHO NUEVOS APRENDIZAJES QUE EXPANDEN  EL PODER TRANSFORMADOR DEL DOCENTE</a:t>
            </a:r>
            <a:endParaRPr lang="es-CO" sz="2400" b="1" dirty="0">
              <a:solidFill>
                <a:srgbClr val="9A0000"/>
              </a:solidFill>
              <a:latin typeface="Tahoma" pitchFamily="34" charset="0"/>
              <a:cs typeface="Tahoma"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CuadroTexto"/>
          <p:cNvSpPr txBox="1"/>
          <p:nvPr/>
        </p:nvSpPr>
        <p:spPr>
          <a:xfrm rot="16200000">
            <a:off x="-741738" y="3324308"/>
            <a:ext cx="3168352" cy="707886"/>
          </a:xfrm>
          <a:prstGeom prst="rect">
            <a:avLst/>
          </a:prstGeom>
          <a:solidFill>
            <a:srgbClr val="3399FF"/>
          </a:solidFill>
          <a:ln w="12700">
            <a:solidFill>
              <a:schemeClr val="tx1"/>
            </a:solidFill>
          </a:ln>
        </p:spPr>
        <p:txBody>
          <a:bodyPr wrap="square" rtlCol="0">
            <a:spAutoFit/>
          </a:bodyPr>
          <a:lstStyle/>
          <a:p>
            <a:pPr algn="ctr"/>
            <a:r>
              <a:rPr lang="es-CO" sz="2000" b="1" dirty="0" smtClean="0">
                <a:latin typeface="Tahoma" pitchFamily="34" charset="0"/>
                <a:cs typeface="Tahoma" pitchFamily="34" charset="0"/>
              </a:rPr>
              <a:t>PARADIGMAS PROFESIONALES</a:t>
            </a:r>
            <a:endParaRPr lang="es-CO" sz="2000" b="1" dirty="0">
              <a:latin typeface="Tahoma" pitchFamily="34" charset="0"/>
              <a:cs typeface="Tahoma" pitchFamily="34" charset="0"/>
            </a:endParaRPr>
          </a:p>
        </p:txBody>
      </p:sp>
      <p:sp>
        <p:nvSpPr>
          <p:cNvPr id="25" name="24 Abrir llave"/>
          <p:cNvSpPr/>
          <p:nvPr/>
        </p:nvSpPr>
        <p:spPr bwMode="auto">
          <a:xfrm>
            <a:off x="1212632" y="2661464"/>
            <a:ext cx="720080" cy="2074084"/>
          </a:xfrm>
          <a:prstGeom prst="leftBrace">
            <a:avLst>
              <a:gd name="adj1" fmla="val 0"/>
              <a:gd name="adj2" fmla="val 50000"/>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Times" pitchFamily="18" charset="0"/>
            </a:endParaRPr>
          </a:p>
        </p:txBody>
      </p:sp>
      <p:sp>
        <p:nvSpPr>
          <p:cNvPr id="19" name="Text Box 3"/>
          <p:cNvSpPr txBox="1">
            <a:spLocks noChangeArrowheads="1"/>
          </p:cNvSpPr>
          <p:nvPr/>
        </p:nvSpPr>
        <p:spPr bwMode="auto">
          <a:xfrm>
            <a:off x="1932712" y="1936371"/>
            <a:ext cx="6675260" cy="1477328"/>
          </a:xfrm>
          <a:prstGeom prst="rect">
            <a:avLst/>
          </a:prstGeom>
          <a:solidFill>
            <a:srgbClr val="DDF2FF"/>
          </a:solidFill>
          <a:ln w="12700">
            <a:solidFill>
              <a:schemeClr val="tx1"/>
            </a:solidFill>
            <a:miter lim="800000"/>
            <a:headEnd/>
            <a:tailEnd/>
          </a:ln>
        </p:spPr>
        <p:txBody>
          <a:bodyPr wrap="square">
            <a:spAutoFit/>
          </a:bodyPr>
          <a:lstStyle/>
          <a:p>
            <a:pPr marL="0" lvl="1" algn="ctr">
              <a:spcAft>
                <a:spcPts val="1200"/>
              </a:spcAft>
            </a:pPr>
            <a:r>
              <a:rPr lang="es-ES" sz="2000" b="1" dirty="0" smtClean="0">
                <a:latin typeface="Tahoma" pitchFamily="34" charset="0"/>
                <a:cs typeface="Tahoma" pitchFamily="34" charset="0"/>
              </a:rPr>
              <a:t>7. Del docente orador al educador con capacidades conversacionales </a:t>
            </a:r>
            <a:endParaRPr lang="es-CO" sz="2000" b="1" dirty="0" smtClean="0">
              <a:latin typeface="Tahoma" pitchFamily="34" charset="0"/>
              <a:cs typeface="Tahoma" pitchFamily="34" charset="0"/>
            </a:endParaRPr>
          </a:p>
          <a:p>
            <a:pPr marL="0" lvl="1" algn="ctr">
              <a:spcAft>
                <a:spcPts val="1200"/>
              </a:spcAft>
            </a:pPr>
            <a:r>
              <a:rPr lang="es-ES" sz="2000" b="1" dirty="0" smtClean="0">
                <a:latin typeface="Tahoma" pitchFamily="34" charset="0"/>
                <a:cs typeface="Tahoma" pitchFamily="34" charset="0"/>
              </a:rPr>
              <a:t>EL PODER DEL LENGUAJE PARA AMPLIAR EL HORIZONTE DE POSIBILIDADES</a:t>
            </a:r>
          </a:p>
        </p:txBody>
      </p:sp>
      <p:sp>
        <p:nvSpPr>
          <p:cNvPr id="20" name="Text Box 3"/>
          <p:cNvSpPr txBox="1">
            <a:spLocks noChangeArrowheads="1"/>
          </p:cNvSpPr>
          <p:nvPr/>
        </p:nvSpPr>
        <p:spPr bwMode="auto">
          <a:xfrm>
            <a:off x="1932712" y="4298776"/>
            <a:ext cx="6675260" cy="1169551"/>
          </a:xfrm>
          <a:prstGeom prst="rect">
            <a:avLst/>
          </a:prstGeom>
          <a:solidFill>
            <a:srgbClr val="DDF2FF"/>
          </a:solidFill>
          <a:ln w="12700">
            <a:solidFill>
              <a:schemeClr val="tx1"/>
            </a:solidFill>
            <a:miter lim="800000"/>
            <a:headEnd/>
            <a:tailEnd/>
          </a:ln>
        </p:spPr>
        <p:txBody>
          <a:bodyPr wrap="square">
            <a:spAutoFit/>
          </a:bodyPr>
          <a:lstStyle/>
          <a:p>
            <a:pPr algn="ctr">
              <a:spcAft>
                <a:spcPts val="1200"/>
              </a:spcAft>
            </a:pPr>
            <a:r>
              <a:rPr lang="es-ES" sz="2000" b="1" dirty="0" smtClean="0">
                <a:latin typeface="Tahoma" pitchFamily="34" charset="0"/>
                <a:cs typeface="Tahoma" pitchFamily="34" charset="0"/>
              </a:rPr>
              <a:t>8. Del educador que enseña al educador que aprende </a:t>
            </a:r>
            <a:endParaRPr lang="es-CO" sz="2000" b="1" dirty="0" smtClean="0">
              <a:latin typeface="Tahoma" pitchFamily="34" charset="0"/>
              <a:cs typeface="Tahoma" pitchFamily="34" charset="0"/>
            </a:endParaRPr>
          </a:p>
          <a:p>
            <a:pPr algn="ctr">
              <a:spcAft>
                <a:spcPts val="1200"/>
              </a:spcAft>
            </a:pPr>
            <a:r>
              <a:rPr lang="es-ES" sz="2000" b="1" dirty="0" smtClean="0">
                <a:latin typeface="Tahoma" pitchFamily="34" charset="0"/>
                <a:cs typeface="Tahoma" pitchFamily="34" charset="0"/>
              </a:rPr>
              <a:t>EL PODER DE LA MEJORA CONTINUA</a:t>
            </a:r>
          </a:p>
        </p:txBody>
      </p:sp>
      <p:sp>
        <p:nvSpPr>
          <p:cNvPr id="10" name="9 CuadroTexto"/>
          <p:cNvSpPr txBox="1"/>
          <p:nvPr/>
        </p:nvSpPr>
        <p:spPr>
          <a:xfrm>
            <a:off x="179512" y="188640"/>
            <a:ext cx="7835460" cy="757130"/>
          </a:xfrm>
          <a:prstGeom prst="rect">
            <a:avLst/>
          </a:prstGeom>
          <a:noFill/>
          <a:ln w="9525">
            <a:noFill/>
            <a:miter lim="800000"/>
            <a:headEnd/>
            <a:tailEnd/>
          </a:ln>
        </p:spPr>
        <p:txBody>
          <a:bodyPr anchor="ctr"/>
          <a:lstStyle/>
          <a:p>
            <a:pPr algn="ctr" eaLnBrk="0" hangingPunct="0">
              <a:lnSpc>
                <a:spcPct val="90000"/>
              </a:lnSpc>
              <a:spcBef>
                <a:spcPct val="20000"/>
              </a:spcBef>
            </a:pPr>
            <a:r>
              <a:rPr lang="es-CO" sz="2400" b="1" dirty="0" smtClean="0">
                <a:solidFill>
                  <a:srgbClr val="9A0000"/>
                </a:solidFill>
                <a:latin typeface="Tahoma" pitchFamily="34" charset="0"/>
                <a:cs typeface="Tahoma" pitchFamily="34" charset="0"/>
              </a:rPr>
              <a:t>OCHO NUEVOS APRENDIZAJES QUE EXPANDEN  EL PODER TRANSFORMADOR DEL DOCENTE</a:t>
            </a:r>
            <a:endParaRPr lang="es-CO" sz="2400" b="1" dirty="0">
              <a:solidFill>
                <a:srgbClr val="9A0000"/>
              </a:solidFill>
              <a:latin typeface="Tahoma" pitchFamily="34" charset="0"/>
              <a:cs typeface="Tahoma"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188640"/>
            <a:ext cx="7835460" cy="757130"/>
          </a:xfrm>
          <a:prstGeom prst="rect">
            <a:avLst/>
          </a:prstGeom>
          <a:noFill/>
          <a:ln w="9525">
            <a:noFill/>
            <a:miter lim="800000"/>
            <a:headEnd/>
            <a:tailEnd/>
          </a:ln>
        </p:spPr>
        <p:txBody>
          <a:bodyPr anchor="ctr"/>
          <a:lstStyle/>
          <a:p>
            <a:pPr algn="ctr" eaLnBrk="0" hangingPunct="0">
              <a:lnSpc>
                <a:spcPct val="90000"/>
              </a:lnSpc>
              <a:spcBef>
                <a:spcPct val="20000"/>
              </a:spcBef>
            </a:pPr>
            <a:r>
              <a:rPr lang="es-CO" sz="2400" b="1" dirty="0" smtClean="0">
                <a:solidFill>
                  <a:srgbClr val="9A0000"/>
                </a:solidFill>
                <a:latin typeface="Tahoma" pitchFamily="34" charset="0"/>
                <a:cs typeface="Tahoma" pitchFamily="34" charset="0"/>
              </a:rPr>
              <a:t>NUEVOS APRENDIZAJES PARA POTENCIAR EL PODER TRANSFORMADOR DEL DOCENTE</a:t>
            </a:r>
            <a:endParaRPr lang="es-CO" sz="2400" b="1" dirty="0">
              <a:solidFill>
                <a:srgbClr val="9A0000"/>
              </a:solidFill>
              <a:latin typeface="Tahoma" pitchFamily="34" charset="0"/>
              <a:cs typeface="Tahoma" pitchFamily="34" charset="0"/>
            </a:endParaRPr>
          </a:p>
        </p:txBody>
      </p:sp>
      <p:sp>
        <p:nvSpPr>
          <p:cNvPr id="5" name="Text Box 3"/>
          <p:cNvSpPr txBox="1">
            <a:spLocks noChangeArrowheads="1"/>
          </p:cNvSpPr>
          <p:nvPr/>
        </p:nvSpPr>
        <p:spPr bwMode="auto">
          <a:xfrm>
            <a:off x="323528" y="1484784"/>
            <a:ext cx="8534400" cy="4462760"/>
          </a:xfrm>
          <a:prstGeom prst="rect">
            <a:avLst/>
          </a:prstGeom>
          <a:solidFill>
            <a:srgbClr val="FFEBAB"/>
          </a:solidFill>
          <a:ln w="12700">
            <a:solidFill>
              <a:schemeClr val="tx1"/>
            </a:solidFill>
            <a:miter lim="800000"/>
            <a:headEnd/>
            <a:tailEnd/>
          </a:ln>
        </p:spPr>
        <p:txBody>
          <a:bodyPr wrap="square">
            <a:spAutoFit/>
          </a:bodyPr>
          <a:lstStyle/>
          <a:p>
            <a:pPr marL="0" lvl="1" algn="just">
              <a:spcAft>
                <a:spcPts val="1200"/>
              </a:spcAft>
            </a:pPr>
            <a:r>
              <a:rPr lang="es-ES" dirty="0" smtClean="0">
                <a:latin typeface="Tahoma" pitchFamily="34" charset="0"/>
                <a:cs typeface="Tahoma" pitchFamily="34" charset="0"/>
              </a:rPr>
              <a:t>Una exigencia que se hace hoy es que la escuela debe ser pluralista, inclusiva, respetuosa y que en ella se debe aprender a hacer acuerdos, y ello está a cargo del docente</a:t>
            </a:r>
          </a:p>
          <a:p>
            <a:pPr marL="0" lvl="1" algn="just">
              <a:spcAft>
                <a:spcPts val="1200"/>
              </a:spcAft>
            </a:pPr>
            <a:r>
              <a:rPr lang="es-ES" dirty="0" smtClean="0">
                <a:latin typeface="Tahoma" pitchFamily="34" charset="0"/>
                <a:cs typeface="Tahoma" pitchFamily="34" charset="0"/>
              </a:rPr>
              <a:t>¿Cuáles son las principales limitaciones/dificultades que tiene un docente para construir un ambiente de aula pluralista, inclusivo y respetuoso en donde se realicen acuerdos entre los que comparten esa cotidianidad? </a:t>
            </a:r>
          </a:p>
          <a:p>
            <a:pPr marL="0" lvl="1" algn="just">
              <a:spcAft>
                <a:spcPts val="1200"/>
              </a:spcAft>
            </a:pPr>
            <a:r>
              <a:rPr lang="es-ES" dirty="0" smtClean="0">
                <a:latin typeface="Tahoma" pitchFamily="34" charset="0"/>
                <a:cs typeface="Tahoma" pitchFamily="34" charset="0"/>
              </a:rPr>
              <a:t>¿Qué le da poder al docente para la construcción de ese ambiente de aula pluralista, inclusivo y respetuoso en donde se realicen acuerdos entre los que comparten esa cotidianidad?</a:t>
            </a: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188640"/>
            <a:ext cx="7835460" cy="757130"/>
          </a:xfrm>
          <a:prstGeom prst="rect">
            <a:avLst/>
          </a:prstGeom>
          <a:noFill/>
          <a:ln w="9525">
            <a:noFill/>
            <a:miter lim="800000"/>
            <a:headEnd/>
            <a:tailEnd/>
          </a:ln>
        </p:spPr>
        <p:txBody>
          <a:bodyPr anchor="ctr"/>
          <a:lstStyle/>
          <a:p>
            <a:pPr algn="ctr" eaLnBrk="0" hangingPunct="0">
              <a:lnSpc>
                <a:spcPct val="90000"/>
              </a:lnSpc>
              <a:spcBef>
                <a:spcPct val="20000"/>
              </a:spcBef>
            </a:pPr>
            <a:r>
              <a:rPr lang="es-CO" sz="2400" b="1" dirty="0" smtClean="0">
                <a:solidFill>
                  <a:srgbClr val="9A0000"/>
                </a:solidFill>
                <a:latin typeface="Tahoma" pitchFamily="34" charset="0"/>
                <a:cs typeface="Tahoma" pitchFamily="34" charset="0"/>
              </a:rPr>
              <a:t>NUEVOS APRENDIZAJES PARA POTENCIAR EL PODER TRANSFORMADOR DEL DOCENTE</a:t>
            </a:r>
            <a:endParaRPr lang="es-CO" sz="2400" b="1" dirty="0">
              <a:solidFill>
                <a:srgbClr val="9A0000"/>
              </a:solidFill>
              <a:latin typeface="Tahoma" pitchFamily="34" charset="0"/>
              <a:cs typeface="Tahoma" pitchFamily="34" charset="0"/>
            </a:endParaRPr>
          </a:p>
        </p:txBody>
      </p:sp>
      <p:sp>
        <p:nvSpPr>
          <p:cNvPr id="5" name="Text Box 3"/>
          <p:cNvSpPr txBox="1">
            <a:spLocks noChangeArrowheads="1"/>
          </p:cNvSpPr>
          <p:nvPr/>
        </p:nvSpPr>
        <p:spPr bwMode="auto">
          <a:xfrm>
            <a:off x="323528" y="1322179"/>
            <a:ext cx="8534400" cy="4555093"/>
          </a:xfrm>
          <a:prstGeom prst="rect">
            <a:avLst/>
          </a:prstGeom>
          <a:solidFill>
            <a:srgbClr val="FFEBAB"/>
          </a:solidFill>
          <a:ln w="12700">
            <a:solidFill>
              <a:schemeClr val="tx1"/>
            </a:solidFill>
            <a:miter lim="800000"/>
            <a:headEnd/>
            <a:tailEnd/>
          </a:ln>
        </p:spPr>
        <p:txBody>
          <a:bodyPr wrap="square">
            <a:spAutoFit/>
          </a:bodyPr>
          <a:lstStyle/>
          <a:p>
            <a:pPr lvl="1" indent="-457200" algn="ctr">
              <a:spcAft>
                <a:spcPts val="1200"/>
              </a:spcAft>
            </a:pPr>
            <a:r>
              <a:rPr lang="es-CO" sz="2800" b="1" dirty="0" smtClean="0">
                <a:latin typeface="Tahoma" pitchFamily="34" charset="0"/>
                <a:cs typeface="Tahoma" pitchFamily="34" charset="0"/>
              </a:rPr>
              <a:t>1. </a:t>
            </a:r>
            <a:r>
              <a:rPr lang="es-ES" sz="2800" b="1" dirty="0" smtClean="0">
                <a:latin typeface="Tahoma" pitchFamily="34" charset="0"/>
                <a:cs typeface="Tahoma" pitchFamily="34" charset="0"/>
              </a:rPr>
              <a:t>De la realidad única (Universo) a las múltiples versiones del mundo (</a:t>
            </a:r>
            <a:r>
              <a:rPr lang="es-ES" sz="2800" b="1" dirty="0" err="1" smtClean="0">
                <a:latin typeface="Tahoma" pitchFamily="34" charset="0"/>
                <a:cs typeface="Tahoma" pitchFamily="34" charset="0"/>
              </a:rPr>
              <a:t>Multiverso</a:t>
            </a:r>
            <a:r>
              <a:rPr lang="es-ES" sz="2800" b="1" dirty="0" smtClean="0">
                <a:latin typeface="Tahoma" pitchFamily="34" charset="0"/>
                <a:cs typeface="Tahoma" pitchFamily="34" charset="0"/>
              </a:rPr>
              <a:t>)</a:t>
            </a:r>
            <a:endParaRPr lang="es-CO" sz="2800" b="1" dirty="0" smtClean="0">
              <a:latin typeface="Tahoma" pitchFamily="34" charset="0"/>
              <a:cs typeface="Tahoma" pitchFamily="34" charset="0"/>
            </a:endParaRPr>
          </a:p>
          <a:p>
            <a:pPr lvl="1" indent="-457200" algn="ctr">
              <a:spcAft>
                <a:spcPts val="1200"/>
              </a:spcAft>
            </a:pPr>
            <a:r>
              <a:rPr lang="es-ES" sz="2800" b="1" dirty="0" smtClean="0">
                <a:latin typeface="Tahoma" pitchFamily="34" charset="0"/>
                <a:cs typeface="Tahoma" pitchFamily="34" charset="0"/>
              </a:rPr>
              <a:t>EL PODER DE AMPLIAR LA MIRADA HACIA EL PLURALISMO, LA INCLUSIÓN Y LOS ACUERDOS </a:t>
            </a:r>
          </a:p>
          <a:p>
            <a:pPr algn="just">
              <a:spcAft>
                <a:spcPts val="1200"/>
              </a:spcAft>
            </a:pPr>
            <a:r>
              <a:rPr lang="es-CO" dirty="0" smtClean="0">
                <a:latin typeface="Tahoma" pitchFamily="34" charset="0"/>
                <a:cs typeface="Tahoma" pitchFamily="34" charset="0"/>
              </a:rPr>
              <a:t>Mirar desde el </a:t>
            </a:r>
            <a:r>
              <a:rPr lang="es-CO" dirty="0" err="1" smtClean="0">
                <a:latin typeface="Tahoma" pitchFamily="34" charset="0"/>
                <a:cs typeface="Tahoma" pitchFamily="34" charset="0"/>
              </a:rPr>
              <a:t>multiverso</a:t>
            </a:r>
            <a:r>
              <a:rPr lang="es-CO" dirty="0" smtClean="0">
                <a:latin typeface="Tahoma" pitchFamily="34" charset="0"/>
                <a:cs typeface="Tahoma" pitchFamily="34" charset="0"/>
              </a:rPr>
              <a:t> permite reconocer y respetar las múltiples miradas y la diferencia. Es la base del pluralismo y condición indispensable para aprender a hacer acuerdos</a:t>
            </a:r>
          </a:p>
          <a:p>
            <a:pPr algn="just">
              <a:spcAft>
                <a:spcPts val="1200"/>
              </a:spcAft>
            </a:pPr>
            <a:r>
              <a:rPr lang="es-CO" dirty="0" smtClean="0">
                <a:latin typeface="Tahoma" pitchFamily="34" charset="0"/>
                <a:cs typeface="Tahoma" pitchFamily="34" charset="0"/>
              </a:rPr>
              <a:t>Humberto Maturana, Francisco Varela, Paul </a:t>
            </a:r>
            <a:r>
              <a:rPr lang="es-CO" dirty="0" err="1" smtClean="0">
                <a:latin typeface="Tahoma" pitchFamily="34" charset="0"/>
                <a:cs typeface="Tahoma" pitchFamily="34" charset="0"/>
              </a:rPr>
              <a:t>Watzlawick</a:t>
            </a:r>
            <a:r>
              <a:rPr lang="es-CO" dirty="0" smtClean="0">
                <a:latin typeface="Tahoma" pitchFamily="34" charset="0"/>
                <a:cs typeface="Tahoma" pitchFamily="34" charset="0"/>
              </a:rPr>
              <a:t>, Gregory </a:t>
            </a:r>
            <a:r>
              <a:rPr lang="es-CO" dirty="0" err="1" smtClean="0">
                <a:latin typeface="Tahoma" pitchFamily="34" charset="0"/>
                <a:cs typeface="Tahoma" pitchFamily="34" charset="0"/>
              </a:rPr>
              <a:t>Bateson</a:t>
            </a:r>
            <a:r>
              <a:rPr lang="es-CO" dirty="0" smtClean="0">
                <a:latin typeface="Tahoma" pitchFamily="34" charset="0"/>
                <a:cs typeface="Tahoma" pitchFamily="34" charset="0"/>
              </a:rPr>
              <a:t>, Francisco Rubia</a:t>
            </a:r>
            <a:endParaRPr lang="es-ES" sz="2800" b="1" dirty="0" smtClean="0">
              <a:latin typeface="Tahoma" pitchFamily="34" charset="0"/>
              <a:cs typeface="Tahoma" pitchFamily="34" charset="0"/>
            </a:endParaRP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a:xfrm>
            <a:off x="323528" y="260648"/>
            <a:ext cx="7787208" cy="830997"/>
          </a:xfrm>
          <a:prstGeom prst="rect">
            <a:avLst/>
          </a:prstGeom>
        </p:spPr>
        <p:txBody>
          <a:bodyPr wrap="square">
            <a:spAutoFit/>
          </a:bodyPr>
          <a:lstStyle/>
          <a:p>
            <a:pPr algn="ctr">
              <a:defRPr/>
            </a:pPr>
            <a:r>
              <a:rPr lang="es-CO" sz="2400" b="1" kern="1200" dirty="0" smtClean="0">
                <a:solidFill>
                  <a:srgbClr val="C00000"/>
                </a:solidFill>
                <a:latin typeface="Tahoma" pitchFamily="34" charset="0"/>
                <a:ea typeface="Tahoma" pitchFamily="34" charset="0"/>
                <a:cs typeface="Tahoma" pitchFamily="34" charset="0"/>
              </a:rPr>
              <a:t>VIVIMOS UN MULTIVERSO: DIVERSAS LENTES, VERDADES MÚLTIPLES </a:t>
            </a:r>
          </a:p>
        </p:txBody>
      </p:sp>
      <p:sp>
        <p:nvSpPr>
          <p:cNvPr id="173059" name="Text Box 3"/>
          <p:cNvSpPr txBox="1">
            <a:spLocks noChangeArrowheads="1"/>
          </p:cNvSpPr>
          <p:nvPr/>
        </p:nvSpPr>
        <p:spPr bwMode="auto">
          <a:xfrm>
            <a:off x="457200" y="2286000"/>
            <a:ext cx="8229600" cy="2308324"/>
          </a:xfrm>
          <a:prstGeom prst="rect">
            <a:avLst/>
          </a:prstGeom>
          <a:noFill/>
          <a:ln w="9525">
            <a:noFill/>
            <a:miter lim="800000"/>
            <a:headEnd/>
            <a:tailEnd/>
          </a:ln>
        </p:spPr>
        <p:txBody>
          <a:bodyPr>
            <a:spAutoFit/>
          </a:bodyPr>
          <a:lstStyle/>
          <a:p>
            <a:pPr algn="just">
              <a:spcBef>
                <a:spcPct val="50000"/>
              </a:spcBef>
            </a:pPr>
            <a:r>
              <a:rPr kumimoji="1" lang="es-CO" b="1" dirty="0" err="1">
                <a:latin typeface="Tahoma" pitchFamily="34" charset="0"/>
                <a:cs typeface="Tahoma" pitchFamily="34" charset="0"/>
              </a:rPr>
              <a:t>Cuéntase</a:t>
            </a:r>
            <a:r>
              <a:rPr kumimoji="1" lang="es-CO" b="1" dirty="0">
                <a:latin typeface="Tahoma" pitchFamily="34" charset="0"/>
                <a:cs typeface="Tahoma" pitchFamily="34" charset="0"/>
              </a:rPr>
              <a:t> de un señor muy adinerado que por ignorancia o malicia dejó al morir el siguiente testamento: </a:t>
            </a:r>
            <a:r>
              <a:rPr kumimoji="1" lang="es-CO" b="1" i="1" dirty="0">
                <a:latin typeface="Tahoma" pitchFamily="34" charset="0"/>
                <a:cs typeface="Tahoma" pitchFamily="34" charset="0"/>
              </a:rPr>
              <a:t>Dejo mis bienes a mi sobrino Juan no a mi hermano Luis tampoco jamás se pagará la cuenta del sastre nunca de ningún modo para los Jesuitas todo lo dicho es mi deseo Fernando</a:t>
            </a:r>
            <a:r>
              <a:rPr kumimoji="1" lang="es-CO" b="1" dirty="0">
                <a:latin typeface="Tahoma" pitchFamily="34" charset="0"/>
                <a:cs typeface="Tahoma" pitchFamily="34" charset="0"/>
              </a:rPr>
              <a:t>.</a:t>
            </a: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Text Box 2"/>
          <p:cNvSpPr txBox="1">
            <a:spLocks noChangeArrowheads="1"/>
          </p:cNvSpPr>
          <p:nvPr/>
        </p:nvSpPr>
        <p:spPr bwMode="auto">
          <a:xfrm>
            <a:off x="457200" y="1524000"/>
            <a:ext cx="8229600" cy="3600986"/>
          </a:xfrm>
          <a:prstGeom prst="rect">
            <a:avLst/>
          </a:prstGeom>
          <a:noFill/>
          <a:ln w="9525">
            <a:noFill/>
            <a:miter lim="800000"/>
            <a:headEnd/>
            <a:tailEnd/>
          </a:ln>
        </p:spPr>
        <p:txBody>
          <a:bodyPr>
            <a:spAutoFit/>
          </a:bodyPr>
          <a:lstStyle/>
          <a:p>
            <a:pPr algn="just">
              <a:spcBef>
                <a:spcPct val="50000"/>
              </a:spcBef>
            </a:pPr>
            <a:r>
              <a:rPr kumimoji="1" lang="es-CO" dirty="0">
                <a:latin typeface="Tahoma" pitchFamily="34" charset="0"/>
                <a:cs typeface="Tahoma" pitchFamily="34" charset="0"/>
              </a:rPr>
              <a:t>Cuando se leyó el documento, las personas aludidas se atribuían la preferencia. Con el fin de resolver las dudas se acordó que cada uno llevara el escrito con los signos de puntuación pertinentes. </a:t>
            </a:r>
          </a:p>
          <a:p>
            <a:pPr algn="just">
              <a:spcBef>
                <a:spcPct val="50000"/>
              </a:spcBef>
            </a:pPr>
            <a:r>
              <a:rPr kumimoji="1" lang="es-CO" dirty="0">
                <a:latin typeface="Tahoma" pitchFamily="34" charset="0"/>
                <a:cs typeface="Tahoma" pitchFamily="34" charset="0"/>
              </a:rPr>
              <a:t>El sobrino Juan lo presentó de la siguiente manera: </a:t>
            </a:r>
            <a:r>
              <a:rPr kumimoji="1" lang="es-CO" b="1" dirty="0">
                <a:latin typeface="Tahoma" pitchFamily="34" charset="0"/>
                <a:cs typeface="Tahoma" pitchFamily="34" charset="0"/>
              </a:rPr>
              <a:t>Dejo mis bienes a mi sobrino Juan</a:t>
            </a:r>
            <a:r>
              <a:rPr kumimoji="1" lang="es-CO" dirty="0">
                <a:latin typeface="Tahoma" pitchFamily="34" charset="0"/>
                <a:cs typeface="Tahoma" pitchFamily="34" charset="0"/>
              </a:rPr>
              <a:t>, no a mi hermano Luis.  Tampoco, jamás, se pagará la cuenta del sastre.  Nunca de ningún modo para los Jesuitas.  Todo lo dicho es mi deseo, Fernando.</a:t>
            </a:r>
          </a:p>
        </p:txBody>
      </p:sp>
      <p:sp>
        <p:nvSpPr>
          <p:cNvPr id="4" name="Rectangle 2"/>
          <p:cNvSpPr txBox="1">
            <a:spLocks noChangeArrowheads="1"/>
          </p:cNvSpPr>
          <p:nvPr/>
        </p:nvSpPr>
        <p:spPr>
          <a:xfrm>
            <a:off x="529208" y="260648"/>
            <a:ext cx="7787208" cy="830997"/>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CO" sz="2400" b="1" i="0" u="none" strike="noStrike" kern="1200" cap="none" spc="0" normalizeH="0" baseline="0" noProof="0" dirty="0" smtClean="0">
                <a:ln>
                  <a:noFill/>
                </a:ln>
                <a:solidFill>
                  <a:srgbClr val="C00000"/>
                </a:solidFill>
                <a:effectLst/>
                <a:uLnTx/>
                <a:uFillTx/>
                <a:latin typeface="Tahoma" pitchFamily="34" charset="0"/>
                <a:ea typeface="Tahoma" pitchFamily="34" charset="0"/>
                <a:cs typeface="Tahoma" pitchFamily="34" charset="0"/>
              </a:rPr>
              <a:t>VIVIMOS UN MULTIVERSO: DIVERSAS LENTES, VERDADES MÚLTIPLES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5106">
                                            <p:txEl>
                                              <p:pRg st="1" end="1"/>
                                            </p:txEl>
                                          </p:spTgt>
                                        </p:tgtEl>
                                        <p:attrNameLst>
                                          <p:attrName>style.visibility</p:attrName>
                                        </p:attrNameLst>
                                      </p:cBhvr>
                                      <p:to>
                                        <p:strVal val="visible"/>
                                      </p:to>
                                    </p:set>
                                    <p:anim calcmode="lin" valueType="num">
                                      <p:cBhvr additive="base">
                                        <p:cTn id="7" dur="500" fill="hold"/>
                                        <p:tgtEl>
                                          <p:spTgt spid="175106">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75106">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106" grpId="0" build="p"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5" name="Text Box 3"/>
          <p:cNvSpPr txBox="1">
            <a:spLocks noChangeArrowheads="1"/>
          </p:cNvSpPr>
          <p:nvPr/>
        </p:nvSpPr>
        <p:spPr bwMode="auto">
          <a:xfrm>
            <a:off x="457200" y="1524000"/>
            <a:ext cx="8229600" cy="3970318"/>
          </a:xfrm>
          <a:prstGeom prst="rect">
            <a:avLst/>
          </a:prstGeom>
          <a:noFill/>
          <a:ln w="9525">
            <a:noFill/>
            <a:miter lim="800000"/>
            <a:headEnd/>
            <a:tailEnd/>
          </a:ln>
        </p:spPr>
        <p:txBody>
          <a:bodyPr>
            <a:spAutoFit/>
          </a:bodyPr>
          <a:lstStyle/>
          <a:p>
            <a:pPr algn="just">
              <a:spcBef>
                <a:spcPct val="50000"/>
              </a:spcBef>
            </a:pPr>
            <a:r>
              <a:rPr kumimoji="1" lang="es-CO" dirty="0">
                <a:latin typeface="Tahoma" pitchFamily="34" charset="0"/>
                <a:cs typeface="Tahoma" pitchFamily="34" charset="0"/>
              </a:rPr>
              <a:t>El hermano Luis presentó su reclamo de la siguiente manera: ¿Dejo mis bienes a mi sobrino Juan? No. </a:t>
            </a:r>
            <a:r>
              <a:rPr kumimoji="1" lang="es-CO" b="1" dirty="0">
                <a:latin typeface="Tahoma" pitchFamily="34" charset="0"/>
                <a:cs typeface="Tahoma" pitchFamily="34" charset="0"/>
              </a:rPr>
              <a:t>¡A mi hermano Luis!</a:t>
            </a:r>
            <a:r>
              <a:rPr kumimoji="1" lang="es-CO" dirty="0">
                <a:latin typeface="Tahoma" pitchFamily="34" charset="0"/>
                <a:cs typeface="Tahoma" pitchFamily="34" charset="0"/>
              </a:rPr>
              <a:t> Tampoco, jamás, se pagará la cuenta del sastre. Nunca, de ningún modo, para los Jesuitas. Todo lo dicho es mi deseo. Fernando.</a:t>
            </a:r>
          </a:p>
          <a:p>
            <a:pPr algn="just">
              <a:spcBef>
                <a:spcPct val="50000"/>
              </a:spcBef>
            </a:pPr>
            <a:r>
              <a:rPr kumimoji="1" lang="es-CO" dirty="0">
                <a:latin typeface="Tahoma" pitchFamily="34" charset="0"/>
                <a:cs typeface="Tahoma" pitchFamily="34" charset="0"/>
              </a:rPr>
              <a:t>Pero el sastre justificó su derecho como sigue: ¿Dejo mis bienes a mi sobrino Juan? No. ¿A mi hermano Luis? Tampoco, jamás. </a:t>
            </a:r>
            <a:r>
              <a:rPr kumimoji="1" lang="es-CO" b="1" dirty="0">
                <a:latin typeface="Tahoma" pitchFamily="34" charset="0"/>
                <a:cs typeface="Tahoma" pitchFamily="34" charset="0"/>
              </a:rPr>
              <a:t>Se pagará la cuenta del sastre</a:t>
            </a:r>
            <a:r>
              <a:rPr kumimoji="1" lang="es-CO" dirty="0">
                <a:latin typeface="Tahoma" pitchFamily="34" charset="0"/>
                <a:cs typeface="Tahoma" pitchFamily="34" charset="0"/>
              </a:rPr>
              <a:t>. Nunca, de ningún modo, para los Jesuitas. Todo lo dicho es mi deseo. Fernando.</a:t>
            </a:r>
          </a:p>
        </p:txBody>
      </p:sp>
      <p:sp>
        <p:nvSpPr>
          <p:cNvPr id="4" name="Rectangle 2"/>
          <p:cNvSpPr txBox="1">
            <a:spLocks noChangeArrowheads="1"/>
          </p:cNvSpPr>
          <p:nvPr/>
        </p:nvSpPr>
        <p:spPr>
          <a:xfrm>
            <a:off x="467544" y="260648"/>
            <a:ext cx="7787208" cy="830997"/>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CO" sz="2400" b="1" i="0" u="none" strike="noStrike" kern="1200" cap="none" spc="0" normalizeH="0" baseline="0" noProof="0" dirty="0" smtClean="0">
                <a:ln>
                  <a:noFill/>
                </a:ln>
                <a:solidFill>
                  <a:srgbClr val="C00000"/>
                </a:solidFill>
                <a:effectLst/>
                <a:uLnTx/>
                <a:uFillTx/>
                <a:latin typeface="Tahoma" pitchFamily="34" charset="0"/>
                <a:ea typeface="Tahoma" pitchFamily="34" charset="0"/>
                <a:cs typeface="Tahoma" pitchFamily="34" charset="0"/>
              </a:rPr>
              <a:t>VIVIMOS UN MULTIVERSO: DIVERSAS LENTES, VERDADES MÚLTIPLES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77155">
                                            <p:txEl>
                                              <p:pRg st="1" end="1"/>
                                            </p:txEl>
                                          </p:spTgt>
                                        </p:tgtEl>
                                        <p:attrNameLst>
                                          <p:attrName>style.visibility</p:attrName>
                                        </p:attrNameLst>
                                      </p:cBhvr>
                                      <p:to>
                                        <p:strVal val="visible"/>
                                      </p:to>
                                    </p:set>
                                    <p:animEffect transition="in" filter="box(in)">
                                      <p:cBhvr>
                                        <p:cTn id="7" dur="500"/>
                                        <p:tgtEl>
                                          <p:spTgt spid="17715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3" name="Text Box 3"/>
          <p:cNvSpPr txBox="1">
            <a:spLocks noChangeArrowheads="1"/>
          </p:cNvSpPr>
          <p:nvPr/>
        </p:nvSpPr>
        <p:spPr bwMode="auto">
          <a:xfrm>
            <a:off x="457200" y="1524000"/>
            <a:ext cx="8229600" cy="3231654"/>
          </a:xfrm>
          <a:prstGeom prst="rect">
            <a:avLst/>
          </a:prstGeom>
          <a:noFill/>
          <a:ln w="9525">
            <a:noFill/>
            <a:miter lim="800000"/>
            <a:headEnd/>
            <a:tailEnd/>
          </a:ln>
        </p:spPr>
        <p:txBody>
          <a:bodyPr>
            <a:spAutoFit/>
          </a:bodyPr>
          <a:lstStyle/>
          <a:p>
            <a:pPr algn="just">
              <a:spcBef>
                <a:spcPct val="50000"/>
              </a:spcBef>
            </a:pPr>
            <a:r>
              <a:rPr kumimoji="1" lang="es-CO" dirty="0">
                <a:latin typeface="Tahoma" pitchFamily="34" charset="0"/>
                <a:cs typeface="Tahoma" pitchFamily="34" charset="0"/>
              </a:rPr>
              <a:t>Pero los Jesuitas dijeron que la interpretación correcta era la siguiente: ¿Dejo mis bienes a mi sobrino Juan? No. ¿A mi hermano Luis? Tampoco,  jamás. ¿Se pagará la cuenta del sastre? Nunca, de ningún modo. </a:t>
            </a:r>
            <a:r>
              <a:rPr kumimoji="1" lang="es-CO" b="1" dirty="0">
                <a:latin typeface="Tahoma" pitchFamily="34" charset="0"/>
                <a:cs typeface="Tahoma" pitchFamily="34" charset="0"/>
              </a:rPr>
              <a:t>Para los Jesuitas todo</a:t>
            </a:r>
            <a:r>
              <a:rPr kumimoji="1" lang="es-CO" dirty="0">
                <a:latin typeface="Tahoma" pitchFamily="34" charset="0"/>
                <a:cs typeface="Tahoma" pitchFamily="34" charset="0"/>
              </a:rPr>
              <a:t>. Lo dicho es mi deseo. Fernando.</a:t>
            </a:r>
          </a:p>
          <a:p>
            <a:pPr algn="just">
              <a:spcBef>
                <a:spcPct val="50000"/>
              </a:spcBef>
            </a:pPr>
            <a:r>
              <a:rPr kumimoji="1" lang="es-CO" dirty="0">
                <a:latin typeface="Tahoma" pitchFamily="34" charset="0"/>
                <a:cs typeface="Tahoma" pitchFamily="34" charset="0"/>
              </a:rPr>
              <a:t>Estas lecturas generaron un gran escándalo, y para poner orden se recurrió a la autoridad. Esta, luego de establecer la calma,  dictaminó en tono severo:</a:t>
            </a:r>
          </a:p>
        </p:txBody>
      </p:sp>
      <p:sp>
        <p:nvSpPr>
          <p:cNvPr id="4" name="Rectangle 2"/>
          <p:cNvSpPr txBox="1">
            <a:spLocks noChangeArrowheads="1"/>
          </p:cNvSpPr>
          <p:nvPr/>
        </p:nvSpPr>
        <p:spPr>
          <a:xfrm>
            <a:off x="467544" y="260648"/>
            <a:ext cx="7787208" cy="830997"/>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CO" sz="2400" b="1" i="0" u="none" strike="noStrike" kern="1200" cap="none" spc="0" normalizeH="0" baseline="0" noProof="0" dirty="0" smtClean="0">
                <a:ln>
                  <a:noFill/>
                </a:ln>
                <a:solidFill>
                  <a:srgbClr val="C00000"/>
                </a:solidFill>
                <a:effectLst/>
                <a:uLnTx/>
                <a:uFillTx/>
                <a:latin typeface="Tahoma" pitchFamily="34" charset="0"/>
                <a:ea typeface="Tahoma" pitchFamily="34" charset="0"/>
                <a:cs typeface="Tahoma" pitchFamily="34" charset="0"/>
              </a:rPr>
              <a:t>VIVIMOS UN MULTIVERSO: DIVERSAS LENTES, VERDADES MÚLTIPLES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79203">
                                            <p:txEl>
                                              <p:pRg st="1" end="1"/>
                                            </p:txEl>
                                          </p:spTgt>
                                        </p:tgtEl>
                                        <p:attrNameLst>
                                          <p:attrName>style.visibility</p:attrName>
                                        </p:attrNameLst>
                                      </p:cBhvr>
                                      <p:to>
                                        <p:strVal val="visible"/>
                                      </p:to>
                                    </p:set>
                                    <p:animEffect transition="in" filter="box(in)">
                                      <p:cBhvr>
                                        <p:cTn id="7" dur="500"/>
                                        <p:tgtEl>
                                          <p:spTgt spid="17920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1" name="Text Box 3"/>
          <p:cNvSpPr txBox="1">
            <a:spLocks noChangeArrowheads="1"/>
          </p:cNvSpPr>
          <p:nvPr/>
        </p:nvSpPr>
        <p:spPr bwMode="auto">
          <a:xfrm>
            <a:off x="457200" y="1524000"/>
            <a:ext cx="8229600" cy="3600986"/>
          </a:xfrm>
          <a:prstGeom prst="rect">
            <a:avLst/>
          </a:prstGeom>
          <a:noFill/>
          <a:ln w="9525">
            <a:noFill/>
            <a:miter lim="800000"/>
            <a:headEnd/>
            <a:tailEnd/>
          </a:ln>
        </p:spPr>
        <p:txBody>
          <a:bodyPr>
            <a:spAutoFit/>
          </a:bodyPr>
          <a:lstStyle/>
          <a:p>
            <a:pPr algn="just">
              <a:spcBef>
                <a:spcPct val="50000"/>
              </a:spcBef>
            </a:pPr>
            <a:r>
              <a:rPr kumimoji="1" lang="es-CO" b="1" dirty="0">
                <a:latin typeface="Tahoma" pitchFamily="34" charset="0"/>
                <a:cs typeface="Tahoma" pitchFamily="34" charset="0"/>
              </a:rPr>
              <a:t>¡Señores, aquí se trata de cometer fraude! La herencia pertenece al Estado, según las leyes, como lo prueba esta interpretación: ¿Dejo mis bienes a mi sobrino Juan? No. ¿A mi hermano Luis? Tampoco. Jamás se pagará la cuenta del sastre. Nunca, de ningún modo, para los Jesuitas. Todo lo dicho es mi deseo. Fernando.</a:t>
            </a:r>
          </a:p>
          <a:p>
            <a:pPr algn="just">
              <a:spcBef>
                <a:spcPct val="50000"/>
              </a:spcBef>
            </a:pPr>
            <a:r>
              <a:rPr kumimoji="1" lang="es-CO" dirty="0">
                <a:latin typeface="Tahoma" pitchFamily="34" charset="0"/>
                <a:cs typeface="Tahoma" pitchFamily="34" charset="0"/>
              </a:rPr>
              <a:t>No resultando herederos, esta herencia queda incautada en nombre del Estado y se da por terminado el asunto.</a:t>
            </a:r>
          </a:p>
        </p:txBody>
      </p:sp>
      <p:sp>
        <p:nvSpPr>
          <p:cNvPr id="4" name="Rectangle 2"/>
          <p:cNvSpPr txBox="1">
            <a:spLocks noChangeArrowheads="1"/>
          </p:cNvSpPr>
          <p:nvPr/>
        </p:nvSpPr>
        <p:spPr>
          <a:xfrm>
            <a:off x="323528" y="260648"/>
            <a:ext cx="7787208" cy="830997"/>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CO" sz="2400" b="1" i="0" u="none" strike="noStrike" kern="1200" cap="none" spc="0" normalizeH="0" baseline="0" noProof="0" dirty="0" smtClean="0">
                <a:ln>
                  <a:noFill/>
                </a:ln>
                <a:solidFill>
                  <a:srgbClr val="C00000"/>
                </a:solidFill>
                <a:effectLst/>
                <a:uLnTx/>
                <a:uFillTx/>
                <a:latin typeface="Tahoma" pitchFamily="34" charset="0"/>
                <a:ea typeface="Tahoma" pitchFamily="34" charset="0"/>
                <a:cs typeface="Tahoma" pitchFamily="34" charset="0"/>
              </a:rPr>
              <a:t>VIVIMOS UN MULTIVERSO: DIVERSAS LENTES, VERDADES MÚLTIPLES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81251">
                                            <p:txEl>
                                              <p:pRg st="1" end="1"/>
                                            </p:txEl>
                                          </p:spTgt>
                                        </p:tgtEl>
                                        <p:attrNameLst>
                                          <p:attrName>style.visibility</p:attrName>
                                        </p:attrNameLst>
                                      </p:cBhvr>
                                      <p:to>
                                        <p:strVal val="visible"/>
                                      </p:to>
                                    </p:set>
                                    <p:animEffect transition="in" filter="box(in)">
                                      <p:cBhvr>
                                        <p:cTn id="7" dur="500"/>
                                        <p:tgtEl>
                                          <p:spTgt spid="18125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51520" y="1412776"/>
            <a:ext cx="8496944" cy="4832092"/>
          </a:xfrm>
          <a:prstGeom prst="rect">
            <a:avLst/>
          </a:prstGeom>
          <a:solidFill>
            <a:srgbClr val="DDF2FF"/>
          </a:solidFill>
          <a:ln>
            <a:solidFill>
              <a:schemeClr val="tx1"/>
            </a:solidFill>
          </a:ln>
        </p:spPr>
        <p:txBody>
          <a:bodyPr wrap="square" rtlCol="0">
            <a:spAutoFit/>
          </a:bodyPr>
          <a:lstStyle/>
          <a:p>
            <a:pPr marL="173038" indent="-173038" algn="just">
              <a:spcAft>
                <a:spcPts val="600"/>
              </a:spcAft>
              <a:buFont typeface="Arial" pitchFamily="34" charset="0"/>
              <a:buChar char="•"/>
            </a:pPr>
            <a:r>
              <a:rPr lang="es-CO" dirty="0" smtClean="0">
                <a:latin typeface="Tahoma" pitchFamily="34" charset="0"/>
                <a:cs typeface="Tahoma" pitchFamily="34" charset="0"/>
              </a:rPr>
              <a:t>Percibimos el mundo en términos de colores, sonidos, olores, sabores, pero todas esas percepciones son construcciones de nuestro cerebro (</a:t>
            </a:r>
            <a:r>
              <a:rPr lang="es-CO" dirty="0" err="1" smtClean="0">
                <a:latin typeface="Tahoma" pitchFamily="34" charset="0"/>
                <a:cs typeface="Tahoma" pitchFamily="34" charset="0"/>
              </a:rPr>
              <a:t>Llinás</a:t>
            </a:r>
            <a:r>
              <a:rPr lang="es-CO" dirty="0" smtClean="0">
                <a:latin typeface="Tahoma" pitchFamily="34" charset="0"/>
                <a:cs typeface="Tahoma" pitchFamily="34" charset="0"/>
              </a:rPr>
              <a:t>)</a:t>
            </a:r>
          </a:p>
          <a:p>
            <a:pPr marL="173038" indent="-173038" algn="just">
              <a:spcAft>
                <a:spcPts val="600"/>
              </a:spcAft>
              <a:buFont typeface="Arial" pitchFamily="34" charset="0"/>
              <a:buChar char="•"/>
            </a:pPr>
            <a:r>
              <a:rPr lang="es-CO" dirty="0" smtClean="0">
                <a:latin typeface="Tahoma" pitchFamily="34" charset="0"/>
                <a:cs typeface="Tahoma" pitchFamily="34" charset="0"/>
              </a:rPr>
              <a:t>Nuestros perceptores nos permiten captar solo el 7% del espectro electromagnético, sin embargo asumimos que ese pequeño porcentaje representa toda la realidad</a:t>
            </a:r>
          </a:p>
          <a:p>
            <a:pPr marL="173038" indent="-173038" algn="just">
              <a:spcAft>
                <a:spcPts val="600"/>
              </a:spcAft>
              <a:buFont typeface="Arial" pitchFamily="34" charset="0"/>
              <a:buChar char="•"/>
            </a:pPr>
            <a:r>
              <a:rPr lang="es-CO" dirty="0" smtClean="0">
                <a:latin typeface="Tahoma" pitchFamily="34" charset="0"/>
                <a:cs typeface="Tahoma" pitchFamily="34" charset="0"/>
              </a:rPr>
              <a:t>La ciencia cambia constantemente. ¿Es entonces objetiva?</a:t>
            </a:r>
          </a:p>
          <a:p>
            <a:pPr marL="173038" indent="-173038" algn="just">
              <a:spcAft>
                <a:spcPts val="600"/>
              </a:spcAft>
              <a:buFont typeface="Arial" pitchFamily="34" charset="0"/>
              <a:buChar char="•"/>
            </a:pPr>
            <a:r>
              <a:rPr lang="es-CO" dirty="0" smtClean="0">
                <a:latin typeface="Tahoma" pitchFamily="34" charset="0"/>
                <a:cs typeface="Tahoma" pitchFamily="34" charset="0"/>
              </a:rPr>
              <a:t>¿Cómo veríamos el mundo si en vez de la visión </a:t>
            </a:r>
            <a:r>
              <a:rPr lang="es-CO" dirty="0" err="1" smtClean="0">
                <a:latin typeface="Tahoma" pitchFamily="34" charset="0"/>
                <a:cs typeface="Tahoma" pitchFamily="34" charset="0"/>
              </a:rPr>
              <a:t>mesoscópica</a:t>
            </a:r>
            <a:r>
              <a:rPr lang="es-CO" dirty="0" smtClean="0">
                <a:latin typeface="Tahoma" pitchFamily="34" charset="0"/>
                <a:cs typeface="Tahoma" pitchFamily="34" charset="0"/>
              </a:rPr>
              <a:t> que tenemos, nuestros ojos percibieran microscópicamente?</a:t>
            </a:r>
          </a:p>
          <a:p>
            <a:pPr marL="173038" indent="-173038" algn="just">
              <a:spcAft>
                <a:spcPts val="600"/>
              </a:spcAft>
              <a:buFont typeface="Arial" pitchFamily="34" charset="0"/>
              <a:buChar char="•"/>
            </a:pPr>
            <a:r>
              <a:rPr lang="es-CO" dirty="0" smtClean="0">
                <a:latin typeface="Tahoma" pitchFamily="34" charset="0"/>
                <a:cs typeface="Tahoma" pitchFamily="34" charset="0"/>
              </a:rPr>
              <a:t>El observador está implícito en lo que observa. El conocimiento es una tensión entre el afuera y el adentro</a:t>
            </a:r>
            <a:endParaRPr lang="es-CO" dirty="0">
              <a:latin typeface="Tahoma" pitchFamily="34" charset="0"/>
              <a:cs typeface="Tahoma" pitchFamily="34" charset="0"/>
            </a:endParaRPr>
          </a:p>
        </p:txBody>
      </p:sp>
      <p:sp>
        <p:nvSpPr>
          <p:cNvPr id="5" name="Rectangle 2"/>
          <p:cNvSpPr txBox="1">
            <a:spLocks noChangeArrowheads="1"/>
          </p:cNvSpPr>
          <p:nvPr/>
        </p:nvSpPr>
        <p:spPr>
          <a:xfrm>
            <a:off x="323528" y="260648"/>
            <a:ext cx="7787208" cy="830997"/>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CO" sz="2400" b="1" i="0" u="none" strike="noStrike" kern="1200" cap="none" spc="0" normalizeH="0" baseline="0" noProof="0" dirty="0" smtClean="0">
                <a:ln>
                  <a:noFill/>
                </a:ln>
                <a:solidFill>
                  <a:srgbClr val="C00000"/>
                </a:solidFill>
                <a:effectLst/>
                <a:uLnTx/>
                <a:uFillTx/>
                <a:latin typeface="Tahoma" pitchFamily="34" charset="0"/>
                <a:ea typeface="Tahoma" pitchFamily="34" charset="0"/>
                <a:cs typeface="Tahoma" pitchFamily="34" charset="0"/>
              </a:rPr>
              <a:t>NO SABEMOS COMO ES EL MUNDO, SOLO SABEMOS CÓMO LO PERCIBIMOS</a:t>
            </a: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18306" name="Picture 2" descr="relatividad"/>
          <p:cNvPicPr>
            <a:picLocks noGrp="1" noChangeAspect="1" noChangeArrowheads="1"/>
          </p:cNvPicPr>
          <p:nvPr>
            <p:ph/>
          </p:nvPr>
        </p:nvPicPr>
        <p:blipFill>
          <a:blip r:embed="rId2" cstate="print"/>
          <a:srcRect/>
          <a:stretch>
            <a:fillRect/>
          </a:stretch>
        </p:blipFill>
        <p:spPr>
          <a:xfrm>
            <a:off x="1376611" y="282304"/>
            <a:ext cx="6579765" cy="5883000"/>
          </a:xfrm>
          <a:noFill/>
        </p:spPr>
      </p:pic>
    </p:spTree>
  </p:cSld>
  <p:clrMapOvr>
    <a:masterClrMapping/>
  </p:clrMapOvr>
  <p:transition>
    <p:random/>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64195" name="Text Box 2051"/>
          <p:cNvSpPr txBox="1">
            <a:spLocks noChangeArrowheads="1"/>
          </p:cNvSpPr>
          <p:nvPr/>
        </p:nvSpPr>
        <p:spPr bwMode="auto">
          <a:xfrm>
            <a:off x="323528" y="1539715"/>
            <a:ext cx="8568952" cy="1313221"/>
          </a:xfrm>
          <a:prstGeom prst="rect">
            <a:avLst/>
          </a:prstGeom>
          <a:solidFill>
            <a:srgbClr val="92D050"/>
          </a:solidFill>
          <a:ln>
            <a:solidFill>
              <a:schemeClr val="tx1"/>
            </a:solidFill>
          </a:ln>
        </p:spPr>
        <p:txBody>
          <a:bodyPr/>
          <a:lstStyle>
            <a:lvl1pPr marL="0" indent="0" algn="just">
              <a:spcBef>
                <a:spcPct val="20000"/>
              </a:spcBef>
              <a:buNone/>
              <a:defRPr>
                <a:latin typeface="Tahoma" pitchFamily="34" charset="0"/>
                <a:cs typeface="Tahoma" pitchFamily="34" charset="0"/>
              </a:defRPr>
            </a:lvl1pPr>
            <a:lvl2pPr marL="742950" indent="-285750">
              <a:spcBef>
                <a:spcPct val="20000"/>
              </a:spcBef>
              <a:buChar char="–"/>
              <a:defRPr sz="2800">
                <a:latin typeface="+mn-lt"/>
              </a:defRPr>
            </a:lvl2pPr>
            <a:lvl3pPr marL="1143000" indent="-228600">
              <a:spcBef>
                <a:spcPct val="20000"/>
              </a:spcBef>
              <a:buChar char="•"/>
              <a:defRPr>
                <a:latin typeface="+mn-lt"/>
              </a:defRPr>
            </a:lvl3pPr>
            <a:lvl4pPr marL="1600200" indent="-228600">
              <a:spcBef>
                <a:spcPct val="20000"/>
              </a:spcBef>
              <a:buChar char="–"/>
              <a:defRPr sz="2000">
                <a:latin typeface="+mn-lt"/>
              </a:defRPr>
            </a:lvl4pPr>
            <a:lvl5pPr marL="2057400" indent="-228600">
              <a:spcBef>
                <a:spcPct val="20000"/>
              </a:spcBef>
              <a:buChar char="»"/>
              <a:defRPr sz="2000">
                <a:latin typeface="+mn-lt"/>
              </a:defRPr>
            </a:lvl5pPr>
            <a:lvl6pPr marL="2514600" indent="-228600" fontAlgn="base">
              <a:spcBef>
                <a:spcPct val="20000"/>
              </a:spcBef>
              <a:spcAft>
                <a:spcPct val="0"/>
              </a:spcAft>
              <a:buChar char="»"/>
              <a:defRPr sz="2000">
                <a:latin typeface="+mn-lt"/>
              </a:defRPr>
            </a:lvl6pPr>
            <a:lvl7pPr marL="2971800" indent="-228600" fontAlgn="base">
              <a:spcBef>
                <a:spcPct val="20000"/>
              </a:spcBef>
              <a:spcAft>
                <a:spcPct val="0"/>
              </a:spcAft>
              <a:buChar char="»"/>
              <a:defRPr sz="2000">
                <a:latin typeface="+mn-lt"/>
              </a:defRPr>
            </a:lvl7pPr>
            <a:lvl8pPr marL="3429000" indent="-228600" fontAlgn="base">
              <a:spcBef>
                <a:spcPct val="20000"/>
              </a:spcBef>
              <a:spcAft>
                <a:spcPct val="0"/>
              </a:spcAft>
              <a:buChar char="»"/>
              <a:defRPr sz="2000">
                <a:latin typeface="+mn-lt"/>
              </a:defRPr>
            </a:lvl8pPr>
            <a:lvl9pPr marL="3886200" indent="-228600" fontAlgn="base">
              <a:spcBef>
                <a:spcPct val="20000"/>
              </a:spcBef>
              <a:spcAft>
                <a:spcPct val="0"/>
              </a:spcAft>
              <a:buChar char="»"/>
              <a:defRPr sz="2000">
                <a:latin typeface="+mn-lt"/>
              </a:defRPr>
            </a:lvl9pPr>
          </a:lstStyle>
          <a:p>
            <a:pPr>
              <a:spcAft>
                <a:spcPct val="40000"/>
              </a:spcAft>
            </a:pPr>
            <a:r>
              <a:rPr lang="es-CO" dirty="0" smtClean="0"/>
              <a:t>Con su compañero(a) de al lado conversen sobre cómo puede aplicarse la perspectiva del </a:t>
            </a:r>
            <a:r>
              <a:rPr lang="es-CO" dirty="0" err="1" smtClean="0"/>
              <a:t>multiverso</a:t>
            </a:r>
            <a:r>
              <a:rPr lang="es-CO" dirty="0" smtClean="0"/>
              <a:t> en su desempeño como docente o directivo docente </a:t>
            </a:r>
          </a:p>
        </p:txBody>
      </p:sp>
    </p:spTree>
  </p:cSld>
  <p:clrMapOvr>
    <a:masterClrMapping/>
  </p:clrMapOvr>
  <p:transition spd="slow"/>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188640"/>
            <a:ext cx="7835460" cy="757130"/>
          </a:xfrm>
          <a:prstGeom prst="rect">
            <a:avLst/>
          </a:prstGeom>
          <a:noFill/>
          <a:ln w="9525">
            <a:noFill/>
            <a:miter lim="800000"/>
            <a:headEnd/>
            <a:tailEnd/>
          </a:ln>
        </p:spPr>
        <p:txBody>
          <a:bodyPr anchor="ctr"/>
          <a:lstStyle/>
          <a:p>
            <a:pPr algn="ctr" eaLnBrk="0" hangingPunct="0">
              <a:lnSpc>
                <a:spcPct val="90000"/>
              </a:lnSpc>
              <a:spcBef>
                <a:spcPct val="20000"/>
              </a:spcBef>
            </a:pPr>
            <a:r>
              <a:rPr lang="es-CO" sz="2400" b="1" dirty="0" smtClean="0">
                <a:solidFill>
                  <a:srgbClr val="9A0000"/>
                </a:solidFill>
                <a:latin typeface="Tahoma" pitchFamily="34" charset="0"/>
                <a:cs typeface="Tahoma" pitchFamily="34" charset="0"/>
              </a:rPr>
              <a:t>NUEVOS APRENDIZAJES PARA POTENCIAR EL PODER TRANSFORMADOR DEL DOCENTE</a:t>
            </a:r>
            <a:endParaRPr lang="es-CO" sz="2400" b="1" dirty="0">
              <a:solidFill>
                <a:srgbClr val="9A0000"/>
              </a:solidFill>
              <a:latin typeface="Tahoma" pitchFamily="34" charset="0"/>
              <a:cs typeface="Tahoma" pitchFamily="34" charset="0"/>
            </a:endParaRPr>
          </a:p>
        </p:txBody>
      </p:sp>
      <p:sp>
        <p:nvSpPr>
          <p:cNvPr id="5" name="Text Box 3"/>
          <p:cNvSpPr txBox="1">
            <a:spLocks noChangeArrowheads="1"/>
          </p:cNvSpPr>
          <p:nvPr/>
        </p:nvSpPr>
        <p:spPr bwMode="auto">
          <a:xfrm>
            <a:off x="323528" y="1595695"/>
            <a:ext cx="8534400" cy="3354765"/>
          </a:xfrm>
          <a:prstGeom prst="rect">
            <a:avLst/>
          </a:prstGeom>
          <a:solidFill>
            <a:srgbClr val="FFEBAB"/>
          </a:solidFill>
          <a:ln w="12700">
            <a:solidFill>
              <a:schemeClr val="tx1"/>
            </a:solidFill>
            <a:miter lim="800000"/>
            <a:headEnd/>
            <a:tailEnd/>
          </a:ln>
        </p:spPr>
        <p:txBody>
          <a:bodyPr wrap="square">
            <a:spAutoFit/>
          </a:bodyPr>
          <a:lstStyle/>
          <a:p>
            <a:pPr marL="0" lvl="1" algn="just">
              <a:spcAft>
                <a:spcPts val="1200"/>
              </a:spcAft>
            </a:pPr>
            <a:r>
              <a:rPr lang="es-ES" dirty="0" smtClean="0">
                <a:latin typeface="Tahoma" pitchFamily="34" charset="0"/>
                <a:cs typeface="Tahoma" pitchFamily="34" charset="0"/>
              </a:rPr>
              <a:t>Hoy entendemos que los seres humanos somos multidimensionales y que esas múltiples dimensiones deben ser comprendidas y tenidas en cuenta en los procesos educativos</a:t>
            </a:r>
          </a:p>
          <a:p>
            <a:pPr marL="0" lvl="1" algn="just">
              <a:spcAft>
                <a:spcPts val="1200"/>
              </a:spcAft>
            </a:pPr>
            <a:r>
              <a:rPr lang="es-ES" dirty="0" smtClean="0">
                <a:latin typeface="Tahoma" pitchFamily="34" charset="0"/>
                <a:cs typeface="Tahoma" pitchFamily="34" charset="0"/>
              </a:rPr>
              <a:t>¿Cuáles son las dimensiones que integran al ser humano?</a:t>
            </a:r>
          </a:p>
          <a:p>
            <a:pPr marL="0" lvl="1" algn="just">
              <a:spcAft>
                <a:spcPts val="1200"/>
              </a:spcAft>
            </a:pPr>
            <a:r>
              <a:rPr lang="es-ES" dirty="0" smtClean="0">
                <a:latin typeface="Tahoma" pitchFamily="34" charset="0"/>
                <a:cs typeface="Tahoma" pitchFamily="34" charset="0"/>
              </a:rPr>
              <a:t>¿Cuáles limitaciones/dificultades les impiden a los docentes diseñar ambientes de aprendizaje que integren la </a:t>
            </a:r>
            <a:r>
              <a:rPr lang="es-ES" dirty="0" err="1" smtClean="0">
                <a:latin typeface="Tahoma" pitchFamily="34" charset="0"/>
                <a:cs typeface="Tahoma" pitchFamily="34" charset="0"/>
              </a:rPr>
              <a:t>multidimensionalidad</a:t>
            </a:r>
            <a:r>
              <a:rPr lang="es-ES" dirty="0" smtClean="0">
                <a:latin typeface="Tahoma" pitchFamily="34" charset="0"/>
                <a:cs typeface="Tahoma" pitchFamily="34" charset="0"/>
              </a:rPr>
              <a:t> humana?</a:t>
            </a: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a:spLocks noChangeArrowheads="1"/>
          </p:cNvSpPr>
          <p:nvPr/>
        </p:nvSpPr>
        <p:spPr bwMode="auto">
          <a:xfrm>
            <a:off x="286072" y="1163647"/>
            <a:ext cx="8534400" cy="4847481"/>
          </a:xfrm>
          <a:prstGeom prst="rect">
            <a:avLst/>
          </a:prstGeom>
          <a:solidFill>
            <a:srgbClr val="FFEBAB"/>
          </a:solidFill>
          <a:ln w="12700">
            <a:solidFill>
              <a:schemeClr val="tx1"/>
            </a:solidFill>
            <a:miter lim="800000"/>
            <a:headEnd/>
            <a:tailEnd/>
          </a:ln>
        </p:spPr>
        <p:txBody>
          <a:bodyPr wrap="square">
            <a:spAutoFit/>
          </a:bodyPr>
          <a:lstStyle/>
          <a:p>
            <a:pPr algn="ctr">
              <a:spcAft>
                <a:spcPts val="1200"/>
              </a:spcAft>
            </a:pPr>
            <a:r>
              <a:rPr lang="es-ES" sz="2800" b="1" dirty="0" smtClean="0">
                <a:latin typeface="Tahoma" pitchFamily="34" charset="0"/>
                <a:cs typeface="Tahoma" pitchFamily="34" charset="0"/>
              </a:rPr>
              <a:t>2. Del racionalismo a la comprensión holística</a:t>
            </a:r>
          </a:p>
          <a:p>
            <a:pPr lvl="1" algn="ctr">
              <a:spcAft>
                <a:spcPts val="1200"/>
              </a:spcAft>
            </a:pPr>
            <a:r>
              <a:rPr lang="es-ES" sz="2800" b="1" dirty="0" smtClean="0">
                <a:latin typeface="Tahoma" pitchFamily="34" charset="0"/>
                <a:cs typeface="Tahoma" pitchFamily="34" charset="0"/>
              </a:rPr>
              <a:t>EL PODER DE COMPRENDER LA MULTIDIMENSIONALIDAD HUMANA PARA POTENCIAR LOS PROCESOS DE ENSEÑANZA-APRENDIZAJE: </a:t>
            </a:r>
          </a:p>
          <a:p>
            <a:pPr algn="just">
              <a:spcAft>
                <a:spcPts val="600"/>
              </a:spcAft>
            </a:pPr>
            <a:r>
              <a:rPr lang="es-CO" dirty="0" smtClean="0">
                <a:latin typeface="Tahoma" pitchFamily="34" charset="0"/>
                <a:cs typeface="Tahoma" pitchFamily="34" charset="0"/>
              </a:rPr>
              <a:t>La perspectiva de la integralidad enfoca las acciones educativas hacia los múltiples dominios humanos, y reconoce las diversas formas de aprender y de enseñar para potenciar los aprendizajes de los estudiantes </a:t>
            </a:r>
          </a:p>
          <a:p>
            <a:pPr algn="just">
              <a:spcAft>
                <a:spcPts val="600"/>
              </a:spcAft>
            </a:pPr>
            <a:r>
              <a:rPr lang="es-CO" dirty="0" smtClean="0">
                <a:latin typeface="Tahoma" pitchFamily="34" charset="0"/>
                <a:cs typeface="Tahoma" pitchFamily="34" charset="0"/>
              </a:rPr>
              <a:t>Daniel </a:t>
            </a:r>
            <a:r>
              <a:rPr lang="es-CO" dirty="0" err="1" smtClean="0">
                <a:latin typeface="Tahoma" pitchFamily="34" charset="0"/>
                <a:cs typeface="Tahoma" pitchFamily="34" charset="0"/>
              </a:rPr>
              <a:t>Goleman</a:t>
            </a:r>
            <a:r>
              <a:rPr lang="es-CO" dirty="0" smtClean="0">
                <a:latin typeface="Tahoma" pitchFamily="34" charset="0"/>
                <a:cs typeface="Tahoma" pitchFamily="34" charset="0"/>
              </a:rPr>
              <a:t>, Rafael Echeverría, Humberto Maturana, Antoni </a:t>
            </a:r>
            <a:r>
              <a:rPr lang="es-CO" dirty="0" err="1" smtClean="0">
                <a:latin typeface="Tahoma" pitchFamily="34" charset="0"/>
                <a:cs typeface="Tahoma" pitchFamily="34" charset="0"/>
              </a:rPr>
              <a:t>Damasio</a:t>
            </a:r>
            <a:r>
              <a:rPr lang="es-CO" dirty="0" smtClean="0">
                <a:latin typeface="Tahoma" pitchFamily="34" charset="0"/>
                <a:cs typeface="Tahoma" pitchFamily="34" charset="0"/>
              </a:rPr>
              <a:t>,  Howard Gardner, Antonio Vallés </a:t>
            </a:r>
            <a:endParaRPr lang="es-CO" sz="2800" b="1" dirty="0">
              <a:latin typeface="Tahoma" pitchFamily="34" charset="0"/>
              <a:cs typeface="Tahoma" pitchFamily="34" charset="0"/>
            </a:endParaRPr>
          </a:p>
        </p:txBody>
      </p:sp>
      <p:sp>
        <p:nvSpPr>
          <p:cNvPr id="5" name="4 CuadroTexto"/>
          <p:cNvSpPr txBox="1"/>
          <p:nvPr/>
        </p:nvSpPr>
        <p:spPr>
          <a:xfrm>
            <a:off x="179512" y="188640"/>
            <a:ext cx="7835460" cy="757130"/>
          </a:xfrm>
          <a:prstGeom prst="rect">
            <a:avLst/>
          </a:prstGeom>
          <a:noFill/>
          <a:ln w="9525">
            <a:noFill/>
            <a:miter lim="800000"/>
            <a:headEnd/>
            <a:tailEnd/>
          </a:ln>
        </p:spPr>
        <p:txBody>
          <a:bodyPr anchor="ctr"/>
          <a:lstStyle/>
          <a:p>
            <a:pPr algn="ctr" eaLnBrk="0" hangingPunct="0">
              <a:lnSpc>
                <a:spcPct val="90000"/>
              </a:lnSpc>
              <a:spcBef>
                <a:spcPct val="20000"/>
              </a:spcBef>
            </a:pPr>
            <a:r>
              <a:rPr lang="es-CO" sz="2400" b="1" dirty="0" smtClean="0">
                <a:solidFill>
                  <a:srgbClr val="9A0000"/>
                </a:solidFill>
                <a:latin typeface="Tahoma" pitchFamily="34" charset="0"/>
                <a:cs typeface="Tahoma" pitchFamily="34" charset="0"/>
              </a:rPr>
              <a:t>OCHO NUEVOS APRENDIZAJES QUE EXPANDEN  EL PODER TRANSFORMADOR DEL DOCENTE</a:t>
            </a:r>
            <a:endParaRPr lang="es-CO" sz="2400" b="1" dirty="0">
              <a:solidFill>
                <a:srgbClr val="9A0000"/>
              </a:solidFill>
              <a:latin typeface="Tahoma" pitchFamily="34" charset="0"/>
              <a:cs typeface="Tahoma" pitchFamily="34" charset="0"/>
            </a:endParaRPr>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10 Elipse"/>
          <p:cNvSpPr>
            <a:spLocks noChangeArrowheads="1"/>
          </p:cNvSpPr>
          <p:nvPr/>
        </p:nvSpPr>
        <p:spPr bwMode="auto">
          <a:xfrm>
            <a:off x="2033589" y="1052736"/>
            <a:ext cx="4986684" cy="3744416"/>
          </a:xfrm>
          <a:prstGeom prst="ellipse">
            <a:avLst/>
          </a:prstGeom>
          <a:solidFill>
            <a:srgbClr val="CCECFF"/>
          </a:solidFill>
          <a:ln w="9525" algn="ctr">
            <a:solidFill>
              <a:schemeClr val="tx1"/>
            </a:solidFill>
            <a:round/>
            <a:headEnd/>
            <a:tailEnd/>
          </a:ln>
        </p:spPr>
        <p:txBody>
          <a:bodyPr/>
          <a:lstStyle/>
          <a:p>
            <a:pPr algn="r"/>
            <a:endParaRPr lang="es-MX">
              <a:latin typeface="Tahoma" pitchFamily="34" charset="0"/>
              <a:cs typeface="Tahoma" pitchFamily="34" charset="0"/>
            </a:endParaRPr>
          </a:p>
        </p:txBody>
      </p:sp>
      <p:graphicFrame>
        <p:nvGraphicFramePr>
          <p:cNvPr id="10" name="9 Diagrama"/>
          <p:cNvGraphicFramePr/>
          <p:nvPr/>
        </p:nvGraphicFramePr>
        <p:xfrm>
          <a:off x="1979712" y="1196752"/>
          <a:ext cx="5074299" cy="34563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5061" name="15 Flecha derecha"/>
          <p:cNvSpPr>
            <a:spLocks noChangeArrowheads="1"/>
          </p:cNvSpPr>
          <p:nvPr/>
        </p:nvSpPr>
        <p:spPr bwMode="auto">
          <a:xfrm>
            <a:off x="7031682" y="2357436"/>
            <a:ext cx="1428750" cy="1071563"/>
          </a:xfrm>
          <a:prstGeom prst="rightArrow">
            <a:avLst>
              <a:gd name="adj1" fmla="val 50000"/>
              <a:gd name="adj2" fmla="val 50000"/>
            </a:avLst>
          </a:prstGeom>
          <a:solidFill>
            <a:srgbClr val="0070C0"/>
          </a:solidFill>
          <a:ln w="9525" algn="ctr">
            <a:solidFill>
              <a:schemeClr val="tx1"/>
            </a:solidFill>
            <a:round/>
            <a:headEnd/>
            <a:tailEnd/>
          </a:ln>
        </p:spPr>
        <p:txBody>
          <a:bodyPr/>
          <a:lstStyle/>
          <a:p>
            <a:pPr algn="r"/>
            <a:endParaRPr lang="es-MX">
              <a:latin typeface="Tahoma" pitchFamily="34" charset="0"/>
              <a:cs typeface="Tahoma" pitchFamily="34" charset="0"/>
            </a:endParaRPr>
          </a:p>
        </p:txBody>
      </p:sp>
      <p:sp>
        <p:nvSpPr>
          <p:cNvPr id="45062" name="16 Flecha derecha"/>
          <p:cNvSpPr>
            <a:spLocks noChangeArrowheads="1"/>
          </p:cNvSpPr>
          <p:nvPr/>
        </p:nvSpPr>
        <p:spPr bwMode="auto">
          <a:xfrm rot="10800000">
            <a:off x="533400" y="2357436"/>
            <a:ext cx="1500188" cy="1071563"/>
          </a:xfrm>
          <a:prstGeom prst="rightArrow">
            <a:avLst>
              <a:gd name="adj1" fmla="val 50000"/>
              <a:gd name="adj2" fmla="val 49998"/>
            </a:avLst>
          </a:prstGeom>
          <a:solidFill>
            <a:srgbClr val="0070C0"/>
          </a:solidFill>
          <a:ln w="9525" algn="ctr">
            <a:solidFill>
              <a:schemeClr val="tx1"/>
            </a:solidFill>
            <a:round/>
            <a:headEnd/>
            <a:tailEnd/>
          </a:ln>
        </p:spPr>
        <p:txBody>
          <a:bodyPr/>
          <a:lstStyle/>
          <a:p>
            <a:pPr algn="r"/>
            <a:endParaRPr lang="es-MX">
              <a:latin typeface="Tahoma" pitchFamily="34" charset="0"/>
              <a:cs typeface="Tahoma" pitchFamily="34" charset="0"/>
            </a:endParaRPr>
          </a:p>
        </p:txBody>
      </p:sp>
      <p:sp>
        <p:nvSpPr>
          <p:cNvPr id="45063" name="17 CuadroTexto"/>
          <p:cNvSpPr txBox="1">
            <a:spLocks noChangeArrowheads="1"/>
          </p:cNvSpPr>
          <p:nvPr/>
        </p:nvSpPr>
        <p:spPr bwMode="auto">
          <a:xfrm>
            <a:off x="533400" y="2649612"/>
            <a:ext cx="1500188" cy="461963"/>
          </a:xfrm>
          <a:prstGeom prst="rect">
            <a:avLst/>
          </a:prstGeom>
          <a:noFill/>
          <a:ln w="9525">
            <a:noFill/>
            <a:miter lim="800000"/>
            <a:headEnd/>
            <a:tailEnd/>
          </a:ln>
        </p:spPr>
        <p:txBody>
          <a:bodyPr>
            <a:spAutoFit/>
          </a:bodyPr>
          <a:lstStyle/>
          <a:p>
            <a:pPr algn="r"/>
            <a:r>
              <a:rPr lang="es-MX" dirty="0">
                <a:solidFill>
                  <a:schemeClr val="bg1"/>
                </a:solidFill>
                <a:latin typeface="Tahoma" pitchFamily="34" charset="0"/>
                <a:cs typeface="Tahoma" pitchFamily="34" charset="0"/>
              </a:rPr>
              <a:t>ACCIÓN</a:t>
            </a:r>
          </a:p>
        </p:txBody>
      </p:sp>
      <p:sp>
        <p:nvSpPr>
          <p:cNvPr id="45064" name="18 CuadroTexto"/>
          <p:cNvSpPr txBox="1">
            <a:spLocks noChangeArrowheads="1"/>
          </p:cNvSpPr>
          <p:nvPr/>
        </p:nvSpPr>
        <p:spPr bwMode="auto">
          <a:xfrm>
            <a:off x="6876256" y="2636912"/>
            <a:ext cx="1428750" cy="461963"/>
          </a:xfrm>
          <a:prstGeom prst="rect">
            <a:avLst/>
          </a:prstGeom>
          <a:noFill/>
          <a:ln w="9525">
            <a:noFill/>
            <a:miter lim="800000"/>
            <a:headEnd/>
            <a:tailEnd/>
          </a:ln>
        </p:spPr>
        <p:txBody>
          <a:bodyPr>
            <a:spAutoFit/>
          </a:bodyPr>
          <a:lstStyle/>
          <a:p>
            <a:pPr algn="r"/>
            <a:r>
              <a:rPr lang="es-MX" dirty="0">
                <a:solidFill>
                  <a:schemeClr val="bg1"/>
                </a:solidFill>
                <a:latin typeface="Tahoma" pitchFamily="34" charset="0"/>
                <a:cs typeface="Tahoma" pitchFamily="34" charset="0"/>
              </a:rPr>
              <a:t>ACCIÓN</a:t>
            </a:r>
          </a:p>
        </p:txBody>
      </p:sp>
      <p:sp>
        <p:nvSpPr>
          <p:cNvPr id="45065" name="10 CuadroTexto"/>
          <p:cNvSpPr txBox="1">
            <a:spLocks noChangeArrowheads="1"/>
          </p:cNvSpPr>
          <p:nvPr/>
        </p:nvSpPr>
        <p:spPr bwMode="auto">
          <a:xfrm>
            <a:off x="323527" y="142875"/>
            <a:ext cx="7848873" cy="830997"/>
          </a:xfrm>
          <a:prstGeom prst="rect">
            <a:avLst/>
          </a:prstGeom>
          <a:noFill/>
          <a:ln w="9525">
            <a:noFill/>
            <a:miter lim="800000"/>
            <a:headEnd/>
            <a:tailEnd/>
          </a:ln>
        </p:spPr>
        <p:txBody>
          <a:bodyPr wrap="square">
            <a:spAutoFit/>
          </a:bodyPr>
          <a:lstStyle/>
          <a:p>
            <a:pPr algn="ctr"/>
            <a:r>
              <a:rPr kumimoji="1" lang="es-MX" b="1" dirty="0">
                <a:solidFill>
                  <a:srgbClr val="C00000"/>
                </a:solidFill>
                <a:latin typeface="Tahoma" pitchFamily="34" charset="0"/>
                <a:cs typeface="Tahoma" pitchFamily="34" charset="0"/>
              </a:rPr>
              <a:t>EL PARADIGMA INTEGRADOR: </a:t>
            </a:r>
            <a:r>
              <a:rPr kumimoji="1" lang="es-MX" b="1" dirty="0" smtClean="0">
                <a:solidFill>
                  <a:srgbClr val="C00000"/>
                </a:solidFill>
                <a:latin typeface="Tahoma" pitchFamily="34" charset="0"/>
                <a:cs typeface="Tahoma" pitchFamily="34" charset="0"/>
              </a:rPr>
              <a:t>COMPRENSIÓN DE LAS MÚLTIPLES DIMENSIONES HUMANAS </a:t>
            </a:r>
            <a:endParaRPr kumimoji="1" lang="es-MX" b="1" dirty="0">
              <a:solidFill>
                <a:srgbClr val="C00000"/>
              </a:solidFill>
              <a:latin typeface="Tahoma" pitchFamily="34" charset="0"/>
              <a:cs typeface="Tahoma" pitchFamily="34" charset="0"/>
            </a:endParaRPr>
          </a:p>
        </p:txBody>
      </p:sp>
      <p:sp>
        <p:nvSpPr>
          <p:cNvPr id="45066" name="24 CuadroTexto"/>
          <p:cNvSpPr txBox="1">
            <a:spLocks noChangeArrowheads="1"/>
          </p:cNvSpPr>
          <p:nvPr/>
        </p:nvSpPr>
        <p:spPr bwMode="auto">
          <a:xfrm>
            <a:off x="179512" y="4869160"/>
            <a:ext cx="8784976" cy="1200329"/>
          </a:xfrm>
          <a:prstGeom prst="rect">
            <a:avLst/>
          </a:prstGeom>
          <a:noFill/>
          <a:ln w="9525">
            <a:noFill/>
            <a:miter lim="800000"/>
            <a:headEnd/>
            <a:tailEnd/>
          </a:ln>
        </p:spPr>
        <p:txBody>
          <a:bodyPr wrap="square">
            <a:spAutoFit/>
          </a:bodyPr>
          <a:lstStyle/>
          <a:p>
            <a:pPr algn="ctr"/>
            <a:r>
              <a:rPr lang="es-MX" dirty="0" smtClean="0">
                <a:latin typeface="Tahoma" pitchFamily="34" charset="0"/>
                <a:cs typeface="Tahoma" pitchFamily="34" charset="0"/>
              </a:rPr>
              <a:t>Las </a:t>
            </a:r>
            <a:r>
              <a:rPr lang="es-MX" dirty="0">
                <a:latin typeface="Tahoma" pitchFamily="34" charset="0"/>
                <a:cs typeface="Tahoma" pitchFamily="34" charset="0"/>
              </a:rPr>
              <a:t>acciones </a:t>
            </a:r>
            <a:r>
              <a:rPr lang="es-MX" dirty="0" smtClean="0">
                <a:latin typeface="Tahoma" pitchFamily="34" charset="0"/>
                <a:cs typeface="Tahoma" pitchFamily="34" charset="0"/>
              </a:rPr>
              <a:t>humanas se generan desde los diversos campos en los que operamos: las </a:t>
            </a:r>
            <a:r>
              <a:rPr lang="es-MX" dirty="0">
                <a:latin typeface="Tahoma" pitchFamily="34" charset="0"/>
                <a:cs typeface="Tahoma" pitchFamily="34" charset="0"/>
              </a:rPr>
              <a:t>emociones, la voluntad, el </a:t>
            </a:r>
            <a:r>
              <a:rPr lang="es-MX" dirty="0" smtClean="0">
                <a:latin typeface="Tahoma" pitchFamily="34" charset="0"/>
                <a:cs typeface="Tahoma" pitchFamily="34" charset="0"/>
              </a:rPr>
              <a:t>lenguaje, la razón, el sentido trascendente y la voluntad</a:t>
            </a:r>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body" idx="1"/>
          </p:nvPr>
        </p:nvSpPr>
        <p:spPr>
          <a:xfrm>
            <a:off x="304800" y="1600200"/>
            <a:ext cx="8610600" cy="4267200"/>
          </a:xfrm>
        </p:spPr>
        <p:txBody>
          <a:bodyPr/>
          <a:lstStyle/>
          <a:p>
            <a:pPr eaLnBrk="1" hangingPunct="1">
              <a:lnSpc>
                <a:spcPct val="90000"/>
              </a:lnSpc>
            </a:pPr>
            <a:endParaRPr lang="es-MX" b="1" smtClean="0">
              <a:solidFill>
                <a:srgbClr val="FFFF00"/>
              </a:solidFill>
              <a:latin typeface="Verdana" pitchFamily="34" charset="0"/>
            </a:endParaRPr>
          </a:p>
          <a:p>
            <a:pPr eaLnBrk="1" hangingPunct="1">
              <a:lnSpc>
                <a:spcPct val="90000"/>
              </a:lnSpc>
            </a:pPr>
            <a:endParaRPr lang="es-ES" sz="2800" b="1" smtClean="0">
              <a:solidFill>
                <a:srgbClr val="CCFF33"/>
              </a:solidFill>
              <a:latin typeface="Verdana" pitchFamily="34" charset="0"/>
            </a:endParaRPr>
          </a:p>
        </p:txBody>
      </p:sp>
      <p:sp>
        <p:nvSpPr>
          <p:cNvPr id="388100" name="Text Box 4"/>
          <p:cNvSpPr txBox="1">
            <a:spLocks noChangeArrowheads="1"/>
          </p:cNvSpPr>
          <p:nvPr/>
        </p:nvSpPr>
        <p:spPr bwMode="auto">
          <a:xfrm>
            <a:off x="304800" y="1219200"/>
            <a:ext cx="8482013" cy="5001369"/>
          </a:xfrm>
          <a:prstGeom prst="rect">
            <a:avLst/>
          </a:prstGeom>
          <a:solidFill>
            <a:srgbClr val="DDF2FF"/>
          </a:solidFill>
          <a:ln w="9525">
            <a:solidFill>
              <a:schemeClr val="tx1"/>
            </a:solidFill>
            <a:miter lim="800000"/>
            <a:headEnd/>
            <a:tailEnd/>
          </a:ln>
        </p:spPr>
        <p:txBody>
          <a:bodyPr>
            <a:spAutoFit/>
          </a:bodyPr>
          <a:lstStyle/>
          <a:p>
            <a:pPr marL="457200" indent="-457200" algn="l">
              <a:spcBef>
                <a:spcPct val="50000"/>
              </a:spcBef>
              <a:buFontTx/>
              <a:buChar char="•"/>
            </a:pPr>
            <a:r>
              <a:rPr lang="es-ES" sz="2200" i="0" dirty="0">
                <a:latin typeface="Tahoma" pitchFamily="34" charset="0"/>
              </a:rPr>
              <a:t>Miedo, temor, pavor, pánico (huir, defenderse o atacar)</a:t>
            </a:r>
          </a:p>
          <a:p>
            <a:pPr marL="457200" indent="-457200" algn="l">
              <a:spcBef>
                <a:spcPct val="50000"/>
              </a:spcBef>
              <a:buFontTx/>
              <a:buChar char="•"/>
            </a:pPr>
            <a:r>
              <a:rPr lang="es-ES" sz="2200" i="0" dirty="0">
                <a:latin typeface="Tahoma" pitchFamily="34" charset="0"/>
              </a:rPr>
              <a:t>Ira, furia, cólera (ataque o defensa)</a:t>
            </a:r>
          </a:p>
          <a:p>
            <a:pPr marL="457200" indent="-457200" algn="l">
              <a:spcBef>
                <a:spcPct val="50000"/>
              </a:spcBef>
              <a:buFontTx/>
              <a:buChar char="•"/>
            </a:pPr>
            <a:r>
              <a:rPr lang="es-ES" sz="2200" i="0" dirty="0" smtClean="0">
                <a:latin typeface="Tahoma" pitchFamily="34" charset="0"/>
              </a:rPr>
              <a:t>Tristeza</a:t>
            </a:r>
            <a:r>
              <a:rPr lang="es-ES" sz="2200" i="0" dirty="0">
                <a:latin typeface="Tahoma" pitchFamily="34" charset="0"/>
              </a:rPr>
              <a:t>, congoja, abatimiento (pasividad) </a:t>
            </a:r>
          </a:p>
          <a:p>
            <a:pPr marL="457200" indent="-457200" algn="l">
              <a:spcBef>
                <a:spcPct val="50000"/>
              </a:spcBef>
              <a:buFontTx/>
              <a:buChar char="•"/>
            </a:pPr>
            <a:r>
              <a:rPr lang="es-ES" sz="2200" i="0" dirty="0">
                <a:latin typeface="Tahoma" pitchFamily="34" charset="0"/>
              </a:rPr>
              <a:t>Odio, aversión, desdén, asco (rechazo)</a:t>
            </a:r>
          </a:p>
          <a:p>
            <a:pPr marL="457200" indent="-457200">
              <a:spcBef>
                <a:spcPct val="50000"/>
              </a:spcBef>
              <a:buFontTx/>
              <a:buChar char="•"/>
            </a:pPr>
            <a:r>
              <a:rPr lang="es-ES" sz="2200" dirty="0" smtClean="0">
                <a:latin typeface="Tahoma" pitchFamily="34" charset="0"/>
              </a:rPr>
              <a:t>Vergüenza, humillación (esconderse, agredir)</a:t>
            </a:r>
          </a:p>
          <a:p>
            <a:pPr marL="457200" indent="-457200" algn="l">
              <a:spcBef>
                <a:spcPct val="50000"/>
              </a:spcBef>
              <a:buFontTx/>
              <a:buChar char="•"/>
            </a:pPr>
            <a:r>
              <a:rPr lang="es-ES" sz="2200" i="0" dirty="0" smtClean="0">
                <a:latin typeface="Tahoma" pitchFamily="34" charset="0"/>
              </a:rPr>
              <a:t>Sorpresa</a:t>
            </a:r>
            <a:r>
              <a:rPr lang="es-ES" sz="2200" i="0" dirty="0">
                <a:latin typeface="Tahoma" pitchFamily="34" charset="0"/>
              </a:rPr>
              <a:t>, asombro (focalización, interés</a:t>
            </a:r>
            <a:r>
              <a:rPr lang="es-ES" sz="2200" i="0" dirty="0" smtClean="0">
                <a:latin typeface="Tahoma" pitchFamily="34" charset="0"/>
              </a:rPr>
              <a:t>)</a:t>
            </a:r>
          </a:p>
          <a:p>
            <a:pPr marL="457200" indent="-457200" algn="l">
              <a:spcBef>
                <a:spcPct val="50000"/>
              </a:spcBef>
              <a:buFontTx/>
              <a:buChar char="•"/>
            </a:pPr>
            <a:r>
              <a:rPr lang="es-ES" sz="2200" dirty="0" smtClean="0">
                <a:latin typeface="Tahoma" pitchFamily="34" charset="0"/>
              </a:rPr>
              <a:t>Optimismo, entusiasmo (emprender, arriesgarse)</a:t>
            </a:r>
            <a:endParaRPr lang="es-ES" sz="2200" i="0" dirty="0">
              <a:latin typeface="Tahoma" pitchFamily="34" charset="0"/>
            </a:endParaRPr>
          </a:p>
          <a:p>
            <a:pPr marL="457200" indent="-457200">
              <a:spcBef>
                <a:spcPct val="50000"/>
              </a:spcBef>
              <a:buFontTx/>
              <a:buChar char="•"/>
            </a:pPr>
            <a:r>
              <a:rPr lang="es-ES" sz="2200" dirty="0" smtClean="0">
                <a:latin typeface="Tahoma" pitchFamily="34" charset="0"/>
              </a:rPr>
              <a:t>Alegría, felicidad, euforia, éxtasis (reír, bienestar)</a:t>
            </a:r>
          </a:p>
          <a:p>
            <a:pPr marL="457200" indent="-457200">
              <a:spcBef>
                <a:spcPct val="50000"/>
              </a:spcBef>
              <a:buFontTx/>
              <a:buChar char="•"/>
            </a:pPr>
            <a:r>
              <a:rPr lang="es-ES" sz="2200" dirty="0" smtClean="0">
                <a:latin typeface="Tahoma" pitchFamily="34" charset="0"/>
              </a:rPr>
              <a:t>Amor, ternura, simpatía (protección, acoger)</a:t>
            </a:r>
          </a:p>
          <a:p>
            <a:pPr marL="457200" indent="-457200" algn="l">
              <a:spcBef>
                <a:spcPct val="50000"/>
              </a:spcBef>
              <a:buFontTx/>
              <a:buChar char="•"/>
            </a:pPr>
            <a:r>
              <a:rPr lang="es-ES" sz="2200" i="0" dirty="0" smtClean="0">
                <a:latin typeface="Tahoma" pitchFamily="34" charset="0"/>
              </a:rPr>
              <a:t>Serenidad</a:t>
            </a:r>
            <a:r>
              <a:rPr lang="es-ES" sz="2200" i="0" dirty="0">
                <a:latin typeface="Tahoma" pitchFamily="34" charset="0"/>
              </a:rPr>
              <a:t>, tranquilidad (actuación reflexiva</a:t>
            </a:r>
            <a:r>
              <a:rPr lang="es-ES" sz="2200" i="0" dirty="0" smtClean="0">
                <a:latin typeface="Tahoma" pitchFamily="34" charset="0"/>
              </a:rPr>
              <a:t>)</a:t>
            </a:r>
            <a:endParaRPr lang="es-ES" sz="2200" i="0" dirty="0">
              <a:latin typeface="Tahoma" pitchFamily="34" charset="0"/>
            </a:endParaRPr>
          </a:p>
        </p:txBody>
      </p:sp>
      <p:sp>
        <p:nvSpPr>
          <p:cNvPr id="6" name="Rectangle 3"/>
          <p:cNvSpPr txBox="1">
            <a:spLocks noChangeArrowheads="1"/>
          </p:cNvSpPr>
          <p:nvPr/>
        </p:nvSpPr>
        <p:spPr>
          <a:xfrm>
            <a:off x="0" y="116632"/>
            <a:ext cx="8915400" cy="830997"/>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2400" b="1" i="0" u="none" strike="noStrike" kern="1200" cap="none" spc="0" normalizeH="0" baseline="0" noProof="0" smtClean="0">
                <a:ln>
                  <a:noFill/>
                </a:ln>
                <a:solidFill>
                  <a:srgbClr val="C00000"/>
                </a:solidFill>
                <a:effectLst/>
                <a:uLnTx/>
                <a:uFillTx/>
                <a:latin typeface="Tahoma" pitchFamily="34" charset="0"/>
                <a:ea typeface="Tahoma" pitchFamily="34" charset="0"/>
                <a:cs typeface="Tahoma" pitchFamily="34" charset="0"/>
              </a:rPr>
              <a:t>LAS EMOCIONES Y SENTIMIENTOS SON DIAPOSICIONES PARA LA ACCIÓN </a:t>
            </a:r>
            <a:endParaRPr kumimoji="0" lang="es-ES" sz="2400" b="1" i="0" u="none" strike="noStrike" kern="1200" cap="none" spc="0" normalizeH="0" baseline="0" noProof="0" dirty="0" smtClean="0">
              <a:ln>
                <a:noFill/>
              </a:ln>
              <a:solidFill>
                <a:srgbClr val="C00000"/>
              </a:solidFill>
              <a:effectLst/>
              <a:uLnTx/>
              <a:uFillTx/>
              <a:latin typeface="Tahoma" pitchFamily="34" charset="0"/>
              <a:ea typeface="Tahoma" pitchFamily="34" charset="0"/>
              <a:cs typeface="Tahoma"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88100">
                                            <p:txEl>
                                              <p:pRg st="1" end="1"/>
                                            </p:txEl>
                                          </p:spTgt>
                                        </p:tgtEl>
                                        <p:attrNameLst>
                                          <p:attrName>style.visibility</p:attrName>
                                        </p:attrNameLst>
                                      </p:cBhvr>
                                      <p:to>
                                        <p:strVal val="visible"/>
                                      </p:to>
                                    </p:set>
                                    <p:animEffect transition="in" filter="dissolve">
                                      <p:cBhvr>
                                        <p:cTn id="7" dur="500"/>
                                        <p:tgtEl>
                                          <p:spTgt spid="38810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88100">
                                            <p:txEl>
                                              <p:pRg st="2" end="2"/>
                                            </p:txEl>
                                          </p:spTgt>
                                        </p:tgtEl>
                                        <p:attrNameLst>
                                          <p:attrName>style.visibility</p:attrName>
                                        </p:attrNameLst>
                                      </p:cBhvr>
                                      <p:to>
                                        <p:strVal val="visible"/>
                                      </p:to>
                                    </p:set>
                                    <p:animEffect transition="in" filter="dissolve">
                                      <p:cBhvr>
                                        <p:cTn id="12" dur="500"/>
                                        <p:tgtEl>
                                          <p:spTgt spid="38810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88100">
                                            <p:txEl>
                                              <p:pRg st="3" end="3"/>
                                            </p:txEl>
                                          </p:spTgt>
                                        </p:tgtEl>
                                        <p:attrNameLst>
                                          <p:attrName>style.visibility</p:attrName>
                                        </p:attrNameLst>
                                      </p:cBhvr>
                                      <p:to>
                                        <p:strVal val="visible"/>
                                      </p:to>
                                    </p:set>
                                    <p:animEffect transition="in" filter="dissolve">
                                      <p:cBhvr>
                                        <p:cTn id="17" dur="500"/>
                                        <p:tgtEl>
                                          <p:spTgt spid="388100">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88100">
                                            <p:txEl>
                                              <p:pRg st="4" end="4"/>
                                            </p:txEl>
                                          </p:spTgt>
                                        </p:tgtEl>
                                        <p:attrNameLst>
                                          <p:attrName>style.visibility</p:attrName>
                                        </p:attrNameLst>
                                      </p:cBhvr>
                                      <p:to>
                                        <p:strVal val="visible"/>
                                      </p:to>
                                    </p:set>
                                    <p:animEffect transition="in" filter="dissolve">
                                      <p:cBhvr>
                                        <p:cTn id="22" dur="500"/>
                                        <p:tgtEl>
                                          <p:spTgt spid="388100">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88100">
                                            <p:txEl>
                                              <p:pRg st="5" end="5"/>
                                            </p:txEl>
                                          </p:spTgt>
                                        </p:tgtEl>
                                        <p:attrNameLst>
                                          <p:attrName>style.visibility</p:attrName>
                                        </p:attrNameLst>
                                      </p:cBhvr>
                                      <p:to>
                                        <p:strVal val="visible"/>
                                      </p:to>
                                    </p:set>
                                    <p:animEffect transition="in" filter="dissolve">
                                      <p:cBhvr>
                                        <p:cTn id="27" dur="500"/>
                                        <p:tgtEl>
                                          <p:spTgt spid="388100">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88100">
                                            <p:txEl>
                                              <p:pRg st="6" end="6"/>
                                            </p:txEl>
                                          </p:spTgt>
                                        </p:tgtEl>
                                        <p:attrNameLst>
                                          <p:attrName>style.visibility</p:attrName>
                                        </p:attrNameLst>
                                      </p:cBhvr>
                                      <p:to>
                                        <p:strVal val="visible"/>
                                      </p:to>
                                    </p:set>
                                    <p:animEffect transition="in" filter="dissolve">
                                      <p:cBhvr>
                                        <p:cTn id="32" dur="500"/>
                                        <p:tgtEl>
                                          <p:spTgt spid="388100">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88100">
                                            <p:txEl>
                                              <p:pRg st="7" end="7"/>
                                            </p:txEl>
                                          </p:spTgt>
                                        </p:tgtEl>
                                        <p:attrNameLst>
                                          <p:attrName>style.visibility</p:attrName>
                                        </p:attrNameLst>
                                      </p:cBhvr>
                                      <p:to>
                                        <p:strVal val="visible"/>
                                      </p:to>
                                    </p:set>
                                    <p:animEffect transition="in" filter="dissolve">
                                      <p:cBhvr>
                                        <p:cTn id="37" dur="500"/>
                                        <p:tgtEl>
                                          <p:spTgt spid="388100">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388100">
                                            <p:txEl>
                                              <p:pRg st="8" end="8"/>
                                            </p:txEl>
                                          </p:spTgt>
                                        </p:tgtEl>
                                        <p:attrNameLst>
                                          <p:attrName>style.visibility</p:attrName>
                                        </p:attrNameLst>
                                      </p:cBhvr>
                                      <p:to>
                                        <p:strVal val="visible"/>
                                      </p:to>
                                    </p:set>
                                    <p:animEffect transition="in" filter="dissolve">
                                      <p:cBhvr>
                                        <p:cTn id="42" dur="500"/>
                                        <p:tgtEl>
                                          <p:spTgt spid="388100">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388100">
                                            <p:txEl>
                                              <p:pRg st="9" end="9"/>
                                            </p:txEl>
                                          </p:spTgt>
                                        </p:tgtEl>
                                        <p:attrNameLst>
                                          <p:attrName>style.visibility</p:attrName>
                                        </p:attrNameLst>
                                      </p:cBhvr>
                                      <p:to>
                                        <p:strVal val="visible"/>
                                      </p:to>
                                    </p:set>
                                    <p:animEffect transition="in" filter="dissolve">
                                      <p:cBhvr>
                                        <p:cTn id="47" dur="500"/>
                                        <p:tgtEl>
                                          <p:spTgt spid="388100">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8100" grpId="0" build="p"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body" idx="1"/>
          </p:nvPr>
        </p:nvSpPr>
        <p:spPr>
          <a:xfrm>
            <a:off x="304800" y="1600200"/>
            <a:ext cx="8610600" cy="4267200"/>
          </a:xfrm>
        </p:spPr>
        <p:txBody>
          <a:bodyPr/>
          <a:lstStyle/>
          <a:p>
            <a:pPr eaLnBrk="1" hangingPunct="1">
              <a:lnSpc>
                <a:spcPct val="90000"/>
              </a:lnSpc>
            </a:pPr>
            <a:endParaRPr lang="es-MX" b="1" smtClean="0">
              <a:solidFill>
                <a:srgbClr val="FFFF00"/>
              </a:solidFill>
              <a:latin typeface="Verdana" pitchFamily="34" charset="0"/>
            </a:endParaRPr>
          </a:p>
          <a:p>
            <a:pPr eaLnBrk="1" hangingPunct="1">
              <a:lnSpc>
                <a:spcPct val="90000"/>
              </a:lnSpc>
            </a:pPr>
            <a:endParaRPr lang="es-ES" sz="2800" b="1" smtClean="0">
              <a:solidFill>
                <a:srgbClr val="CCFF33"/>
              </a:solidFill>
              <a:latin typeface="Verdana" pitchFamily="34" charset="0"/>
            </a:endParaRPr>
          </a:p>
        </p:txBody>
      </p:sp>
      <p:sp>
        <p:nvSpPr>
          <p:cNvPr id="22531" name="Rectangle 3"/>
          <p:cNvSpPr>
            <a:spLocks noGrp="1" noChangeArrowheads="1"/>
          </p:cNvSpPr>
          <p:nvPr>
            <p:ph type="title"/>
          </p:nvPr>
        </p:nvSpPr>
        <p:spPr>
          <a:xfrm>
            <a:off x="457200" y="274638"/>
            <a:ext cx="8229600" cy="461665"/>
          </a:xfrm>
        </p:spPr>
        <p:txBody>
          <a:bodyPr wrap="square">
            <a:spAutoFit/>
          </a:bodyPr>
          <a:lstStyle/>
          <a:p>
            <a:pPr>
              <a:defRPr/>
            </a:pPr>
            <a:r>
              <a:rPr lang="es-CO" sz="2400" b="1" kern="1200" dirty="0" smtClean="0">
                <a:solidFill>
                  <a:srgbClr val="C00000"/>
                </a:solidFill>
                <a:latin typeface="Tahoma" pitchFamily="34" charset="0"/>
                <a:ea typeface="Tahoma" pitchFamily="34" charset="0"/>
                <a:cs typeface="Tahoma" pitchFamily="34" charset="0"/>
              </a:rPr>
              <a:t>EDUCACIÓN DE LAS EMOCIONES</a:t>
            </a:r>
            <a:endParaRPr lang="es-ES" sz="2400" b="1" kern="1200" dirty="0" smtClean="0">
              <a:solidFill>
                <a:srgbClr val="C00000"/>
              </a:solidFill>
              <a:latin typeface="Tahoma" pitchFamily="34" charset="0"/>
              <a:ea typeface="Tahoma" pitchFamily="34" charset="0"/>
              <a:cs typeface="Tahoma" pitchFamily="34" charset="0"/>
            </a:endParaRPr>
          </a:p>
        </p:txBody>
      </p:sp>
      <p:sp>
        <p:nvSpPr>
          <p:cNvPr id="402436" name="Text Box 4"/>
          <p:cNvSpPr txBox="1">
            <a:spLocks noChangeArrowheads="1"/>
          </p:cNvSpPr>
          <p:nvPr/>
        </p:nvSpPr>
        <p:spPr bwMode="auto">
          <a:xfrm>
            <a:off x="467544" y="1268760"/>
            <a:ext cx="8458200" cy="4708981"/>
          </a:xfrm>
          <a:prstGeom prst="rect">
            <a:avLst/>
          </a:prstGeom>
          <a:solidFill>
            <a:srgbClr val="E5FFE5"/>
          </a:solidFill>
          <a:ln w="9525">
            <a:solidFill>
              <a:schemeClr val="tx1"/>
            </a:solidFill>
            <a:miter lim="800000"/>
            <a:headEnd/>
            <a:tailEnd/>
          </a:ln>
        </p:spPr>
        <p:txBody>
          <a:bodyPr>
            <a:spAutoFit/>
          </a:bodyPr>
          <a:lstStyle/>
          <a:p>
            <a:pPr marL="457200" indent="-457200" algn="l">
              <a:spcBef>
                <a:spcPct val="50000"/>
              </a:spcBef>
            </a:pPr>
            <a:r>
              <a:rPr lang="es-CO" sz="2400" i="0" dirty="0">
                <a:latin typeface="Tahoma" pitchFamily="34" charset="0"/>
              </a:rPr>
              <a:t>Campos de la </a:t>
            </a:r>
            <a:r>
              <a:rPr lang="es-CO" sz="2400" i="0" dirty="0" err="1">
                <a:latin typeface="Tahoma" pitchFamily="34" charset="0"/>
              </a:rPr>
              <a:t>asertividad</a:t>
            </a:r>
            <a:r>
              <a:rPr lang="es-CO" sz="2400" i="0" dirty="0">
                <a:latin typeface="Tahoma" pitchFamily="34" charset="0"/>
              </a:rPr>
              <a:t> emocional</a:t>
            </a:r>
          </a:p>
          <a:p>
            <a:pPr marL="457200" indent="-457200" algn="l">
              <a:spcBef>
                <a:spcPct val="50000"/>
              </a:spcBef>
              <a:buFontTx/>
              <a:buAutoNum type="arabicPeriod"/>
            </a:pPr>
            <a:r>
              <a:rPr lang="es-CO" sz="2400" i="0" dirty="0">
                <a:latin typeface="Tahoma" pitchFamily="34" charset="0"/>
              </a:rPr>
              <a:t>Capacidad de distinguir las propias emociones</a:t>
            </a:r>
          </a:p>
          <a:p>
            <a:pPr marL="457200" indent="-457200" algn="l">
              <a:spcBef>
                <a:spcPct val="50000"/>
              </a:spcBef>
              <a:buFontTx/>
              <a:buAutoNum type="arabicPeriod"/>
            </a:pPr>
            <a:r>
              <a:rPr lang="es-CO" sz="2400" i="0" dirty="0">
                <a:latin typeface="Tahoma" pitchFamily="34" charset="0"/>
              </a:rPr>
              <a:t>Capacidad de expresar las propias emociones</a:t>
            </a:r>
          </a:p>
          <a:p>
            <a:pPr marL="457200" indent="-457200" algn="l">
              <a:spcBef>
                <a:spcPct val="50000"/>
              </a:spcBef>
              <a:buFontTx/>
              <a:buAutoNum type="arabicPeriod"/>
            </a:pPr>
            <a:r>
              <a:rPr lang="es-CO" sz="2400" i="0" dirty="0">
                <a:latin typeface="Tahoma" pitchFamily="34" charset="0"/>
              </a:rPr>
              <a:t>Capacidad de escuchar </a:t>
            </a:r>
            <a:r>
              <a:rPr lang="es-CO" sz="2400" i="0" dirty="0" smtClean="0">
                <a:latin typeface="Tahoma" pitchFamily="34" charset="0"/>
              </a:rPr>
              <a:t>(percibir) las emociones de los </a:t>
            </a:r>
            <a:r>
              <a:rPr lang="es-CO" sz="2400" i="0" dirty="0">
                <a:latin typeface="Tahoma" pitchFamily="34" charset="0"/>
              </a:rPr>
              <a:t>demás</a:t>
            </a:r>
          </a:p>
          <a:p>
            <a:pPr marL="457200" indent="-457200" algn="l">
              <a:spcBef>
                <a:spcPct val="50000"/>
              </a:spcBef>
              <a:buFontTx/>
              <a:buAutoNum type="arabicPeriod"/>
            </a:pPr>
            <a:r>
              <a:rPr lang="es-CO" sz="2400" i="0" dirty="0">
                <a:latin typeface="Tahoma" pitchFamily="34" charset="0"/>
              </a:rPr>
              <a:t>Capacidad de sentir empatía respecto de </a:t>
            </a:r>
            <a:r>
              <a:rPr lang="es-CO" sz="2400" i="0" dirty="0" smtClean="0">
                <a:latin typeface="Tahoma" pitchFamily="34" charset="0"/>
              </a:rPr>
              <a:t>las emociones de los otros</a:t>
            </a:r>
          </a:p>
          <a:p>
            <a:pPr marL="457200" indent="-457200" algn="l">
              <a:spcBef>
                <a:spcPct val="50000"/>
              </a:spcBef>
              <a:buFontTx/>
              <a:buAutoNum type="arabicPeriod"/>
            </a:pPr>
            <a:r>
              <a:rPr lang="es-CO" dirty="0" smtClean="0">
                <a:latin typeface="Tahoma" pitchFamily="34" charset="0"/>
              </a:rPr>
              <a:t>Capacidad de transformar la propia disposición emocional: emocionarse de manera diferente frente a los mismos hechos o situaciones </a:t>
            </a:r>
            <a:endParaRPr lang="es-ES" sz="2400" i="0" dirty="0">
              <a:latin typeface="Tahoma" pitchFamily="34" charset="0"/>
            </a:endParaRP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p:txBody>
          <a:bodyPr/>
          <a:lstStyle/>
          <a:p>
            <a:pPr algn="ctr" eaLnBrk="1" hangingPunct="1">
              <a:defRPr/>
            </a:pPr>
            <a:r>
              <a:rPr kumimoji="1" lang="es-ES" sz="2400" b="1" kern="1200" dirty="0">
                <a:solidFill>
                  <a:srgbClr val="C00000"/>
                </a:solidFill>
                <a:latin typeface="Tahoma" pitchFamily="34" charset="0"/>
                <a:ea typeface="+mn-ea"/>
                <a:cs typeface="Tahoma" pitchFamily="34" charset="0"/>
              </a:rPr>
              <a:t>TEORÍA</a:t>
            </a:r>
            <a:r>
              <a:rPr lang="es-ES" sz="2400" dirty="0" smtClean="0">
                <a:solidFill>
                  <a:srgbClr val="FFFF00"/>
                </a:solidFill>
              </a:rPr>
              <a:t> </a:t>
            </a:r>
            <a:r>
              <a:rPr kumimoji="1" lang="es-ES" sz="2400" b="1" kern="1200" dirty="0">
                <a:solidFill>
                  <a:srgbClr val="C00000"/>
                </a:solidFill>
                <a:latin typeface="Tahoma" pitchFamily="34" charset="0"/>
                <a:ea typeface="+mn-ea"/>
                <a:cs typeface="Tahoma" pitchFamily="34" charset="0"/>
              </a:rPr>
              <a:t>DE LOS ESTILOS DE APRENDIZAJE</a:t>
            </a:r>
          </a:p>
        </p:txBody>
      </p:sp>
      <p:sp>
        <p:nvSpPr>
          <p:cNvPr id="182275" name="Rectangle 3"/>
          <p:cNvSpPr>
            <a:spLocks noGrp="1" noChangeArrowheads="1"/>
          </p:cNvSpPr>
          <p:nvPr>
            <p:ph idx="1"/>
          </p:nvPr>
        </p:nvSpPr>
        <p:spPr>
          <a:xfrm>
            <a:off x="395536" y="1196752"/>
            <a:ext cx="8496944" cy="4464496"/>
          </a:xfrm>
          <a:solidFill>
            <a:srgbClr val="FFFFE1"/>
          </a:solidFill>
          <a:ln>
            <a:solidFill>
              <a:schemeClr val="tx1"/>
            </a:solidFill>
          </a:ln>
        </p:spPr>
        <p:txBody>
          <a:bodyPr/>
          <a:lstStyle/>
          <a:p>
            <a:pPr marL="0" indent="0" algn="just">
              <a:spcBef>
                <a:spcPct val="0"/>
              </a:spcBef>
              <a:spcAft>
                <a:spcPts val="1200"/>
              </a:spcAft>
              <a:buNone/>
              <a:defRPr/>
            </a:pPr>
            <a:r>
              <a:rPr lang="es-ES" sz="2400" kern="1200" dirty="0" smtClean="0">
                <a:latin typeface="Tahoma" pitchFamily="34" charset="0"/>
                <a:cs typeface="Tahoma" pitchFamily="34" charset="0"/>
              </a:rPr>
              <a:t>La neurociencia cognitiva ha aportado para entender que cada estudiante tiene su propia forma de aprender (piensa de manera distinta, capta la información, la procesa, la almacena y la recupera de forma diferente)</a:t>
            </a:r>
          </a:p>
          <a:p>
            <a:pPr marL="0" indent="0" algn="just">
              <a:spcBef>
                <a:spcPct val="0"/>
              </a:spcBef>
              <a:spcAft>
                <a:spcPts val="1200"/>
              </a:spcAft>
              <a:buNone/>
              <a:defRPr/>
            </a:pPr>
            <a:r>
              <a:rPr lang="es-ES" sz="2400" dirty="0" smtClean="0">
                <a:latin typeface="Tahoma" pitchFamily="34" charset="0"/>
                <a:cs typeface="Tahoma" pitchFamily="34" charset="0"/>
              </a:rPr>
              <a:t>Los estilos de aprendizaje se refieren a la manera como los estudiantes estructuran los contenidos, forman y utilizan conceptos, interpretan la información, resuelven los problemas, seleccionan medios de representación, etc. </a:t>
            </a:r>
          </a:p>
          <a:p>
            <a:pPr marL="0" indent="0" algn="just">
              <a:spcBef>
                <a:spcPct val="0"/>
              </a:spcBef>
              <a:spcAft>
                <a:spcPts val="1200"/>
              </a:spcAft>
              <a:buNone/>
              <a:defRPr/>
            </a:pPr>
            <a:r>
              <a:rPr lang="es-ES" sz="2400" kern="1200" dirty="0" smtClean="0">
                <a:latin typeface="Tahoma" pitchFamily="34" charset="0"/>
                <a:cs typeface="Tahoma" pitchFamily="34" charset="0"/>
              </a:rPr>
              <a:t>Conocer y aplicar en la enseñanza los estilos de aprendizaje potencia los logros de los estudiantes, pero entendiendo que no debe clasificarse a los estudiantes en categorías cerradas</a:t>
            </a:r>
          </a:p>
          <a:p>
            <a:pPr marL="0" indent="0" algn="just">
              <a:spcBef>
                <a:spcPct val="0"/>
              </a:spcBef>
              <a:spcAft>
                <a:spcPts val="1200"/>
              </a:spcAft>
              <a:buNone/>
              <a:defRPr/>
            </a:pPr>
            <a:endParaRPr lang="es-ES" sz="2400" kern="1200" dirty="0" smtClean="0">
              <a:latin typeface="Tahoma" pitchFamily="34" charset="0"/>
              <a:cs typeface="Tahoma" pitchFamily="34" charset="0"/>
            </a:endParaRPr>
          </a:p>
          <a:p>
            <a:pPr marL="0" indent="0" algn="just">
              <a:spcBef>
                <a:spcPct val="0"/>
              </a:spcBef>
              <a:spcAft>
                <a:spcPts val="1200"/>
              </a:spcAft>
              <a:buNone/>
              <a:defRPr/>
            </a:pPr>
            <a:endParaRPr lang="es-ES" sz="2400" kern="1200" dirty="0" smtClean="0">
              <a:latin typeface="Tahoma" pitchFamily="34" charset="0"/>
              <a:cs typeface="Tahoma" pitchFamily="34" charset="0"/>
            </a:endParaRPr>
          </a:p>
          <a:p>
            <a:pPr marL="0" indent="0" algn="just">
              <a:spcBef>
                <a:spcPct val="0"/>
              </a:spcBef>
              <a:spcAft>
                <a:spcPts val="1200"/>
              </a:spcAft>
              <a:buNone/>
              <a:defRPr/>
            </a:pPr>
            <a:endParaRPr lang="es-ES" sz="2400" kern="1200" dirty="0" smtClean="0">
              <a:latin typeface="Tahoma" pitchFamily="34" charset="0"/>
              <a:cs typeface="Tahoma" pitchFamily="34" charset="0"/>
            </a:endParaRPr>
          </a:p>
          <a:p>
            <a:pPr marL="0" indent="0" algn="just">
              <a:spcBef>
                <a:spcPct val="0"/>
              </a:spcBef>
              <a:spcAft>
                <a:spcPts val="1200"/>
              </a:spcAft>
              <a:buNone/>
              <a:defRPr/>
            </a:pPr>
            <a:endParaRPr lang="es-ES" sz="2400" kern="1200" dirty="0">
              <a:latin typeface="Tahoma" pitchFamily="34" charset="0"/>
              <a:cs typeface="Tahoma" pitchFamily="34" charset="0"/>
            </a:endParaRPr>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lstStyle/>
          <a:p>
            <a:pPr eaLnBrk="1" hangingPunct="1">
              <a:defRPr/>
            </a:pPr>
            <a:r>
              <a:rPr kumimoji="1" lang="es-ES" sz="2400" b="1" kern="1200" dirty="0" smtClean="0">
                <a:solidFill>
                  <a:srgbClr val="C00000"/>
                </a:solidFill>
                <a:latin typeface="Tahoma" pitchFamily="34" charset="0"/>
                <a:ea typeface="+mn-ea"/>
                <a:cs typeface="Tahoma" pitchFamily="34" charset="0"/>
              </a:rPr>
              <a:t>MODELOS DE ESTILOS DE APRENDIZAJE</a:t>
            </a:r>
            <a:endParaRPr kumimoji="1" lang="es-ES" sz="2400" b="1" kern="1200" dirty="0">
              <a:solidFill>
                <a:srgbClr val="C00000"/>
              </a:solidFill>
              <a:latin typeface="Tahoma" pitchFamily="34" charset="0"/>
              <a:ea typeface="+mn-ea"/>
              <a:cs typeface="Tahoma" pitchFamily="34" charset="0"/>
            </a:endParaRPr>
          </a:p>
        </p:txBody>
      </p:sp>
      <p:sp>
        <p:nvSpPr>
          <p:cNvPr id="108547" name="Rectangle 3"/>
          <p:cNvSpPr>
            <a:spLocks noGrp="1" noChangeArrowheads="1"/>
          </p:cNvSpPr>
          <p:nvPr>
            <p:ph type="body" idx="1"/>
          </p:nvPr>
        </p:nvSpPr>
        <p:spPr>
          <a:xfrm>
            <a:off x="107504" y="1124744"/>
            <a:ext cx="8784976" cy="4896544"/>
          </a:xfrm>
          <a:solidFill>
            <a:srgbClr val="DDF2FF"/>
          </a:solidFill>
          <a:ln>
            <a:solidFill>
              <a:schemeClr val="tx1"/>
            </a:solidFill>
          </a:ln>
        </p:spPr>
        <p:txBody>
          <a:bodyPr/>
          <a:lstStyle/>
          <a:p>
            <a:pPr marL="0" indent="0" algn="just" eaLnBrk="1" hangingPunct="1">
              <a:spcBef>
                <a:spcPts val="0"/>
              </a:spcBef>
              <a:spcAft>
                <a:spcPts val="600"/>
              </a:spcAft>
              <a:buNone/>
              <a:defRPr/>
            </a:pPr>
            <a:r>
              <a:rPr lang="es-ES" sz="2300" kern="1200" dirty="0" smtClean="0">
                <a:latin typeface="Tahoma" pitchFamily="34" charset="0"/>
                <a:cs typeface="Tahoma" pitchFamily="34" charset="0"/>
              </a:rPr>
              <a:t>Se han clasificado a partir de diversos criterios:</a:t>
            </a:r>
          </a:p>
          <a:p>
            <a:pPr marL="268288" indent="-268288" algn="just" eaLnBrk="1" hangingPunct="1">
              <a:spcBef>
                <a:spcPts val="0"/>
              </a:spcBef>
              <a:spcAft>
                <a:spcPts val="600"/>
              </a:spcAft>
              <a:defRPr/>
            </a:pPr>
            <a:r>
              <a:rPr lang="es-ES" sz="2300" kern="1200" dirty="0" smtClean="0">
                <a:latin typeface="Tahoma" pitchFamily="34" charset="0"/>
                <a:cs typeface="Tahoma" pitchFamily="34" charset="0"/>
              </a:rPr>
              <a:t>Dominancia cerebral (modelo </a:t>
            </a:r>
            <a:r>
              <a:rPr lang="es-ES" sz="2300" kern="1200" dirty="0" err="1" smtClean="0">
                <a:latin typeface="Tahoma" pitchFamily="34" charset="0"/>
                <a:cs typeface="Tahoma" pitchFamily="34" charset="0"/>
              </a:rPr>
              <a:t>Herrmann</a:t>
            </a:r>
            <a:r>
              <a:rPr lang="es-ES" sz="2300" kern="1200" dirty="0" smtClean="0">
                <a:latin typeface="Tahoma" pitchFamily="34" charset="0"/>
                <a:cs typeface="Tahoma" pitchFamily="34" charset="0"/>
              </a:rPr>
              <a:t> Cuadrante cerebral)</a:t>
            </a:r>
          </a:p>
          <a:p>
            <a:pPr marL="268288" indent="-268288" algn="just" eaLnBrk="1" hangingPunct="1">
              <a:spcBef>
                <a:spcPts val="0"/>
              </a:spcBef>
              <a:spcAft>
                <a:spcPts val="600"/>
              </a:spcAft>
              <a:defRPr/>
            </a:pPr>
            <a:r>
              <a:rPr lang="es-ES" sz="2300" kern="1200" dirty="0" smtClean="0">
                <a:latin typeface="Tahoma" pitchFamily="34" charset="0"/>
                <a:cs typeface="Tahoma" pitchFamily="34" charset="0"/>
              </a:rPr>
              <a:t>Categorías bipolares (modelo </a:t>
            </a:r>
            <a:r>
              <a:rPr lang="es-ES" sz="2300" kern="1200" dirty="0" err="1" smtClean="0">
                <a:latin typeface="Tahoma" pitchFamily="34" charset="0"/>
                <a:cs typeface="Tahoma" pitchFamily="34" charset="0"/>
              </a:rPr>
              <a:t>Felder</a:t>
            </a:r>
            <a:r>
              <a:rPr lang="es-ES" sz="2300" kern="1200" dirty="0" smtClean="0">
                <a:latin typeface="Tahoma" pitchFamily="34" charset="0"/>
                <a:cs typeface="Tahoma" pitchFamily="34" charset="0"/>
              </a:rPr>
              <a:t> y </a:t>
            </a:r>
            <a:r>
              <a:rPr lang="es-ES" sz="2300" kern="1200" dirty="0" err="1" smtClean="0">
                <a:latin typeface="Tahoma" pitchFamily="34" charset="0"/>
                <a:cs typeface="Tahoma" pitchFamily="34" charset="0"/>
              </a:rPr>
              <a:t>Silverman</a:t>
            </a:r>
            <a:r>
              <a:rPr lang="es-ES" sz="2300" kern="1200" dirty="0" smtClean="0">
                <a:latin typeface="Tahoma" pitchFamily="34" charset="0"/>
                <a:cs typeface="Tahoma" pitchFamily="34" charset="0"/>
              </a:rPr>
              <a:t>)  </a:t>
            </a:r>
          </a:p>
          <a:p>
            <a:pPr marL="268288" indent="-268288" algn="just" eaLnBrk="1" hangingPunct="1">
              <a:spcBef>
                <a:spcPts val="0"/>
              </a:spcBef>
              <a:spcAft>
                <a:spcPts val="600"/>
              </a:spcAft>
              <a:defRPr/>
            </a:pPr>
            <a:r>
              <a:rPr lang="es-ES" sz="2300" kern="1200" dirty="0" smtClean="0">
                <a:latin typeface="Tahoma" pitchFamily="34" charset="0"/>
                <a:cs typeface="Tahoma" pitchFamily="34" charset="0"/>
              </a:rPr>
              <a:t>Forma de empleo de la información (Modelo de David </a:t>
            </a:r>
            <a:r>
              <a:rPr lang="es-ES" sz="2300" kern="1200" dirty="0" err="1" smtClean="0">
                <a:latin typeface="Tahoma" pitchFamily="34" charset="0"/>
                <a:cs typeface="Tahoma" pitchFamily="34" charset="0"/>
              </a:rPr>
              <a:t>Kolb</a:t>
            </a:r>
            <a:r>
              <a:rPr lang="es-ES" sz="2300" kern="1200" dirty="0" smtClean="0">
                <a:latin typeface="Tahoma" pitchFamily="34" charset="0"/>
                <a:cs typeface="Tahoma" pitchFamily="34" charset="0"/>
              </a:rPr>
              <a:t> sobre estilos activo, reflexivo, teórico y pragmático)</a:t>
            </a:r>
          </a:p>
          <a:p>
            <a:pPr marL="268288" indent="-268288" algn="just" eaLnBrk="1" hangingPunct="1">
              <a:spcBef>
                <a:spcPts val="0"/>
              </a:spcBef>
              <a:spcAft>
                <a:spcPts val="600"/>
              </a:spcAft>
              <a:defRPr/>
            </a:pPr>
            <a:r>
              <a:rPr lang="es-ES" sz="2300" kern="1200" dirty="0" smtClean="0">
                <a:latin typeface="Tahoma" pitchFamily="34" charset="0"/>
                <a:cs typeface="Tahoma" pitchFamily="34" charset="0"/>
              </a:rPr>
              <a:t>Selección de la información y representación (Modelo PNL de </a:t>
            </a:r>
            <a:r>
              <a:rPr lang="es-ES" sz="2300" kern="1200" dirty="0" err="1" smtClean="0">
                <a:latin typeface="Tahoma" pitchFamily="34" charset="0"/>
                <a:cs typeface="Tahoma" pitchFamily="34" charset="0"/>
              </a:rPr>
              <a:t>Bandler</a:t>
            </a:r>
            <a:r>
              <a:rPr lang="es-ES" sz="2300" kern="1200" dirty="0" smtClean="0">
                <a:latin typeface="Tahoma" pitchFamily="34" charset="0"/>
                <a:cs typeface="Tahoma" pitchFamily="34" charset="0"/>
              </a:rPr>
              <a:t> y </a:t>
            </a:r>
            <a:r>
              <a:rPr lang="es-ES" sz="2300" kern="1200" dirty="0" err="1" smtClean="0">
                <a:latin typeface="Tahoma" pitchFamily="34" charset="0"/>
                <a:cs typeface="Tahoma" pitchFamily="34" charset="0"/>
              </a:rPr>
              <a:t>Grinder</a:t>
            </a:r>
            <a:r>
              <a:rPr lang="es-ES" sz="2300" kern="1200" dirty="0" smtClean="0">
                <a:latin typeface="Tahoma" pitchFamily="34" charset="0"/>
                <a:cs typeface="Tahoma" pitchFamily="34" charset="0"/>
              </a:rPr>
              <a:t>. Estilos visual, auditivo y </a:t>
            </a:r>
            <a:r>
              <a:rPr lang="es-ES" sz="2300" kern="1200" dirty="0" err="1" smtClean="0">
                <a:latin typeface="Tahoma" pitchFamily="34" charset="0"/>
                <a:cs typeface="Tahoma" pitchFamily="34" charset="0"/>
              </a:rPr>
              <a:t>kinestésico</a:t>
            </a:r>
            <a:r>
              <a:rPr lang="es-ES" sz="2300" kern="1200" dirty="0" smtClean="0">
                <a:latin typeface="Tahoma" pitchFamily="34" charset="0"/>
                <a:cs typeface="Tahoma" pitchFamily="34" charset="0"/>
              </a:rPr>
              <a:t>) </a:t>
            </a:r>
          </a:p>
          <a:p>
            <a:pPr marL="268288" indent="-268288" algn="just" eaLnBrk="1" hangingPunct="1">
              <a:spcBef>
                <a:spcPts val="0"/>
              </a:spcBef>
              <a:spcAft>
                <a:spcPts val="600"/>
              </a:spcAft>
              <a:defRPr/>
            </a:pPr>
            <a:r>
              <a:rPr lang="es-ES" sz="2300" kern="1200" dirty="0" smtClean="0">
                <a:latin typeface="Tahoma" pitchFamily="34" charset="0"/>
                <a:cs typeface="Tahoma" pitchFamily="34" charset="0"/>
              </a:rPr>
              <a:t>Procesamiento de la información (Modelo de hemisferios cerebrales de Roger </a:t>
            </a:r>
            <a:r>
              <a:rPr lang="es-ES" sz="2300" kern="1200" dirty="0" err="1" smtClean="0">
                <a:latin typeface="Tahoma" pitchFamily="34" charset="0"/>
                <a:cs typeface="Tahoma" pitchFamily="34" charset="0"/>
              </a:rPr>
              <a:t>Sperry</a:t>
            </a:r>
            <a:r>
              <a:rPr lang="es-ES" sz="2300" kern="1200" dirty="0" smtClean="0">
                <a:latin typeface="Tahoma" pitchFamily="34" charset="0"/>
                <a:cs typeface="Tahoma" pitchFamily="34" charset="0"/>
              </a:rPr>
              <a:t>. Cerebro lógico y cerebro emocional)</a:t>
            </a:r>
          </a:p>
          <a:p>
            <a:pPr marL="268288" indent="-268288" algn="just" eaLnBrk="1" hangingPunct="1">
              <a:spcBef>
                <a:spcPts val="0"/>
              </a:spcBef>
              <a:spcAft>
                <a:spcPts val="600"/>
              </a:spcAft>
              <a:defRPr/>
            </a:pPr>
            <a:r>
              <a:rPr lang="es-ES" sz="2300" kern="1200" dirty="0" smtClean="0">
                <a:latin typeface="Tahoma" pitchFamily="34" charset="0"/>
                <a:cs typeface="Tahoma" pitchFamily="34" charset="0"/>
              </a:rPr>
              <a:t>Tipos de inteligencia (Inteligencias múltiples de </a:t>
            </a:r>
            <a:r>
              <a:rPr lang="es-ES" sz="2300" kern="1200" dirty="0">
                <a:latin typeface="Tahoma" pitchFamily="34" charset="0"/>
                <a:cs typeface="Tahoma" pitchFamily="34" charset="0"/>
              </a:rPr>
              <a:t>G</a:t>
            </a:r>
            <a:r>
              <a:rPr lang="es-ES" sz="2300" kern="1200" dirty="0" smtClean="0">
                <a:latin typeface="Tahoma" pitchFamily="34" charset="0"/>
                <a:cs typeface="Tahoma" pitchFamily="34" charset="0"/>
              </a:rPr>
              <a:t>ardner)</a:t>
            </a:r>
          </a:p>
          <a:p>
            <a:pPr marL="268288" indent="-268288" algn="just" eaLnBrk="1" hangingPunct="1">
              <a:spcBef>
                <a:spcPts val="0"/>
              </a:spcBef>
              <a:spcAft>
                <a:spcPts val="600"/>
              </a:spcAft>
              <a:defRPr/>
            </a:pPr>
            <a:r>
              <a:rPr lang="es-ES" sz="2300" kern="1200" dirty="0" smtClean="0">
                <a:latin typeface="Tahoma" pitchFamily="34" charset="0"/>
                <a:cs typeface="Tahoma" pitchFamily="34" charset="0"/>
              </a:rPr>
              <a:t>Funciones cerebrales (Cerebro </a:t>
            </a:r>
            <a:r>
              <a:rPr lang="es-ES" sz="2300" kern="1200" dirty="0" err="1" smtClean="0">
                <a:latin typeface="Tahoma" pitchFamily="34" charset="0"/>
                <a:cs typeface="Tahoma" pitchFamily="34" charset="0"/>
              </a:rPr>
              <a:t>triádico</a:t>
            </a:r>
            <a:r>
              <a:rPr lang="es-ES" sz="2300" kern="1200" dirty="0" smtClean="0">
                <a:latin typeface="Tahoma" pitchFamily="34" charset="0"/>
                <a:cs typeface="Tahoma" pitchFamily="34" charset="0"/>
              </a:rPr>
              <a:t> de W. de </a:t>
            </a:r>
            <a:r>
              <a:rPr lang="es-ES" sz="2300" kern="1200" dirty="0" err="1" smtClean="0">
                <a:latin typeface="Tahoma" pitchFamily="34" charset="0"/>
                <a:cs typeface="Tahoma" pitchFamily="34" charset="0"/>
              </a:rPr>
              <a:t>Gregori</a:t>
            </a:r>
            <a:r>
              <a:rPr lang="es-ES" sz="2300" kern="1200" dirty="0" smtClean="0">
                <a:latin typeface="Tahoma" pitchFamily="34" charset="0"/>
                <a:cs typeface="Tahoma" pitchFamily="34" charset="0"/>
              </a:rPr>
              <a:t>)</a:t>
            </a:r>
          </a:p>
        </p:txBody>
      </p:sp>
    </p:spTree>
    <p:extLst>
      <p:ext uri="{BB962C8B-B14F-4D97-AF65-F5344CB8AC3E}">
        <p14:creationId xmlns="" xmlns:p14="http://schemas.microsoft.com/office/powerpoint/2010/main" val="12886035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8547">
                                            <p:txEl>
                                              <p:pRg st="1" end="1"/>
                                            </p:txEl>
                                          </p:spTgt>
                                        </p:tgtEl>
                                        <p:attrNameLst>
                                          <p:attrName>style.visibility</p:attrName>
                                        </p:attrNameLst>
                                      </p:cBhvr>
                                      <p:to>
                                        <p:strVal val="visible"/>
                                      </p:to>
                                    </p:set>
                                    <p:animEffect transition="in" filter="wipe(down)">
                                      <p:cBhvr>
                                        <p:cTn id="7" dur="500"/>
                                        <p:tgtEl>
                                          <p:spTgt spid="10854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08547">
                                            <p:txEl>
                                              <p:pRg st="2" end="2"/>
                                            </p:txEl>
                                          </p:spTgt>
                                        </p:tgtEl>
                                        <p:attrNameLst>
                                          <p:attrName>style.visibility</p:attrName>
                                        </p:attrNameLst>
                                      </p:cBhvr>
                                      <p:to>
                                        <p:strVal val="visible"/>
                                      </p:to>
                                    </p:set>
                                    <p:animEffect transition="in" filter="wipe(down)">
                                      <p:cBhvr>
                                        <p:cTn id="12" dur="500"/>
                                        <p:tgtEl>
                                          <p:spTgt spid="10854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08547">
                                            <p:txEl>
                                              <p:pRg st="3" end="3"/>
                                            </p:txEl>
                                          </p:spTgt>
                                        </p:tgtEl>
                                        <p:attrNameLst>
                                          <p:attrName>style.visibility</p:attrName>
                                        </p:attrNameLst>
                                      </p:cBhvr>
                                      <p:to>
                                        <p:strVal val="visible"/>
                                      </p:to>
                                    </p:set>
                                    <p:animEffect transition="in" filter="wipe(down)">
                                      <p:cBhvr>
                                        <p:cTn id="17" dur="500"/>
                                        <p:tgtEl>
                                          <p:spTgt spid="10854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08547">
                                            <p:txEl>
                                              <p:pRg st="4" end="4"/>
                                            </p:txEl>
                                          </p:spTgt>
                                        </p:tgtEl>
                                        <p:attrNameLst>
                                          <p:attrName>style.visibility</p:attrName>
                                        </p:attrNameLst>
                                      </p:cBhvr>
                                      <p:to>
                                        <p:strVal val="visible"/>
                                      </p:to>
                                    </p:set>
                                    <p:animEffect transition="in" filter="wipe(down)">
                                      <p:cBhvr>
                                        <p:cTn id="22" dur="500"/>
                                        <p:tgtEl>
                                          <p:spTgt spid="10854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08547">
                                            <p:txEl>
                                              <p:pRg st="5" end="5"/>
                                            </p:txEl>
                                          </p:spTgt>
                                        </p:tgtEl>
                                        <p:attrNameLst>
                                          <p:attrName>style.visibility</p:attrName>
                                        </p:attrNameLst>
                                      </p:cBhvr>
                                      <p:to>
                                        <p:strVal val="visible"/>
                                      </p:to>
                                    </p:set>
                                    <p:animEffect transition="in" filter="wipe(down)">
                                      <p:cBhvr>
                                        <p:cTn id="27" dur="500"/>
                                        <p:tgtEl>
                                          <p:spTgt spid="108547">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08547">
                                            <p:txEl>
                                              <p:pRg st="6" end="6"/>
                                            </p:txEl>
                                          </p:spTgt>
                                        </p:tgtEl>
                                        <p:attrNameLst>
                                          <p:attrName>style.visibility</p:attrName>
                                        </p:attrNameLst>
                                      </p:cBhvr>
                                      <p:to>
                                        <p:strVal val="visible"/>
                                      </p:to>
                                    </p:set>
                                    <p:animEffect transition="in" filter="wipe(down)">
                                      <p:cBhvr>
                                        <p:cTn id="32" dur="500"/>
                                        <p:tgtEl>
                                          <p:spTgt spid="108547">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108547">
                                            <p:txEl>
                                              <p:pRg st="7" end="7"/>
                                            </p:txEl>
                                          </p:spTgt>
                                        </p:tgtEl>
                                        <p:attrNameLst>
                                          <p:attrName>style.visibility</p:attrName>
                                        </p:attrNameLst>
                                      </p:cBhvr>
                                      <p:to>
                                        <p:strVal val="visible"/>
                                      </p:to>
                                    </p:set>
                                    <p:animEffect transition="in" filter="wipe(down)">
                                      <p:cBhvr>
                                        <p:cTn id="37" dur="500"/>
                                        <p:tgtEl>
                                          <p:spTgt spid="10854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xfrm>
            <a:off x="179512" y="340891"/>
            <a:ext cx="8496944" cy="639837"/>
          </a:xfrm>
        </p:spPr>
        <p:txBody>
          <a:bodyPr/>
          <a:lstStyle/>
          <a:p>
            <a:pPr algn="ctr" eaLnBrk="1" hangingPunct="1">
              <a:defRPr/>
            </a:pPr>
            <a:r>
              <a:rPr lang="es-ES" sz="2400" b="1" dirty="0" smtClean="0">
                <a:solidFill>
                  <a:srgbClr val="C00000"/>
                </a:solidFill>
                <a:latin typeface="Tahoma" pitchFamily="34" charset="0"/>
                <a:cs typeface="Tahoma" pitchFamily="34" charset="0"/>
              </a:rPr>
              <a:t>ESTILOS DE ENSEÑANZA</a:t>
            </a:r>
            <a:endParaRPr lang="es-ES" sz="2400" b="1" dirty="0">
              <a:solidFill>
                <a:srgbClr val="C00000"/>
              </a:solidFill>
              <a:latin typeface="Tahoma" pitchFamily="34" charset="0"/>
              <a:cs typeface="Tahoma" pitchFamily="34" charset="0"/>
            </a:endParaRPr>
          </a:p>
        </p:txBody>
      </p:sp>
      <p:sp>
        <p:nvSpPr>
          <p:cNvPr id="145411" name="Rectangle 3"/>
          <p:cNvSpPr>
            <a:spLocks noGrp="1" noChangeArrowheads="1"/>
          </p:cNvSpPr>
          <p:nvPr>
            <p:ph type="body" idx="1"/>
          </p:nvPr>
        </p:nvSpPr>
        <p:spPr>
          <a:xfrm>
            <a:off x="467544" y="1412776"/>
            <a:ext cx="8229600" cy="4525963"/>
          </a:xfrm>
          <a:solidFill>
            <a:schemeClr val="bg2">
              <a:lumMod val="20000"/>
              <a:lumOff val="80000"/>
            </a:schemeClr>
          </a:solidFill>
          <a:ln>
            <a:solidFill>
              <a:schemeClr val="tx1"/>
            </a:solidFill>
          </a:ln>
        </p:spPr>
        <p:txBody>
          <a:bodyPr/>
          <a:lstStyle/>
          <a:p>
            <a:pPr marL="0" indent="0" algn="just">
              <a:spcBef>
                <a:spcPct val="0"/>
              </a:spcBef>
              <a:spcAft>
                <a:spcPts val="1200"/>
              </a:spcAft>
              <a:buNone/>
              <a:defRPr/>
            </a:pPr>
            <a:r>
              <a:rPr lang="es-ES" sz="2400" kern="1200" dirty="0" smtClean="0">
                <a:latin typeface="Tahoma" pitchFamily="34" charset="0"/>
                <a:cs typeface="Tahoma" pitchFamily="34" charset="0"/>
              </a:rPr>
              <a:t>El estilo de aprender del profesor influye notablemente en su estilo de enseñar: “enseño como me gustaría que me enseñasen a mí”</a:t>
            </a:r>
          </a:p>
          <a:p>
            <a:pPr marL="0" indent="0" algn="just">
              <a:spcBef>
                <a:spcPct val="0"/>
              </a:spcBef>
              <a:spcAft>
                <a:spcPts val="1200"/>
              </a:spcAft>
              <a:buNone/>
              <a:defRPr/>
            </a:pPr>
            <a:r>
              <a:rPr lang="es-ES" sz="2400" kern="1200" dirty="0" smtClean="0">
                <a:latin typeface="Tahoma" pitchFamily="34" charset="0"/>
                <a:cs typeface="Tahoma" pitchFamily="34" charset="0"/>
              </a:rPr>
              <a:t>Los estudiantes aprenden con más efectividad cuando se les enseña según sus estilos de aprendizaje</a:t>
            </a:r>
          </a:p>
          <a:p>
            <a:pPr marL="0" indent="0" algn="just" eaLnBrk="1" hangingPunct="1">
              <a:buNone/>
              <a:defRPr/>
            </a:pPr>
            <a:r>
              <a:rPr lang="es-ES" sz="2400" kern="1200" dirty="0" smtClean="0">
                <a:latin typeface="Tahoma" pitchFamily="34" charset="0"/>
                <a:cs typeface="Tahoma" pitchFamily="34" charset="0"/>
              </a:rPr>
              <a:t>Con </a:t>
            </a:r>
            <a:r>
              <a:rPr lang="es-ES" sz="2400" kern="1200" dirty="0">
                <a:latin typeface="Tahoma" pitchFamily="34" charset="0"/>
                <a:cs typeface="Tahoma" pitchFamily="34" charset="0"/>
              </a:rPr>
              <a:t>frecuencia surgen desajustes entre los Estilos de Aprendizaje de los estudiantes y los Estilos de Enseñanza de sus </a:t>
            </a:r>
            <a:r>
              <a:rPr lang="es-ES" sz="2400" kern="1200" dirty="0" smtClean="0">
                <a:latin typeface="Tahoma" pitchFamily="34" charset="0"/>
                <a:cs typeface="Tahoma" pitchFamily="34" charset="0"/>
              </a:rPr>
              <a:t>profesores</a:t>
            </a:r>
            <a:endParaRPr lang="es-ES" sz="2400" kern="1200" dirty="0">
              <a:latin typeface="Tahoma" pitchFamily="34" charset="0"/>
              <a:cs typeface="Tahoma" pitchFamily="34" charset="0"/>
            </a:endParaRPr>
          </a:p>
          <a:p>
            <a:pPr marL="0" indent="0" algn="just" eaLnBrk="1" hangingPunct="1">
              <a:buNone/>
              <a:defRPr/>
            </a:pPr>
            <a:r>
              <a:rPr lang="es-ES" sz="2400" kern="1200" dirty="0" smtClean="0">
                <a:latin typeface="Tahoma" pitchFamily="34" charset="0"/>
                <a:cs typeface="Tahoma" pitchFamily="34" charset="0"/>
              </a:rPr>
              <a:t>El reto: atender la diversidad del alumnado en los procesos escolares para asegurar el logro de los fines educativos</a:t>
            </a:r>
          </a:p>
          <a:p>
            <a:pPr marL="0" indent="0" algn="just" eaLnBrk="1" hangingPunct="1">
              <a:buNone/>
              <a:defRPr/>
            </a:pPr>
            <a:endParaRPr lang="es-ES" sz="2400" kern="1200" dirty="0">
              <a:latin typeface="Tahoma" pitchFamily="34" charset="0"/>
              <a:cs typeface="Tahoma" pitchFamily="34" charset="0"/>
            </a:endParaRPr>
          </a:p>
        </p:txBody>
      </p:sp>
    </p:spTree>
    <p:extLst>
      <p:ext uri="{BB962C8B-B14F-4D97-AF65-F5344CB8AC3E}">
        <p14:creationId xmlns="" xmlns:p14="http://schemas.microsoft.com/office/powerpoint/2010/main" val="3907863637"/>
      </p:ext>
    </p:extLst>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7" name="Rectangle 3"/>
          <p:cNvSpPr>
            <a:spLocks noGrp="1" noChangeArrowheads="1"/>
          </p:cNvSpPr>
          <p:nvPr>
            <p:ph type="body" idx="1"/>
          </p:nvPr>
        </p:nvSpPr>
        <p:spPr>
          <a:xfrm>
            <a:off x="899592" y="2276871"/>
            <a:ext cx="7609656" cy="1656185"/>
          </a:xfrm>
          <a:solidFill>
            <a:srgbClr val="003399"/>
          </a:solidFill>
        </p:spPr>
        <p:txBody>
          <a:bodyPr/>
          <a:lstStyle/>
          <a:p>
            <a:pPr algn="ctr" eaLnBrk="1" hangingPunct="1">
              <a:buNone/>
              <a:defRPr/>
            </a:pPr>
            <a:r>
              <a:rPr lang="es-ES" sz="2400" b="1" kern="1200" dirty="0" smtClean="0">
                <a:solidFill>
                  <a:schemeClr val="bg1"/>
                </a:solidFill>
                <a:latin typeface="Tahoma" pitchFamily="34" charset="0"/>
                <a:cs typeface="Tahoma" pitchFamily="34" charset="0"/>
              </a:rPr>
              <a:t>EL </a:t>
            </a:r>
            <a:r>
              <a:rPr lang="es-ES" sz="2400" b="1" kern="1200" dirty="0">
                <a:solidFill>
                  <a:schemeClr val="bg1"/>
                </a:solidFill>
                <a:latin typeface="Tahoma" pitchFamily="34" charset="0"/>
                <a:cs typeface="Tahoma" pitchFamily="34" charset="0"/>
              </a:rPr>
              <a:t>RETO: </a:t>
            </a:r>
            <a:r>
              <a:rPr lang="es-ES" sz="2400" b="1" kern="1200" dirty="0" smtClean="0">
                <a:solidFill>
                  <a:schemeClr val="bg1"/>
                </a:solidFill>
                <a:latin typeface="Tahoma" pitchFamily="34" charset="0"/>
                <a:cs typeface="Tahoma" pitchFamily="34" charset="0"/>
              </a:rPr>
              <a:t>ATENDER LA DIVERSIDAD DE LOS EDUCANDOS EN LOS ESPACIOS DE APRENDIZAJE PARA ASEGURAR EL LOGRO DE LOS FINES EDUCATIVOS</a:t>
            </a:r>
            <a:endParaRPr lang="es-ES" sz="2400" b="1" kern="1200" dirty="0">
              <a:solidFill>
                <a:schemeClr val="bg1"/>
              </a:solidFill>
              <a:latin typeface="Tahoma" pitchFamily="34" charset="0"/>
              <a:cs typeface="Tahoma" pitchFamily="34" charset="0"/>
            </a:endParaRPr>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64195" name="Text Box 2051"/>
          <p:cNvSpPr txBox="1">
            <a:spLocks noChangeArrowheads="1"/>
          </p:cNvSpPr>
          <p:nvPr/>
        </p:nvSpPr>
        <p:spPr bwMode="auto">
          <a:xfrm>
            <a:off x="323528" y="1931348"/>
            <a:ext cx="8568952" cy="1938992"/>
          </a:xfrm>
          <a:prstGeom prst="rect">
            <a:avLst/>
          </a:prstGeom>
          <a:solidFill>
            <a:srgbClr val="92D050"/>
          </a:solidFill>
          <a:ln w="9525">
            <a:solidFill>
              <a:schemeClr val="tx1"/>
            </a:solidFill>
            <a:miter lim="800000"/>
            <a:headEnd/>
            <a:tailEnd/>
          </a:ln>
        </p:spPr>
        <p:txBody>
          <a:bodyPr wrap="square">
            <a:spAutoFit/>
          </a:bodyPr>
          <a:lstStyle/>
          <a:p>
            <a:pPr algn="just">
              <a:spcAft>
                <a:spcPct val="40000"/>
              </a:spcAft>
            </a:pPr>
            <a:r>
              <a:rPr lang="es-CO" dirty="0" smtClean="0">
                <a:latin typeface="Tahoma" pitchFamily="34" charset="0"/>
                <a:cs typeface="Tahoma" pitchFamily="34" charset="0"/>
              </a:rPr>
              <a:t>Converse con su compañero de al lado sobre cómo es su estilo de enseñanza, y qué debería hacer para que los ambientes de aprendizaje que usted diseña ofrezcan posibilidades para lo diversidad de estilos de aprendizaje de los estudiantes</a:t>
            </a:r>
          </a:p>
        </p:txBody>
      </p:sp>
    </p:spTree>
  </p:cSld>
  <p:clrMapOvr>
    <a:masterClrMapping/>
  </p:clrMapOvr>
  <p:transition spd="slow"/>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188640"/>
            <a:ext cx="7835460" cy="757130"/>
          </a:xfrm>
          <a:prstGeom prst="rect">
            <a:avLst/>
          </a:prstGeom>
          <a:noFill/>
          <a:ln w="9525">
            <a:noFill/>
            <a:miter lim="800000"/>
            <a:headEnd/>
            <a:tailEnd/>
          </a:ln>
        </p:spPr>
        <p:txBody>
          <a:bodyPr anchor="ctr"/>
          <a:lstStyle/>
          <a:p>
            <a:pPr algn="ctr" eaLnBrk="0" hangingPunct="0">
              <a:lnSpc>
                <a:spcPct val="90000"/>
              </a:lnSpc>
              <a:spcBef>
                <a:spcPct val="20000"/>
              </a:spcBef>
            </a:pPr>
            <a:r>
              <a:rPr lang="es-CO" sz="2400" b="1" dirty="0" smtClean="0">
                <a:solidFill>
                  <a:srgbClr val="9A0000"/>
                </a:solidFill>
                <a:latin typeface="Tahoma" pitchFamily="34" charset="0"/>
                <a:cs typeface="Tahoma" pitchFamily="34" charset="0"/>
              </a:rPr>
              <a:t>NUEVOS APRENDIZAJES PARA POTENCIAR EL PODER TRANSFORMADOR DEL DOCENTE</a:t>
            </a:r>
            <a:endParaRPr lang="es-CO" sz="2400" b="1" dirty="0">
              <a:solidFill>
                <a:srgbClr val="9A0000"/>
              </a:solidFill>
              <a:latin typeface="Tahoma" pitchFamily="34" charset="0"/>
              <a:cs typeface="Tahoma" pitchFamily="34" charset="0"/>
            </a:endParaRPr>
          </a:p>
        </p:txBody>
      </p:sp>
      <p:sp>
        <p:nvSpPr>
          <p:cNvPr id="5" name="Text Box 3"/>
          <p:cNvSpPr txBox="1">
            <a:spLocks noChangeArrowheads="1"/>
          </p:cNvSpPr>
          <p:nvPr/>
        </p:nvSpPr>
        <p:spPr bwMode="auto">
          <a:xfrm>
            <a:off x="323528" y="1595695"/>
            <a:ext cx="8534400" cy="3354765"/>
          </a:xfrm>
          <a:prstGeom prst="rect">
            <a:avLst/>
          </a:prstGeom>
          <a:solidFill>
            <a:srgbClr val="FFEBAB"/>
          </a:solidFill>
          <a:ln w="12700">
            <a:solidFill>
              <a:schemeClr val="tx1"/>
            </a:solidFill>
            <a:miter lim="800000"/>
            <a:headEnd/>
            <a:tailEnd/>
          </a:ln>
        </p:spPr>
        <p:txBody>
          <a:bodyPr wrap="square">
            <a:spAutoFit/>
          </a:bodyPr>
          <a:lstStyle/>
          <a:p>
            <a:pPr marL="0" lvl="1" algn="just">
              <a:spcAft>
                <a:spcPts val="1200"/>
              </a:spcAft>
            </a:pPr>
            <a:r>
              <a:rPr lang="es-ES" dirty="0" smtClean="0">
                <a:latin typeface="Tahoma" pitchFamily="34" charset="0"/>
                <a:cs typeface="Tahoma" pitchFamily="34" charset="0"/>
              </a:rPr>
              <a:t>Hoy vivimos en un mundo globalizado, altamente complejo y en cambio constante. Ello exige que los docentes estructuremos los ambientes de aprendizaje de modo diferente a como se hacía antaño, para que la educación sea altamente pertinente</a:t>
            </a:r>
          </a:p>
          <a:p>
            <a:pPr marL="0" lvl="1" algn="just">
              <a:spcAft>
                <a:spcPts val="1200"/>
              </a:spcAft>
            </a:pPr>
            <a:r>
              <a:rPr lang="es-ES" dirty="0" smtClean="0">
                <a:latin typeface="Tahoma" pitchFamily="34" charset="0"/>
                <a:cs typeface="Tahoma" pitchFamily="34" charset="0"/>
              </a:rPr>
              <a:t>¿La educación debe ser pertinente con qué?</a:t>
            </a:r>
          </a:p>
          <a:p>
            <a:pPr marL="0" lvl="1" algn="just">
              <a:spcAft>
                <a:spcPts val="1200"/>
              </a:spcAft>
            </a:pPr>
            <a:r>
              <a:rPr lang="es-ES" dirty="0" smtClean="0">
                <a:latin typeface="Tahoma" pitchFamily="34" charset="0"/>
                <a:cs typeface="Tahoma" pitchFamily="34" charset="0"/>
              </a:rPr>
              <a:t>¿Cuáles limitaciones/dificultades les impiden a los docentes diseñar ambientes de aprendizaje altamente pertinentes?</a:t>
            </a:r>
          </a:p>
        </p:txBody>
      </p:sp>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a:spLocks noChangeArrowheads="1"/>
          </p:cNvSpPr>
          <p:nvPr/>
        </p:nvSpPr>
        <p:spPr bwMode="auto">
          <a:xfrm>
            <a:off x="323528" y="1124744"/>
            <a:ext cx="8534400" cy="5278368"/>
          </a:xfrm>
          <a:prstGeom prst="rect">
            <a:avLst/>
          </a:prstGeom>
          <a:solidFill>
            <a:srgbClr val="FFEBAB"/>
          </a:solidFill>
          <a:ln w="12700">
            <a:solidFill>
              <a:schemeClr val="tx1"/>
            </a:solidFill>
            <a:miter lim="800000"/>
            <a:headEnd/>
            <a:tailEnd/>
          </a:ln>
        </p:spPr>
        <p:txBody>
          <a:bodyPr wrap="square">
            <a:spAutoFit/>
          </a:bodyPr>
          <a:lstStyle/>
          <a:p>
            <a:pPr marL="0" lvl="1" algn="ctr">
              <a:spcAft>
                <a:spcPts val="1200"/>
              </a:spcAft>
            </a:pPr>
            <a:r>
              <a:rPr lang="es-ES" sz="2800" b="1" dirty="0" smtClean="0">
                <a:latin typeface="Tahoma" pitchFamily="34" charset="0"/>
                <a:cs typeface="Tahoma" pitchFamily="34" charset="0"/>
              </a:rPr>
              <a:t>3. Del pensamiento lineal al pensamiento complejo</a:t>
            </a:r>
          </a:p>
          <a:p>
            <a:pPr marL="0" lvl="1" algn="ctr">
              <a:spcAft>
                <a:spcPts val="1200"/>
              </a:spcAft>
            </a:pPr>
            <a:r>
              <a:rPr lang="es-ES" sz="2800" b="1" dirty="0" smtClean="0">
                <a:latin typeface="Tahoma" pitchFamily="34" charset="0"/>
                <a:cs typeface="Tahoma" pitchFamily="34" charset="0"/>
              </a:rPr>
              <a:t>EL PODER DE VERNOS EN INTERCONEXIÓN E INTERDEPENDENCIA PARA DARLE PERTINENCIA A LAS ACCIONES EDUCATIVAS</a:t>
            </a:r>
          </a:p>
          <a:p>
            <a:pPr algn="just">
              <a:spcAft>
                <a:spcPts val="600"/>
              </a:spcAft>
            </a:pPr>
            <a:r>
              <a:rPr lang="es-ES" dirty="0" smtClean="0">
                <a:latin typeface="Tahoma" pitchFamily="34" charset="0"/>
                <a:cs typeface="Tahoma" pitchFamily="34" charset="0"/>
              </a:rPr>
              <a:t>Al actuar desde el pensamiento complejo se facilita entendernos conformando un sistema en interconexión e interdependencia como sociedad, como entorno natural y como planeta, y se fortalece la pertinencia en las acciones educativas</a:t>
            </a:r>
          </a:p>
          <a:p>
            <a:pPr algn="just"/>
            <a:r>
              <a:rPr lang="es-ES" dirty="0" smtClean="0">
                <a:latin typeface="Tahoma" pitchFamily="34" charset="0"/>
                <a:cs typeface="Tahoma" pitchFamily="34" charset="0"/>
              </a:rPr>
              <a:t>Edgar </a:t>
            </a:r>
            <a:r>
              <a:rPr lang="es-ES" dirty="0" err="1" smtClean="0">
                <a:latin typeface="Tahoma" pitchFamily="34" charset="0"/>
                <a:cs typeface="Tahoma" pitchFamily="34" charset="0"/>
              </a:rPr>
              <a:t>Morin</a:t>
            </a:r>
            <a:r>
              <a:rPr lang="es-ES" dirty="0" smtClean="0">
                <a:latin typeface="Tahoma" pitchFamily="34" charset="0"/>
                <a:cs typeface="Tahoma" pitchFamily="34" charset="0"/>
              </a:rPr>
              <a:t>, </a:t>
            </a:r>
            <a:r>
              <a:rPr lang="es-ES" dirty="0" err="1" smtClean="0">
                <a:latin typeface="Tahoma" pitchFamily="34" charset="0"/>
                <a:cs typeface="Tahoma" pitchFamily="34" charset="0"/>
              </a:rPr>
              <a:t>Fritjop</a:t>
            </a:r>
            <a:r>
              <a:rPr lang="es-ES" dirty="0" smtClean="0">
                <a:latin typeface="Tahoma" pitchFamily="34" charset="0"/>
                <a:cs typeface="Tahoma" pitchFamily="34" charset="0"/>
              </a:rPr>
              <a:t> </a:t>
            </a:r>
            <a:r>
              <a:rPr lang="es-ES" dirty="0" err="1" smtClean="0">
                <a:latin typeface="Tahoma" pitchFamily="34" charset="0"/>
                <a:cs typeface="Tahoma" pitchFamily="34" charset="0"/>
              </a:rPr>
              <a:t>Capra</a:t>
            </a:r>
            <a:r>
              <a:rPr lang="es-ES" dirty="0" smtClean="0">
                <a:latin typeface="Tahoma" pitchFamily="34" charset="0"/>
                <a:cs typeface="Tahoma" pitchFamily="34" charset="0"/>
              </a:rPr>
              <a:t>, Ludwig </a:t>
            </a:r>
            <a:r>
              <a:rPr lang="es-ES" dirty="0" err="1" smtClean="0">
                <a:latin typeface="Tahoma" pitchFamily="34" charset="0"/>
                <a:cs typeface="Tahoma" pitchFamily="34" charset="0"/>
              </a:rPr>
              <a:t>Bertalanffiy</a:t>
            </a:r>
            <a:r>
              <a:rPr lang="es-ES" dirty="0" smtClean="0">
                <a:latin typeface="Tahoma" pitchFamily="34" charset="0"/>
                <a:cs typeface="Tahoma" pitchFamily="34" charset="0"/>
              </a:rPr>
              <a:t>, Joseph </a:t>
            </a:r>
            <a:r>
              <a:rPr lang="es-ES" dirty="0" err="1" smtClean="0">
                <a:latin typeface="Tahoma" pitchFamily="34" charset="0"/>
                <a:cs typeface="Tahoma" pitchFamily="34" charset="0"/>
              </a:rPr>
              <a:t>O´connor</a:t>
            </a:r>
            <a:r>
              <a:rPr lang="es-ES" dirty="0" smtClean="0">
                <a:latin typeface="Tahoma" pitchFamily="34" charset="0"/>
                <a:cs typeface="Tahoma" pitchFamily="34" charset="0"/>
              </a:rPr>
              <a:t>, </a:t>
            </a:r>
            <a:r>
              <a:rPr lang="es-ES" dirty="0" err="1" smtClean="0">
                <a:latin typeface="Tahoma" pitchFamily="34" charset="0"/>
                <a:cs typeface="Tahoma" pitchFamily="34" charset="0"/>
              </a:rPr>
              <a:t>Ian</a:t>
            </a:r>
            <a:r>
              <a:rPr lang="es-ES" dirty="0" smtClean="0">
                <a:latin typeface="Tahoma" pitchFamily="34" charset="0"/>
                <a:cs typeface="Tahoma" pitchFamily="34" charset="0"/>
              </a:rPr>
              <a:t> </a:t>
            </a:r>
            <a:r>
              <a:rPr lang="es-ES" dirty="0" err="1" smtClean="0">
                <a:latin typeface="Tahoma" pitchFamily="34" charset="0"/>
                <a:cs typeface="Tahoma" pitchFamily="34" charset="0"/>
              </a:rPr>
              <a:t>Mcdemortt</a:t>
            </a:r>
            <a:endParaRPr lang="es-ES" sz="2800" b="1" dirty="0" smtClean="0">
              <a:latin typeface="Tahoma" pitchFamily="34" charset="0"/>
              <a:cs typeface="Tahoma" pitchFamily="34" charset="0"/>
            </a:endParaRPr>
          </a:p>
        </p:txBody>
      </p:sp>
      <p:sp>
        <p:nvSpPr>
          <p:cNvPr id="5" name="4 CuadroTexto"/>
          <p:cNvSpPr txBox="1"/>
          <p:nvPr/>
        </p:nvSpPr>
        <p:spPr>
          <a:xfrm>
            <a:off x="179512" y="188640"/>
            <a:ext cx="7835460" cy="757130"/>
          </a:xfrm>
          <a:prstGeom prst="rect">
            <a:avLst/>
          </a:prstGeom>
          <a:noFill/>
          <a:ln w="9525">
            <a:noFill/>
            <a:miter lim="800000"/>
            <a:headEnd/>
            <a:tailEnd/>
          </a:ln>
        </p:spPr>
        <p:txBody>
          <a:bodyPr anchor="ctr"/>
          <a:lstStyle/>
          <a:p>
            <a:pPr algn="ctr" eaLnBrk="0" hangingPunct="0">
              <a:lnSpc>
                <a:spcPct val="90000"/>
              </a:lnSpc>
              <a:spcBef>
                <a:spcPct val="20000"/>
              </a:spcBef>
            </a:pPr>
            <a:r>
              <a:rPr lang="es-CO" sz="2400" b="1" dirty="0" smtClean="0">
                <a:solidFill>
                  <a:srgbClr val="9A0000"/>
                </a:solidFill>
                <a:latin typeface="Tahoma" pitchFamily="34" charset="0"/>
                <a:cs typeface="Tahoma" pitchFamily="34" charset="0"/>
              </a:rPr>
              <a:t>OCHO NUEVOS APRENDIZAJES QUE EXPANDEN  EL PODER TRANSFORMADOR DEL DOCENTE</a:t>
            </a:r>
            <a:endParaRPr lang="es-CO" sz="2400" b="1" dirty="0">
              <a:solidFill>
                <a:srgbClr val="9A0000"/>
              </a:solidFill>
              <a:latin typeface="Tahoma" pitchFamily="34" charset="0"/>
              <a:cs typeface="Tahoma" pitchFamily="34" charset="0"/>
            </a:endParaRPr>
          </a:p>
        </p:txBody>
      </p:sp>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2"/>
          <p:cNvSpPr txBox="1">
            <a:spLocks noChangeArrowheads="1"/>
          </p:cNvSpPr>
          <p:nvPr/>
        </p:nvSpPr>
        <p:spPr bwMode="auto">
          <a:xfrm>
            <a:off x="395536" y="332656"/>
            <a:ext cx="7772400" cy="461665"/>
          </a:xfrm>
          <a:prstGeom prst="rect">
            <a:avLst/>
          </a:prstGeom>
          <a:noFill/>
          <a:ln w="9525" algn="ctr">
            <a:noFill/>
            <a:miter lim="800000"/>
            <a:headEnd/>
            <a:tailEnd/>
          </a:ln>
        </p:spPr>
        <p:txBody>
          <a:bodyPr>
            <a:spAutoFit/>
          </a:bodyPr>
          <a:lstStyle/>
          <a:p>
            <a:pPr algn="ctr"/>
            <a:r>
              <a:rPr lang="es-ES" b="1" dirty="0" smtClean="0">
                <a:solidFill>
                  <a:srgbClr val="990000"/>
                </a:solidFill>
                <a:latin typeface="Tahoma" pitchFamily="34" charset="0"/>
              </a:rPr>
              <a:t>EL PENSAMIENTO LINEAL </a:t>
            </a:r>
            <a:endParaRPr lang="es-ES" b="1" dirty="0">
              <a:solidFill>
                <a:srgbClr val="990000"/>
              </a:solidFill>
              <a:latin typeface="Tahoma" pitchFamily="34" charset="0"/>
            </a:endParaRPr>
          </a:p>
        </p:txBody>
      </p:sp>
      <p:sp>
        <p:nvSpPr>
          <p:cNvPr id="7171" name="Text Box 3"/>
          <p:cNvSpPr txBox="1">
            <a:spLocks noChangeArrowheads="1"/>
          </p:cNvSpPr>
          <p:nvPr/>
        </p:nvSpPr>
        <p:spPr bwMode="auto">
          <a:xfrm>
            <a:off x="228600" y="1219200"/>
            <a:ext cx="8686800" cy="2616101"/>
          </a:xfrm>
          <a:prstGeom prst="rect">
            <a:avLst/>
          </a:prstGeom>
          <a:solidFill>
            <a:srgbClr val="FFFFE1"/>
          </a:solidFill>
          <a:ln w="9525">
            <a:solidFill>
              <a:schemeClr val="tx1"/>
            </a:solidFill>
            <a:miter lim="800000"/>
            <a:headEnd/>
            <a:tailEnd/>
          </a:ln>
        </p:spPr>
        <p:txBody>
          <a:bodyPr>
            <a:spAutoFit/>
          </a:bodyPr>
          <a:lstStyle/>
          <a:p>
            <a:pPr>
              <a:spcAft>
                <a:spcPts val="1200"/>
              </a:spcAft>
            </a:pPr>
            <a:r>
              <a:rPr lang="es-ES" dirty="0" smtClean="0">
                <a:latin typeface="Tahoma" pitchFamily="34" charset="0"/>
                <a:cs typeface="Tahoma" pitchFamily="34" charset="0"/>
              </a:rPr>
              <a:t>Dos hombres viajaban juntos en un bote, cada uno en su propio extremo de la embarcación. Uno comenzó a abrir un agujero debajo de sí en el bote, y su compañero le dijo: </a:t>
            </a:r>
            <a:endParaRPr lang="es-CO" dirty="0" smtClean="0">
              <a:latin typeface="Tahoma" pitchFamily="34" charset="0"/>
              <a:cs typeface="Tahoma" pitchFamily="34" charset="0"/>
            </a:endParaRPr>
          </a:p>
          <a:p>
            <a:pPr>
              <a:spcAft>
                <a:spcPts val="1200"/>
              </a:spcAft>
            </a:pPr>
            <a:r>
              <a:rPr lang="es-ES" dirty="0" smtClean="0">
                <a:latin typeface="Tahoma" pitchFamily="34" charset="0"/>
                <a:cs typeface="Tahoma" pitchFamily="34" charset="0"/>
              </a:rPr>
              <a:t>“¿Por qué estás perforando el bote?” </a:t>
            </a:r>
            <a:endParaRPr lang="es-CO" dirty="0" smtClean="0">
              <a:latin typeface="Tahoma" pitchFamily="34" charset="0"/>
              <a:cs typeface="Tahoma" pitchFamily="34" charset="0"/>
            </a:endParaRPr>
          </a:p>
          <a:p>
            <a:pPr>
              <a:spcAft>
                <a:spcPts val="1200"/>
              </a:spcAft>
            </a:pPr>
            <a:r>
              <a:rPr lang="es-ES" dirty="0" smtClean="0">
                <a:latin typeface="Tahoma" pitchFamily="34" charset="0"/>
                <a:cs typeface="Tahoma" pitchFamily="34" charset="0"/>
              </a:rPr>
              <a:t>El otro le respondió: “¿Qué te importa? Es mi lado del bote, no el tuyo” </a:t>
            </a:r>
            <a:endParaRPr lang="es-CO" dirty="0" smtClean="0">
              <a:latin typeface="Tahoma" pitchFamily="34" charset="0"/>
              <a:cs typeface="Tahoma" pitchFamily="34" charset="0"/>
            </a:endParaRPr>
          </a:p>
        </p:txBody>
      </p:sp>
      <p:sp>
        <p:nvSpPr>
          <p:cNvPr id="4" name="Text Box 3"/>
          <p:cNvSpPr txBox="1">
            <a:spLocks noChangeArrowheads="1"/>
          </p:cNvSpPr>
          <p:nvPr/>
        </p:nvSpPr>
        <p:spPr bwMode="auto">
          <a:xfrm>
            <a:off x="251520" y="4221088"/>
            <a:ext cx="8686800" cy="830997"/>
          </a:xfrm>
          <a:prstGeom prst="rect">
            <a:avLst/>
          </a:prstGeom>
          <a:solidFill>
            <a:srgbClr val="003399"/>
          </a:solidFill>
          <a:ln w="9525">
            <a:solidFill>
              <a:schemeClr val="tx1"/>
            </a:solidFill>
            <a:miter lim="800000"/>
            <a:headEnd/>
            <a:tailEnd/>
          </a:ln>
        </p:spPr>
        <p:txBody>
          <a:bodyPr>
            <a:spAutoFit/>
          </a:bodyPr>
          <a:lstStyle/>
          <a:p>
            <a:pPr algn="ctr">
              <a:spcAft>
                <a:spcPts val="1200"/>
              </a:spcAft>
            </a:pPr>
            <a:r>
              <a:rPr lang="es-ES" b="1" dirty="0" smtClean="0">
                <a:solidFill>
                  <a:schemeClr val="bg1"/>
                </a:solidFill>
                <a:latin typeface="Tahoma" pitchFamily="34" charset="0"/>
                <a:cs typeface="Tahoma" pitchFamily="34" charset="0"/>
              </a:rPr>
              <a:t>Estamos todos juntos en este mundo. Cada decisión que tomamos nos afecta a todos</a:t>
            </a:r>
            <a:endParaRPr lang="es-MX" b="1" dirty="0">
              <a:solidFill>
                <a:schemeClr val="bg1"/>
              </a:solidFill>
              <a:latin typeface="Tahoma" pitchFamily="34" charset="0"/>
              <a:cs typeface="Tahoma" pitchFamily="34" charset="0"/>
            </a:endParaRP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6" name="Picture 42" descr="http://us.123rf.com/400wm/400/400/maigi/maigi1008/maigi100800130/7638675-ilustracion-abstracta-de-una-cabeza-humana-con-la-grabacion-de-la-bombilla.jpg"/>
          <p:cNvPicPr>
            <a:picLocks noChangeAspect="1" noChangeArrowheads="1"/>
          </p:cNvPicPr>
          <p:nvPr/>
        </p:nvPicPr>
        <p:blipFill>
          <a:blip r:embed="rId2" cstate="print"/>
          <a:srcRect/>
          <a:stretch>
            <a:fillRect/>
          </a:stretch>
        </p:blipFill>
        <p:spPr bwMode="auto">
          <a:xfrm>
            <a:off x="3275856" y="1700808"/>
            <a:ext cx="2641476" cy="3521968"/>
          </a:xfrm>
          <a:prstGeom prst="rect">
            <a:avLst/>
          </a:prstGeom>
          <a:noFill/>
        </p:spPr>
      </p:pic>
      <p:sp>
        <p:nvSpPr>
          <p:cNvPr id="2606086" name="Text Box 6"/>
          <p:cNvSpPr txBox="1">
            <a:spLocks noChangeArrowheads="1"/>
          </p:cNvSpPr>
          <p:nvPr/>
        </p:nvSpPr>
        <p:spPr bwMode="auto">
          <a:xfrm>
            <a:off x="280988" y="2321272"/>
            <a:ext cx="2678112" cy="1008063"/>
          </a:xfrm>
          <a:prstGeom prst="rect">
            <a:avLst/>
          </a:prstGeom>
          <a:solidFill>
            <a:srgbClr val="CC99FF"/>
          </a:solidFill>
          <a:ln w="9525">
            <a:solidFill>
              <a:srgbClr val="000000"/>
            </a:solidFill>
            <a:miter lim="800000"/>
            <a:headEnd/>
            <a:tailEnd/>
          </a:ln>
        </p:spPr>
        <p:txBody>
          <a:bodyPr/>
          <a:lstStyle/>
          <a:p>
            <a:pPr algn="ctr"/>
            <a:r>
              <a:rPr lang="es-ES" sz="1800" b="1">
                <a:latin typeface="Tahoma" pitchFamily="34" charset="0"/>
                <a:cs typeface="Tahoma" pitchFamily="34" charset="0"/>
              </a:rPr>
              <a:t>6.</a:t>
            </a:r>
          </a:p>
          <a:p>
            <a:pPr algn="ctr"/>
            <a:r>
              <a:rPr lang="es-ES" sz="1800" b="1">
                <a:latin typeface="Tahoma" pitchFamily="34" charset="0"/>
                <a:cs typeface="Tahoma" pitchFamily="34" charset="0"/>
              </a:rPr>
              <a:t> EVALUACIÓN Y AJUSTE</a:t>
            </a:r>
            <a:endParaRPr lang="es-CO" sz="1800" b="1">
              <a:latin typeface="Tahoma" pitchFamily="34" charset="0"/>
              <a:cs typeface="Tahoma" pitchFamily="34" charset="0"/>
            </a:endParaRPr>
          </a:p>
        </p:txBody>
      </p:sp>
      <p:sp>
        <p:nvSpPr>
          <p:cNvPr id="2606087" name="Text Box 7"/>
          <p:cNvSpPr txBox="1">
            <a:spLocks noChangeArrowheads="1"/>
          </p:cNvSpPr>
          <p:nvPr/>
        </p:nvSpPr>
        <p:spPr bwMode="auto">
          <a:xfrm>
            <a:off x="250825" y="4216747"/>
            <a:ext cx="2678113" cy="958850"/>
          </a:xfrm>
          <a:prstGeom prst="rect">
            <a:avLst/>
          </a:prstGeom>
          <a:solidFill>
            <a:srgbClr val="CCCCFF"/>
          </a:solidFill>
          <a:ln w="9525" algn="ctr">
            <a:solidFill>
              <a:srgbClr val="000000"/>
            </a:solidFill>
            <a:miter lim="800000"/>
            <a:headEnd/>
            <a:tailEnd/>
          </a:ln>
        </p:spPr>
        <p:txBody>
          <a:bodyPr lIns="64008" tIns="32004" rIns="64008" bIns="32004"/>
          <a:lstStyle/>
          <a:p>
            <a:pPr algn="ctr"/>
            <a:r>
              <a:rPr lang="es-ES" sz="1800" b="1">
                <a:latin typeface="Tahoma" pitchFamily="34" charset="0"/>
                <a:cs typeface="Tahoma" pitchFamily="34" charset="0"/>
              </a:rPr>
              <a:t>5. </a:t>
            </a:r>
          </a:p>
          <a:p>
            <a:pPr algn="ctr"/>
            <a:r>
              <a:rPr lang="es-ES" sz="1800" b="1">
                <a:latin typeface="Tahoma" pitchFamily="34" charset="0"/>
                <a:cs typeface="Tahoma" pitchFamily="34" charset="0"/>
              </a:rPr>
              <a:t>IMPLEMENTACIÓN</a:t>
            </a:r>
            <a:endParaRPr lang="es-CO" sz="1800" b="1">
              <a:latin typeface="Tahoma" pitchFamily="34" charset="0"/>
              <a:cs typeface="Tahoma" pitchFamily="34" charset="0"/>
            </a:endParaRPr>
          </a:p>
        </p:txBody>
      </p:sp>
      <p:sp>
        <p:nvSpPr>
          <p:cNvPr id="2606088" name="Text Box 8"/>
          <p:cNvSpPr txBox="1">
            <a:spLocks noChangeArrowheads="1"/>
          </p:cNvSpPr>
          <p:nvPr/>
        </p:nvSpPr>
        <p:spPr bwMode="auto">
          <a:xfrm>
            <a:off x="6321425" y="2354610"/>
            <a:ext cx="2498725" cy="1006475"/>
          </a:xfrm>
          <a:prstGeom prst="rect">
            <a:avLst/>
          </a:prstGeom>
          <a:solidFill>
            <a:srgbClr val="CCECFF"/>
          </a:solidFill>
          <a:ln w="9525">
            <a:solidFill>
              <a:srgbClr val="000000"/>
            </a:solidFill>
            <a:miter lim="800000"/>
            <a:headEnd/>
            <a:tailEnd/>
          </a:ln>
        </p:spPr>
        <p:txBody>
          <a:bodyPr/>
          <a:lstStyle/>
          <a:p>
            <a:pPr algn="ctr"/>
            <a:r>
              <a:rPr lang="es-ES" sz="1800" b="1">
                <a:latin typeface="Tahoma" pitchFamily="34" charset="0"/>
                <a:cs typeface="Tahoma" pitchFamily="34" charset="0"/>
              </a:rPr>
              <a:t>2. </a:t>
            </a:r>
          </a:p>
          <a:p>
            <a:pPr algn="ctr"/>
            <a:r>
              <a:rPr lang="es-ES" sz="1800" b="1">
                <a:latin typeface="Tahoma" pitchFamily="34" charset="0"/>
                <a:cs typeface="Tahoma" pitchFamily="34" charset="0"/>
              </a:rPr>
              <a:t>DIAGNÓSTICO</a:t>
            </a:r>
            <a:endParaRPr lang="es-CO" sz="1800" b="1">
              <a:latin typeface="Tahoma" pitchFamily="34" charset="0"/>
              <a:cs typeface="Tahoma" pitchFamily="34" charset="0"/>
            </a:endParaRPr>
          </a:p>
        </p:txBody>
      </p:sp>
      <p:sp>
        <p:nvSpPr>
          <p:cNvPr id="2606089" name="Text Box 9"/>
          <p:cNvSpPr txBox="1">
            <a:spLocks noChangeArrowheads="1"/>
          </p:cNvSpPr>
          <p:nvPr/>
        </p:nvSpPr>
        <p:spPr bwMode="auto">
          <a:xfrm>
            <a:off x="6321425" y="4169122"/>
            <a:ext cx="2498725" cy="1006475"/>
          </a:xfrm>
          <a:prstGeom prst="rect">
            <a:avLst/>
          </a:prstGeom>
          <a:solidFill>
            <a:srgbClr val="FFFF99">
              <a:alpha val="47842"/>
            </a:srgbClr>
          </a:solidFill>
          <a:ln w="9525">
            <a:solidFill>
              <a:srgbClr val="000000"/>
            </a:solidFill>
            <a:miter lim="800000"/>
            <a:headEnd/>
            <a:tailEnd/>
          </a:ln>
        </p:spPr>
        <p:txBody>
          <a:bodyPr lIns="64008" tIns="32004" rIns="64008" bIns="32004"/>
          <a:lstStyle/>
          <a:p>
            <a:pPr algn="ctr">
              <a:defRPr/>
            </a:pPr>
            <a:r>
              <a:rPr lang="es-ES" sz="1800" b="1" dirty="0">
                <a:latin typeface="Tahoma" pitchFamily="34" charset="0"/>
                <a:ea typeface="Tahoma" pitchFamily="34" charset="0"/>
                <a:cs typeface="Tahoma" pitchFamily="34" charset="0"/>
              </a:rPr>
              <a:t>3.</a:t>
            </a:r>
          </a:p>
          <a:p>
            <a:pPr algn="ctr">
              <a:defRPr/>
            </a:pPr>
            <a:r>
              <a:rPr lang="es-ES" sz="1800" b="1" dirty="0">
                <a:latin typeface="Tahoma" pitchFamily="34" charset="0"/>
                <a:ea typeface="Tahoma" pitchFamily="34" charset="0"/>
                <a:cs typeface="Tahoma" pitchFamily="34" charset="0"/>
              </a:rPr>
              <a:t>IDENTIFICACIÓN DE  ALTERNATIVAS</a:t>
            </a:r>
          </a:p>
          <a:p>
            <a:pPr algn="r">
              <a:defRPr/>
            </a:pPr>
            <a:endParaRPr lang="es-CO" sz="1800" b="1" dirty="0">
              <a:latin typeface="Tahoma" pitchFamily="34" charset="0"/>
              <a:ea typeface="Tahoma" pitchFamily="34" charset="0"/>
              <a:cs typeface="Tahoma" pitchFamily="34" charset="0"/>
            </a:endParaRPr>
          </a:p>
        </p:txBody>
      </p:sp>
      <p:sp>
        <p:nvSpPr>
          <p:cNvPr id="2606090" name="Line 10"/>
          <p:cNvSpPr>
            <a:spLocks noChangeShapeType="1"/>
          </p:cNvSpPr>
          <p:nvPr/>
        </p:nvSpPr>
        <p:spPr bwMode="auto">
          <a:xfrm flipV="1">
            <a:off x="1677988" y="1894235"/>
            <a:ext cx="9525" cy="401637"/>
          </a:xfrm>
          <a:prstGeom prst="line">
            <a:avLst/>
          </a:prstGeom>
          <a:noFill/>
          <a:ln w="57150">
            <a:solidFill>
              <a:srgbClr val="003399"/>
            </a:solidFill>
            <a:round/>
            <a:headEnd/>
            <a:tailEnd/>
          </a:ln>
        </p:spPr>
        <p:txBody>
          <a:bodyPr/>
          <a:lstStyle/>
          <a:p>
            <a:endParaRPr lang="es-CO" b="1">
              <a:latin typeface="Tahoma" pitchFamily="34" charset="0"/>
              <a:cs typeface="Tahoma" pitchFamily="34" charset="0"/>
            </a:endParaRPr>
          </a:p>
        </p:txBody>
      </p:sp>
      <p:sp>
        <p:nvSpPr>
          <p:cNvPr id="2606091" name="Line 11"/>
          <p:cNvSpPr>
            <a:spLocks noChangeShapeType="1"/>
          </p:cNvSpPr>
          <p:nvPr/>
        </p:nvSpPr>
        <p:spPr bwMode="auto">
          <a:xfrm flipV="1">
            <a:off x="1677988" y="3329335"/>
            <a:ext cx="0" cy="806450"/>
          </a:xfrm>
          <a:prstGeom prst="line">
            <a:avLst/>
          </a:prstGeom>
          <a:noFill/>
          <a:ln w="57150">
            <a:solidFill>
              <a:srgbClr val="003399"/>
            </a:solidFill>
            <a:round/>
            <a:headEnd/>
            <a:tailEnd type="triangle" w="med" len="med"/>
          </a:ln>
        </p:spPr>
        <p:txBody>
          <a:bodyPr/>
          <a:lstStyle/>
          <a:p>
            <a:endParaRPr lang="es-CO" b="1">
              <a:latin typeface="Tahoma" pitchFamily="34" charset="0"/>
              <a:cs typeface="Tahoma" pitchFamily="34" charset="0"/>
            </a:endParaRPr>
          </a:p>
        </p:txBody>
      </p:sp>
      <p:sp>
        <p:nvSpPr>
          <p:cNvPr id="2606092" name="Line 12"/>
          <p:cNvSpPr>
            <a:spLocks noChangeShapeType="1"/>
          </p:cNvSpPr>
          <p:nvPr/>
        </p:nvSpPr>
        <p:spPr bwMode="auto">
          <a:xfrm>
            <a:off x="1677988" y="5175597"/>
            <a:ext cx="0" cy="547688"/>
          </a:xfrm>
          <a:prstGeom prst="line">
            <a:avLst/>
          </a:prstGeom>
          <a:noFill/>
          <a:ln w="57150">
            <a:solidFill>
              <a:srgbClr val="003399"/>
            </a:solidFill>
            <a:round/>
            <a:headEnd type="triangle" w="med" len="med"/>
            <a:tailEnd/>
          </a:ln>
        </p:spPr>
        <p:txBody>
          <a:bodyPr/>
          <a:lstStyle/>
          <a:p>
            <a:endParaRPr lang="es-CO" b="1">
              <a:latin typeface="Tahoma" pitchFamily="34" charset="0"/>
              <a:cs typeface="Tahoma" pitchFamily="34" charset="0"/>
            </a:endParaRPr>
          </a:p>
        </p:txBody>
      </p:sp>
      <p:sp>
        <p:nvSpPr>
          <p:cNvPr id="2606093" name="Line 13"/>
          <p:cNvSpPr>
            <a:spLocks noChangeShapeType="1"/>
          </p:cNvSpPr>
          <p:nvPr/>
        </p:nvSpPr>
        <p:spPr bwMode="auto">
          <a:xfrm>
            <a:off x="7392988" y="1894235"/>
            <a:ext cx="0" cy="460375"/>
          </a:xfrm>
          <a:prstGeom prst="line">
            <a:avLst/>
          </a:prstGeom>
          <a:noFill/>
          <a:ln w="57150">
            <a:solidFill>
              <a:srgbClr val="003399"/>
            </a:solidFill>
            <a:round/>
            <a:headEnd/>
            <a:tailEnd type="triangle" w="med" len="med"/>
          </a:ln>
        </p:spPr>
        <p:txBody>
          <a:bodyPr/>
          <a:lstStyle/>
          <a:p>
            <a:endParaRPr lang="es-CO" b="1">
              <a:latin typeface="Tahoma" pitchFamily="34" charset="0"/>
              <a:cs typeface="Tahoma" pitchFamily="34" charset="0"/>
            </a:endParaRPr>
          </a:p>
        </p:txBody>
      </p:sp>
      <p:sp>
        <p:nvSpPr>
          <p:cNvPr id="2606094" name="Line 14"/>
          <p:cNvSpPr>
            <a:spLocks noChangeShapeType="1"/>
          </p:cNvSpPr>
          <p:nvPr/>
        </p:nvSpPr>
        <p:spPr bwMode="auto">
          <a:xfrm>
            <a:off x="7392988" y="3361085"/>
            <a:ext cx="0" cy="808037"/>
          </a:xfrm>
          <a:prstGeom prst="line">
            <a:avLst/>
          </a:prstGeom>
          <a:noFill/>
          <a:ln w="57150">
            <a:solidFill>
              <a:srgbClr val="003399"/>
            </a:solidFill>
            <a:round/>
            <a:headEnd/>
            <a:tailEnd type="triangle" w="med" len="med"/>
          </a:ln>
        </p:spPr>
        <p:txBody>
          <a:bodyPr/>
          <a:lstStyle/>
          <a:p>
            <a:endParaRPr lang="es-CO" b="1">
              <a:latin typeface="Tahoma" pitchFamily="34" charset="0"/>
              <a:cs typeface="Tahoma" pitchFamily="34" charset="0"/>
            </a:endParaRPr>
          </a:p>
        </p:txBody>
      </p:sp>
      <p:sp>
        <p:nvSpPr>
          <p:cNvPr id="2606095" name="Line 15"/>
          <p:cNvSpPr>
            <a:spLocks noChangeShapeType="1"/>
          </p:cNvSpPr>
          <p:nvPr/>
        </p:nvSpPr>
        <p:spPr bwMode="auto">
          <a:xfrm>
            <a:off x="7392988" y="5175597"/>
            <a:ext cx="0" cy="547688"/>
          </a:xfrm>
          <a:prstGeom prst="line">
            <a:avLst/>
          </a:prstGeom>
          <a:noFill/>
          <a:ln w="57150">
            <a:solidFill>
              <a:srgbClr val="003399"/>
            </a:solidFill>
            <a:round/>
            <a:headEnd/>
            <a:tailEnd/>
          </a:ln>
        </p:spPr>
        <p:txBody>
          <a:bodyPr/>
          <a:lstStyle/>
          <a:p>
            <a:endParaRPr lang="es-CO" b="1">
              <a:latin typeface="Tahoma" pitchFamily="34" charset="0"/>
              <a:cs typeface="Tahoma" pitchFamily="34" charset="0"/>
            </a:endParaRPr>
          </a:p>
        </p:txBody>
      </p:sp>
      <p:sp>
        <p:nvSpPr>
          <p:cNvPr id="2606096" name="Line 16"/>
          <p:cNvSpPr>
            <a:spLocks noChangeShapeType="1"/>
          </p:cNvSpPr>
          <p:nvPr/>
        </p:nvSpPr>
        <p:spPr bwMode="auto">
          <a:xfrm flipH="1">
            <a:off x="1701800" y="5742335"/>
            <a:ext cx="1608138" cy="3175"/>
          </a:xfrm>
          <a:prstGeom prst="line">
            <a:avLst/>
          </a:prstGeom>
          <a:noFill/>
          <a:ln w="57150">
            <a:solidFill>
              <a:srgbClr val="003399"/>
            </a:solidFill>
            <a:round/>
            <a:headEnd/>
            <a:tailEnd/>
          </a:ln>
        </p:spPr>
        <p:txBody>
          <a:bodyPr/>
          <a:lstStyle/>
          <a:p>
            <a:endParaRPr lang="es-CO" b="1">
              <a:latin typeface="Tahoma" pitchFamily="34" charset="0"/>
              <a:cs typeface="Tahoma" pitchFamily="34" charset="0"/>
            </a:endParaRPr>
          </a:p>
        </p:txBody>
      </p:sp>
      <p:sp>
        <p:nvSpPr>
          <p:cNvPr id="2606097" name="Line 17"/>
          <p:cNvSpPr>
            <a:spLocks noChangeShapeType="1"/>
          </p:cNvSpPr>
          <p:nvPr/>
        </p:nvSpPr>
        <p:spPr bwMode="auto">
          <a:xfrm flipH="1">
            <a:off x="5962650" y="5723285"/>
            <a:ext cx="1430338" cy="0"/>
          </a:xfrm>
          <a:prstGeom prst="line">
            <a:avLst/>
          </a:prstGeom>
          <a:noFill/>
          <a:ln w="57150">
            <a:solidFill>
              <a:srgbClr val="003399"/>
            </a:solidFill>
            <a:round/>
            <a:headEnd/>
            <a:tailEnd type="triangle" w="med" len="med"/>
          </a:ln>
        </p:spPr>
        <p:txBody>
          <a:bodyPr/>
          <a:lstStyle/>
          <a:p>
            <a:endParaRPr lang="es-CO" b="1">
              <a:latin typeface="Tahoma" pitchFamily="34" charset="0"/>
              <a:cs typeface="Tahoma" pitchFamily="34" charset="0"/>
            </a:endParaRPr>
          </a:p>
        </p:txBody>
      </p:sp>
      <p:sp>
        <p:nvSpPr>
          <p:cNvPr id="2606098" name="Line 18"/>
          <p:cNvSpPr>
            <a:spLocks noChangeShapeType="1"/>
          </p:cNvSpPr>
          <p:nvPr/>
        </p:nvSpPr>
        <p:spPr bwMode="auto">
          <a:xfrm flipH="1">
            <a:off x="1677988" y="1894235"/>
            <a:ext cx="1608137" cy="0"/>
          </a:xfrm>
          <a:prstGeom prst="line">
            <a:avLst/>
          </a:prstGeom>
          <a:noFill/>
          <a:ln w="57150">
            <a:solidFill>
              <a:srgbClr val="003399"/>
            </a:solidFill>
            <a:round/>
            <a:headEnd type="triangle" w="med" len="med"/>
            <a:tailEnd/>
          </a:ln>
        </p:spPr>
        <p:txBody>
          <a:bodyPr/>
          <a:lstStyle/>
          <a:p>
            <a:endParaRPr lang="es-CO" b="1">
              <a:latin typeface="Tahoma" pitchFamily="34" charset="0"/>
              <a:cs typeface="Tahoma" pitchFamily="34" charset="0"/>
            </a:endParaRPr>
          </a:p>
        </p:txBody>
      </p:sp>
      <p:sp>
        <p:nvSpPr>
          <p:cNvPr id="2606099" name="Line 19"/>
          <p:cNvSpPr>
            <a:spLocks noChangeShapeType="1"/>
          </p:cNvSpPr>
          <p:nvPr/>
        </p:nvSpPr>
        <p:spPr bwMode="auto">
          <a:xfrm flipH="1">
            <a:off x="5784850" y="1891060"/>
            <a:ext cx="1608138" cy="3175"/>
          </a:xfrm>
          <a:prstGeom prst="line">
            <a:avLst/>
          </a:prstGeom>
          <a:noFill/>
          <a:ln w="57150">
            <a:solidFill>
              <a:srgbClr val="003399"/>
            </a:solidFill>
            <a:round/>
            <a:headEnd/>
            <a:tailEnd/>
          </a:ln>
        </p:spPr>
        <p:txBody>
          <a:bodyPr/>
          <a:lstStyle/>
          <a:p>
            <a:endParaRPr lang="es-CO" b="1">
              <a:latin typeface="Tahoma" pitchFamily="34" charset="0"/>
              <a:cs typeface="Tahoma" pitchFamily="34" charset="0"/>
            </a:endParaRPr>
          </a:p>
        </p:txBody>
      </p:sp>
      <p:sp>
        <p:nvSpPr>
          <p:cNvPr id="2606100" name="Text Box 20"/>
          <p:cNvSpPr txBox="1">
            <a:spLocks noChangeArrowheads="1"/>
          </p:cNvSpPr>
          <p:nvPr/>
        </p:nvSpPr>
        <p:spPr bwMode="auto">
          <a:xfrm>
            <a:off x="3286125" y="5118447"/>
            <a:ext cx="2676525" cy="974725"/>
          </a:xfrm>
          <a:prstGeom prst="rect">
            <a:avLst/>
          </a:prstGeom>
          <a:solidFill>
            <a:srgbClr val="FF9900">
              <a:alpha val="47842"/>
            </a:srgbClr>
          </a:solidFill>
          <a:ln w="9525">
            <a:solidFill>
              <a:srgbClr val="000000"/>
            </a:solidFill>
            <a:miter lim="800000"/>
            <a:headEnd/>
            <a:tailEnd/>
          </a:ln>
        </p:spPr>
        <p:txBody>
          <a:bodyPr lIns="64008" tIns="32004" rIns="64008" bIns="32004"/>
          <a:lstStyle/>
          <a:p>
            <a:pPr algn="ctr"/>
            <a:r>
              <a:rPr lang="es-ES" sz="1800" b="1">
                <a:latin typeface="Tahoma" pitchFamily="34" charset="0"/>
                <a:cs typeface="Tahoma" pitchFamily="34" charset="0"/>
              </a:rPr>
              <a:t>4. </a:t>
            </a:r>
          </a:p>
          <a:p>
            <a:pPr algn="ctr"/>
            <a:r>
              <a:rPr lang="es-ES" sz="1800" b="1">
                <a:latin typeface="Tahoma" pitchFamily="34" charset="0"/>
                <a:cs typeface="Tahoma" pitchFamily="34" charset="0"/>
              </a:rPr>
              <a:t>SELECCIÓN DE SOLUCIONES</a:t>
            </a:r>
            <a:endParaRPr lang="es-CO" sz="1800" b="1">
              <a:latin typeface="Tahoma" pitchFamily="34" charset="0"/>
              <a:cs typeface="Tahoma" pitchFamily="34" charset="0"/>
            </a:endParaRPr>
          </a:p>
        </p:txBody>
      </p:sp>
      <p:sp>
        <p:nvSpPr>
          <p:cNvPr id="2606101" name="Text Box 21"/>
          <p:cNvSpPr txBox="1">
            <a:spLocks noChangeArrowheads="1"/>
          </p:cNvSpPr>
          <p:nvPr/>
        </p:nvSpPr>
        <p:spPr bwMode="auto">
          <a:xfrm>
            <a:off x="3300413" y="1268760"/>
            <a:ext cx="2498725" cy="1008062"/>
          </a:xfrm>
          <a:prstGeom prst="rect">
            <a:avLst/>
          </a:prstGeom>
          <a:solidFill>
            <a:srgbClr val="E6FFA1"/>
          </a:solidFill>
          <a:ln w="9525">
            <a:solidFill>
              <a:srgbClr val="000000"/>
            </a:solidFill>
            <a:miter lim="800000"/>
            <a:headEnd/>
            <a:tailEnd/>
          </a:ln>
        </p:spPr>
        <p:txBody>
          <a:bodyPr/>
          <a:lstStyle/>
          <a:p>
            <a:pPr algn="ctr"/>
            <a:r>
              <a:rPr lang="es-ES" sz="1800" b="1">
                <a:latin typeface="Tahoma" pitchFamily="34" charset="0"/>
                <a:cs typeface="Tahoma" pitchFamily="34" charset="0"/>
              </a:rPr>
              <a:t>1. </a:t>
            </a:r>
          </a:p>
          <a:p>
            <a:pPr algn="ctr"/>
            <a:r>
              <a:rPr lang="es-ES" sz="1800" b="1">
                <a:latin typeface="Tahoma" pitchFamily="34" charset="0"/>
                <a:cs typeface="Tahoma" pitchFamily="34" charset="0"/>
              </a:rPr>
              <a:t>IDENTIFICACIÓN DEL PROBLEMA</a:t>
            </a:r>
            <a:endParaRPr lang="es-CO" sz="1800" b="1">
              <a:latin typeface="Tahoma" pitchFamily="34" charset="0"/>
              <a:cs typeface="Tahoma" pitchFamily="34" charset="0"/>
            </a:endParaRPr>
          </a:p>
        </p:txBody>
      </p:sp>
      <p:sp>
        <p:nvSpPr>
          <p:cNvPr id="2067" name="Text Box 4"/>
          <p:cNvSpPr txBox="1">
            <a:spLocks noChangeArrowheads="1"/>
          </p:cNvSpPr>
          <p:nvPr/>
        </p:nvSpPr>
        <p:spPr bwMode="auto">
          <a:xfrm>
            <a:off x="467544" y="169863"/>
            <a:ext cx="7696200" cy="461665"/>
          </a:xfrm>
          <a:prstGeom prst="rect">
            <a:avLst/>
          </a:prstGeom>
          <a:noFill/>
          <a:ln w="9525">
            <a:noFill/>
            <a:miter lim="800000"/>
            <a:headEnd/>
            <a:tailEnd/>
          </a:ln>
        </p:spPr>
        <p:txBody>
          <a:bodyPr>
            <a:spAutoFit/>
          </a:bodyPr>
          <a:lstStyle/>
          <a:p>
            <a:pPr algn="ctr"/>
            <a:r>
              <a:rPr lang="es-ES" b="1" dirty="0" smtClean="0">
                <a:solidFill>
                  <a:srgbClr val="C00000"/>
                </a:solidFill>
                <a:latin typeface="Tahoma" pitchFamily="34" charset="0"/>
                <a:cs typeface="Tahoma" pitchFamily="34" charset="0"/>
              </a:rPr>
              <a:t> CÓMO OPERAMOS EN EL </a:t>
            </a:r>
            <a:r>
              <a:rPr lang="es-ES" b="1" dirty="0">
                <a:solidFill>
                  <a:srgbClr val="C00000"/>
                </a:solidFill>
                <a:latin typeface="Tahoma" pitchFamily="34" charset="0"/>
                <a:cs typeface="Tahoma" pitchFamily="34" charset="0"/>
              </a:rPr>
              <a:t>PARADIGMA </a:t>
            </a:r>
            <a:r>
              <a:rPr lang="es-ES" b="1" dirty="0" smtClean="0">
                <a:solidFill>
                  <a:srgbClr val="C00000"/>
                </a:solidFill>
                <a:latin typeface="Tahoma" pitchFamily="34" charset="0"/>
                <a:cs typeface="Tahoma" pitchFamily="34" charset="0"/>
              </a:rPr>
              <a:t>LINEAL</a:t>
            </a:r>
            <a:endParaRPr lang="es-ES" b="1" dirty="0">
              <a:solidFill>
                <a:srgbClr val="C00000"/>
              </a:solidFill>
              <a:latin typeface="Tahoma" pitchFamily="34" charset="0"/>
              <a:cs typeface="Tahoma" pitchFamily="34" charset="0"/>
            </a:endParaRP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2606101"/>
                                        </p:tgtEl>
                                        <p:attrNameLst>
                                          <p:attrName>style.visibility</p:attrName>
                                        </p:attrNameLst>
                                      </p:cBhvr>
                                      <p:to>
                                        <p:strVal val="visible"/>
                                      </p:to>
                                    </p:set>
                                    <p:animEffect transition="in" filter="checkerboard(across)">
                                      <p:cBhvr>
                                        <p:cTn id="7" dur="500"/>
                                        <p:tgtEl>
                                          <p:spTgt spid="260610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606099"/>
                                        </p:tgtEl>
                                        <p:attrNameLst>
                                          <p:attrName>style.visibility</p:attrName>
                                        </p:attrNameLst>
                                      </p:cBhvr>
                                      <p:to>
                                        <p:strVal val="visible"/>
                                      </p:to>
                                    </p:set>
                                    <p:anim calcmode="lin" valueType="num">
                                      <p:cBhvr additive="base">
                                        <p:cTn id="12" dur="500" fill="hold"/>
                                        <p:tgtEl>
                                          <p:spTgt spid="2606099"/>
                                        </p:tgtEl>
                                        <p:attrNameLst>
                                          <p:attrName>ppt_x</p:attrName>
                                        </p:attrNameLst>
                                      </p:cBhvr>
                                      <p:tavLst>
                                        <p:tav tm="0">
                                          <p:val>
                                            <p:strVal val="#ppt_x"/>
                                          </p:val>
                                        </p:tav>
                                        <p:tav tm="100000">
                                          <p:val>
                                            <p:strVal val="#ppt_x"/>
                                          </p:val>
                                        </p:tav>
                                      </p:tavLst>
                                    </p:anim>
                                    <p:anim calcmode="lin" valueType="num">
                                      <p:cBhvr additive="base">
                                        <p:cTn id="13" dur="500" fill="hold"/>
                                        <p:tgtEl>
                                          <p:spTgt spid="2606099"/>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2606093"/>
                                        </p:tgtEl>
                                        <p:attrNameLst>
                                          <p:attrName>style.visibility</p:attrName>
                                        </p:attrNameLst>
                                      </p:cBhvr>
                                      <p:to>
                                        <p:strVal val="visible"/>
                                      </p:to>
                                    </p:set>
                                    <p:anim calcmode="lin" valueType="num">
                                      <p:cBhvr additive="base">
                                        <p:cTn id="16" dur="500" fill="hold"/>
                                        <p:tgtEl>
                                          <p:spTgt spid="2606093"/>
                                        </p:tgtEl>
                                        <p:attrNameLst>
                                          <p:attrName>ppt_x</p:attrName>
                                        </p:attrNameLst>
                                      </p:cBhvr>
                                      <p:tavLst>
                                        <p:tav tm="0">
                                          <p:val>
                                            <p:strVal val="#ppt_x"/>
                                          </p:val>
                                        </p:tav>
                                        <p:tav tm="100000">
                                          <p:val>
                                            <p:strVal val="#ppt_x"/>
                                          </p:val>
                                        </p:tav>
                                      </p:tavLst>
                                    </p:anim>
                                    <p:anim calcmode="lin" valueType="num">
                                      <p:cBhvr additive="base">
                                        <p:cTn id="17" dur="500" fill="hold"/>
                                        <p:tgtEl>
                                          <p:spTgt spid="2606093"/>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2606088"/>
                                        </p:tgtEl>
                                        <p:attrNameLst>
                                          <p:attrName>style.visibility</p:attrName>
                                        </p:attrNameLst>
                                      </p:cBhvr>
                                      <p:to>
                                        <p:strVal val="visible"/>
                                      </p:to>
                                    </p:set>
                                    <p:anim calcmode="lin" valueType="num">
                                      <p:cBhvr additive="base">
                                        <p:cTn id="20" dur="500" fill="hold"/>
                                        <p:tgtEl>
                                          <p:spTgt spid="2606088"/>
                                        </p:tgtEl>
                                        <p:attrNameLst>
                                          <p:attrName>ppt_x</p:attrName>
                                        </p:attrNameLst>
                                      </p:cBhvr>
                                      <p:tavLst>
                                        <p:tav tm="0">
                                          <p:val>
                                            <p:strVal val="#ppt_x"/>
                                          </p:val>
                                        </p:tav>
                                        <p:tav tm="100000">
                                          <p:val>
                                            <p:strVal val="#ppt_x"/>
                                          </p:val>
                                        </p:tav>
                                      </p:tavLst>
                                    </p:anim>
                                    <p:anim calcmode="lin" valueType="num">
                                      <p:cBhvr additive="base">
                                        <p:cTn id="21" dur="500" fill="hold"/>
                                        <p:tgtEl>
                                          <p:spTgt spid="2606088"/>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8" presetClass="entr" presetSubtype="16" fill="hold" grpId="0" nodeType="clickEffect">
                                  <p:stCondLst>
                                    <p:cond delay="0"/>
                                  </p:stCondLst>
                                  <p:childTnLst>
                                    <p:set>
                                      <p:cBhvr>
                                        <p:cTn id="25" dur="1" fill="hold">
                                          <p:stCondLst>
                                            <p:cond delay="0"/>
                                          </p:stCondLst>
                                        </p:cTn>
                                        <p:tgtEl>
                                          <p:spTgt spid="2606094"/>
                                        </p:tgtEl>
                                        <p:attrNameLst>
                                          <p:attrName>style.visibility</p:attrName>
                                        </p:attrNameLst>
                                      </p:cBhvr>
                                      <p:to>
                                        <p:strVal val="visible"/>
                                      </p:to>
                                    </p:set>
                                    <p:animEffect transition="in" filter="diamond(in)">
                                      <p:cBhvr>
                                        <p:cTn id="26" dur="2000"/>
                                        <p:tgtEl>
                                          <p:spTgt spid="2606094"/>
                                        </p:tgtEl>
                                      </p:cBhvr>
                                    </p:animEffect>
                                  </p:childTnLst>
                                </p:cTn>
                              </p:par>
                              <p:par>
                                <p:cTn id="27" presetID="8" presetClass="entr" presetSubtype="16" fill="hold" grpId="0" nodeType="withEffect">
                                  <p:stCondLst>
                                    <p:cond delay="0"/>
                                  </p:stCondLst>
                                  <p:childTnLst>
                                    <p:set>
                                      <p:cBhvr>
                                        <p:cTn id="28" dur="1" fill="hold">
                                          <p:stCondLst>
                                            <p:cond delay="0"/>
                                          </p:stCondLst>
                                        </p:cTn>
                                        <p:tgtEl>
                                          <p:spTgt spid="2606089"/>
                                        </p:tgtEl>
                                        <p:attrNameLst>
                                          <p:attrName>style.visibility</p:attrName>
                                        </p:attrNameLst>
                                      </p:cBhvr>
                                      <p:to>
                                        <p:strVal val="visible"/>
                                      </p:to>
                                    </p:set>
                                    <p:animEffect transition="in" filter="diamond(in)">
                                      <p:cBhvr>
                                        <p:cTn id="29" dur="2000"/>
                                        <p:tgtEl>
                                          <p:spTgt spid="2606089"/>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2606095"/>
                                        </p:tgtEl>
                                        <p:attrNameLst>
                                          <p:attrName>style.visibility</p:attrName>
                                        </p:attrNameLst>
                                      </p:cBhvr>
                                      <p:to>
                                        <p:strVal val="visible"/>
                                      </p:to>
                                    </p:set>
                                    <p:animEffect transition="in" filter="blinds(horizontal)">
                                      <p:cBhvr>
                                        <p:cTn id="34" dur="500"/>
                                        <p:tgtEl>
                                          <p:spTgt spid="2606095"/>
                                        </p:tgtEl>
                                      </p:cBhvr>
                                    </p:animEffect>
                                  </p:childTnLst>
                                </p:cTn>
                              </p:par>
                              <p:par>
                                <p:cTn id="35" presetID="3" presetClass="entr" presetSubtype="10" fill="hold" grpId="0" nodeType="withEffect">
                                  <p:stCondLst>
                                    <p:cond delay="0"/>
                                  </p:stCondLst>
                                  <p:childTnLst>
                                    <p:set>
                                      <p:cBhvr>
                                        <p:cTn id="36" dur="1" fill="hold">
                                          <p:stCondLst>
                                            <p:cond delay="0"/>
                                          </p:stCondLst>
                                        </p:cTn>
                                        <p:tgtEl>
                                          <p:spTgt spid="2606097"/>
                                        </p:tgtEl>
                                        <p:attrNameLst>
                                          <p:attrName>style.visibility</p:attrName>
                                        </p:attrNameLst>
                                      </p:cBhvr>
                                      <p:to>
                                        <p:strVal val="visible"/>
                                      </p:to>
                                    </p:set>
                                    <p:animEffect transition="in" filter="blinds(horizontal)">
                                      <p:cBhvr>
                                        <p:cTn id="37" dur="500"/>
                                        <p:tgtEl>
                                          <p:spTgt spid="2606097"/>
                                        </p:tgtEl>
                                      </p:cBhvr>
                                    </p:animEffect>
                                  </p:childTnLst>
                                </p:cTn>
                              </p:par>
                              <p:par>
                                <p:cTn id="38" presetID="3" presetClass="entr" presetSubtype="10" fill="hold" grpId="0" nodeType="withEffect">
                                  <p:stCondLst>
                                    <p:cond delay="0"/>
                                  </p:stCondLst>
                                  <p:childTnLst>
                                    <p:set>
                                      <p:cBhvr>
                                        <p:cTn id="39" dur="1" fill="hold">
                                          <p:stCondLst>
                                            <p:cond delay="0"/>
                                          </p:stCondLst>
                                        </p:cTn>
                                        <p:tgtEl>
                                          <p:spTgt spid="2606100"/>
                                        </p:tgtEl>
                                        <p:attrNameLst>
                                          <p:attrName>style.visibility</p:attrName>
                                        </p:attrNameLst>
                                      </p:cBhvr>
                                      <p:to>
                                        <p:strVal val="visible"/>
                                      </p:to>
                                    </p:set>
                                    <p:animEffect transition="in" filter="blinds(horizontal)">
                                      <p:cBhvr>
                                        <p:cTn id="40" dur="500"/>
                                        <p:tgtEl>
                                          <p:spTgt spid="2606100"/>
                                        </p:tgtEl>
                                      </p:cBhvr>
                                    </p:animEffect>
                                  </p:childTnLst>
                                </p:cTn>
                              </p:par>
                            </p:childTnLst>
                          </p:cTn>
                        </p:par>
                      </p:childTnLst>
                    </p:cTn>
                  </p:par>
                  <p:par>
                    <p:cTn id="41" fill="hold">
                      <p:stCondLst>
                        <p:cond delay="indefinite"/>
                      </p:stCondLst>
                      <p:childTnLst>
                        <p:par>
                          <p:cTn id="42" fill="hold">
                            <p:stCondLst>
                              <p:cond delay="0"/>
                            </p:stCondLst>
                            <p:childTnLst>
                              <p:par>
                                <p:cTn id="43" presetID="14" presetClass="entr" presetSubtype="10" fill="hold" grpId="0" nodeType="clickEffect">
                                  <p:stCondLst>
                                    <p:cond delay="0"/>
                                  </p:stCondLst>
                                  <p:childTnLst>
                                    <p:set>
                                      <p:cBhvr>
                                        <p:cTn id="44" dur="1" fill="hold">
                                          <p:stCondLst>
                                            <p:cond delay="0"/>
                                          </p:stCondLst>
                                        </p:cTn>
                                        <p:tgtEl>
                                          <p:spTgt spid="2606096"/>
                                        </p:tgtEl>
                                        <p:attrNameLst>
                                          <p:attrName>style.visibility</p:attrName>
                                        </p:attrNameLst>
                                      </p:cBhvr>
                                      <p:to>
                                        <p:strVal val="visible"/>
                                      </p:to>
                                    </p:set>
                                    <p:animEffect transition="in" filter="randombar(horizontal)">
                                      <p:cBhvr>
                                        <p:cTn id="45" dur="500"/>
                                        <p:tgtEl>
                                          <p:spTgt spid="2606096"/>
                                        </p:tgtEl>
                                      </p:cBhvr>
                                    </p:animEffect>
                                  </p:childTnLst>
                                </p:cTn>
                              </p:par>
                              <p:par>
                                <p:cTn id="46" presetID="14" presetClass="entr" presetSubtype="10" fill="hold" grpId="0" nodeType="withEffect">
                                  <p:stCondLst>
                                    <p:cond delay="0"/>
                                  </p:stCondLst>
                                  <p:childTnLst>
                                    <p:set>
                                      <p:cBhvr>
                                        <p:cTn id="47" dur="1" fill="hold">
                                          <p:stCondLst>
                                            <p:cond delay="0"/>
                                          </p:stCondLst>
                                        </p:cTn>
                                        <p:tgtEl>
                                          <p:spTgt spid="2606092"/>
                                        </p:tgtEl>
                                        <p:attrNameLst>
                                          <p:attrName>style.visibility</p:attrName>
                                        </p:attrNameLst>
                                      </p:cBhvr>
                                      <p:to>
                                        <p:strVal val="visible"/>
                                      </p:to>
                                    </p:set>
                                    <p:animEffect transition="in" filter="randombar(horizontal)">
                                      <p:cBhvr>
                                        <p:cTn id="48" dur="500"/>
                                        <p:tgtEl>
                                          <p:spTgt spid="2606092"/>
                                        </p:tgtEl>
                                      </p:cBhvr>
                                    </p:animEffect>
                                  </p:childTnLst>
                                </p:cTn>
                              </p:par>
                              <p:par>
                                <p:cTn id="49" presetID="14" presetClass="entr" presetSubtype="10" fill="hold" grpId="0" nodeType="withEffect">
                                  <p:stCondLst>
                                    <p:cond delay="0"/>
                                  </p:stCondLst>
                                  <p:childTnLst>
                                    <p:set>
                                      <p:cBhvr>
                                        <p:cTn id="50" dur="1" fill="hold">
                                          <p:stCondLst>
                                            <p:cond delay="0"/>
                                          </p:stCondLst>
                                        </p:cTn>
                                        <p:tgtEl>
                                          <p:spTgt spid="2606087"/>
                                        </p:tgtEl>
                                        <p:attrNameLst>
                                          <p:attrName>style.visibility</p:attrName>
                                        </p:attrNameLst>
                                      </p:cBhvr>
                                      <p:to>
                                        <p:strVal val="visible"/>
                                      </p:to>
                                    </p:set>
                                    <p:animEffect transition="in" filter="randombar(horizontal)">
                                      <p:cBhvr>
                                        <p:cTn id="51" dur="500"/>
                                        <p:tgtEl>
                                          <p:spTgt spid="2606087"/>
                                        </p:tgtEl>
                                      </p:cBhvr>
                                    </p:animEffect>
                                  </p:childTnLst>
                                </p:cTn>
                              </p:par>
                            </p:childTnLst>
                          </p:cTn>
                        </p:par>
                      </p:childTnLst>
                    </p:cTn>
                  </p:par>
                  <p:par>
                    <p:cTn id="52" fill="hold">
                      <p:stCondLst>
                        <p:cond delay="indefinite"/>
                      </p:stCondLst>
                      <p:childTnLst>
                        <p:par>
                          <p:cTn id="53" fill="hold">
                            <p:stCondLst>
                              <p:cond delay="0"/>
                            </p:stCondLst>
                            <p:childTnLst>
                              <p:par>
                                <p:cTn id="54" presetID="21" presetClass="entr" presetSubtype="4" fill="hold" grpId="0" nodeType="clickEffect">
                                  <p:stCondLst>
                                    <p:cond delay="0"/>
                                  </p:stCondLst>
                                  <p:childTnLst>
                                    <p:set>
                                      <p:cBhvr>
                                        <p:cTn id="55" dur="1" fill="hold">
                                          <p:stCondLst>
                                            <p:cond delay="0"/>
                                          </p:stCondLst>
                                        </p:cTn>
                                        <p:tgtEl>
                                          <p:spTgt spid="2606091"/>
                                        </p:tgtEl>
                                        <p:attrNameLst>
                                          <p:attrName>style.visibility</p:attrName>
                                        </p:attrNameLst>
                                      </p:cBhvr>
                                      <p:to>
                                        <p:strVal val="visible"/>
                                      </p:to>
                                    </p:set>
                                    <p:animEffect transition="in" filter="wheel(4)">
                                      <p:cBhvr>
                                        <p:cTn id="56" dur="2000"/>
                                        <p:tgtEl>
                                          <p:spTgt spid="2606091"/>
                                        </p:tgtEl>
                                      </p:cBhvr>
                                    </p:animEffect>
                                  </p:childTnLst>
                                </p:cTn>
                              </p:par>
                              <p:par>
                                <p:cTn id="57" presetID="21" presetClass="entr" presetSubtype="4" fill="hold" grpId="0" nodeType="withEffect">
                                  <p:stCondLst>
                                    <p:cond delay="0"/>
                                  </p:stCondLst>
                                  <p:childTnLst>
                                    <p:set>
                                      <p:cBhvr>
                                        <p:cTn id="58" dur="1" fill="hold">
                                          <p:stCondLst>
                                            <p:cond delay="0"/>
                                          </p:stCondLst>
                                        </p:cTn>
                                        <p:tgtEl>
                                          <p:spTgt spid="2606086"/>
                                        </p:tgtEl>
                                        <p:attrNameLst>
                                          <p:attrName>style.visibility</p:attrName>
                                        </p:attrNameLst>
                                      </p:cBhvr>
                                      <p:to>
                                        <p:strVal val="visible"/>
                                      </p:to>
                                    </p:set>
                                    <p:animEffect transition="in" filter="wheel(4)">
                                      <p:cBhvr>
                                        <p:cTn id="59" dur="2000"/>
                                        <p:tgtEl>
                                          <p:spTgt spid="2606086"/>
                                        </p:tgtEl>
                                      </p:cBhvr>
                                    </p:animEffect>
                                  </p:childTnLst>
                                </p:cTn>
                              </p:par>
                              <p:par>
                                <p:cTn id="60" presetID="21" presetClass="entr" presetSubtype="4" fill="hold" grpId="0" nodeType="withEffect">
                                  <p:stCondLst>
                                    <p:cond delay="0"/>
                                  </p:stCondLst>
                                  <p:childTnLst>
                                    <p:set>
                                      <p:cBhvr>
                                        <p:cTn id="61" dur="1" fill="hold">
                                          <p:stCondLst>
                                            <p:cond delay="0"/>
                                          </p:stCondLst>
                                        </p:cTn>
                                        <p:tgtEl>
                                          <p:spTgt spid="2606098"/>
                                        </p:tgtEl>
                                        <p:attrNameLst>
                                          <p:attrName>style.visibility</p:attrName>
                                        </p:attrNameLst>
                                      </p:cBhvr>
                                      <p:to>
                                        <p:strVal val="visible"/>
                                      </p:to>
                                    </p:set>
                                    <p:animEffect transition="in" filter="wheel(4)">
                                      <p:cBhvr>
                                        <p:cTn id="62" dur="2000"/>
                                        <p:tgtEl>
                                          <p:spTgt spid="2606098"/>
                                        </p:tgtEl>
                                      </p:cBhvr>
                                    </p:animEffect>
                                  </p:childTnLst>
                                </p:cTn>
                              </p:par>
                              <p:par>
                                <p:cTn id="63" presetID="21" presetClass="entr" presetSubtype="4" fill="hold" grpId="0" nodeType="withEffect">
                                  <p:stCondLst>
                                    <p:cond delay="0"/>
                                  </p:stCondLst>
                                  <p:childTnLst>
                                    <p:set>
                                      <p:cBhvr>
                                        <p:cTn id="64" dur="1" fill="hold">
                                          <p:stCondLst>
                                            <p:cond delay="0"/>
                                          </p:stCondLst>
                                        </p:cTn>
                                        <p:tgtEl>
                                          <p:spTgt spid="2606090"/>
                                        </p:tgtEl>
                                        <p:attrNameLst>
                                          <p:attrName>style.visibility</p:attrName>
                                        </p:attrNameLst>
                                      </p:cBhvr>
                                      <p:to>
                                        <p:strVal val="visible"/>
                                      </p:to>
                                    </p:set>
                                    <p:animEffect transition="in" filter="wheel(4)">
                                      <p:cBhvr>
                                        <p:cTn id="65" dur="2000"/>
                                        <p:tgtEl>
                                          <p:spTgt spid="26060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6086" grpId="0" animBg="1"/>
      <p:bldP spid="2606087" grpId="0" animBg="1"/>
      <p:bldP spid="2606088" grpId="0" animBg="1"/>
      <p:bldP spid="2606089" grpId="0" animBg="1"/>
      <p:bldP spid="2606090" grpId="0" animBg="1"/>
      <p:bldP spid="2606091" grpId="0" animBg="1"/>
      <p:bldP spid="2606092" grpId="0" animBg="1"/>
      <p:bldP spid="2606093" grpId="0" animBg="1"/>
      <p:bldP spid="2606094" grpId="0" animBg="1"/>
      <p:bldP spid="2606095" grpId="0" animBg="1"/>
      <p:bldP spid="2606096" grpId="0" animBg="1"/>
      <p:bldP spid="2606097" grpId="0" animBg="1"/>
      <p:bldP spid="2606098" grpId="0" animBg="1"/>
      <p:bldP spid="2606099" grpId="0" animBg="1"/>
      <p:bldP spid="2606100" grpId="0" animBg="1"/>
      <p:bldP spid="2606101"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24 Rectángulo"/>
          <p:cNvSpPr>
            <a:spLocks noChangeArrowheads="1"/>
          </p:cNvSpPr>
          <p:nvPr/>
        </p:nvSpPr>
        <p:spPr bwMode="auto">
          <a:xfrm>
            <a:off x="0" y="1124744"/>
            <a:ext cx="9144000" cy="5286375"/>
          </a:xfrm>
          <a:prstGeom prst="rect">
            <a:avLst/>
          </a:prstGeom>
          <a:solidFill>
            <a:srgbClr val="FFFFCC"/>
          </a:solidFill>
          <a:ln w="9525" algn="ctr">
            <a:solidFill>
              <a:schemeClr val="tx1"/>
            </a:solidFill>
            <a:round/>
            <a:headEnd/>
            <a:tailEnd/>
          </a:ln>
        </p:spPr>
        <p:txBody>
          <a:bodyPr/>
          <a:lstStyle/>
          <a:p>
            <a:pPr algn="r"/>
            <a:endParaRPr lang="es-MX" b="1">
              <a:latin typeface="Tahoma" pitchFamily="34" charset="0"/>
              <a:cs typeface="Tahoma" pitchFamily="34" charset="0"/>
            </a:endParaRPr>
          </a:p>
        </p:txBody>
      </p:sp>
      <p:pic>
        <p:nvPicPr>
          <p:cNvPr id="30" name="Picture 42" descr="http://us.123rf.com/400wm/400/400/maigi/maigi1008/maigi100800130/7638675-ilustracion-abstracta-de-una-cabeza-humana-con-la-grabacion-de-la-bombilla.jpg"/>
          <p:cNvPicPr>
            <a:picLocks noChangeAspect="1" noChangeArrowheads="1"/>
          </p:cNvPicPr>
          <p:nvPr/>
        </p:nvPicPr>
        <p:blipFill>
          <a:blip r:embed="rId2" cstate="print"/>
          <a:srcRect/>
          <a:stretch>
            <a:fillRect/>
          </a:stretch>
        </p:blipFill>
        <p:spPr bwMode="auto">
          <a:xfrm>
            <a:off x="3275856" y="1700808"/>
            <a:ext cx="2641476" cy="3521968"/>
          </a:xfrm>
          <a:prstGeom prst="rect">
            <a:avLst/>
          </a:prstGeom>
          <a:noFill/>
        </p:spPr>
      </p:pic>
      <p:sp>
        <p:nvSpPr>
          <p:cNvPr id="33795" name="23 CuadroTexto"/>
          <p:cNvSpPr txBox="1">
            <a:spLocks noChangeArrowheads="1"/>
          </p:cNvSpPr>
          <p:nvPr/>
        </p:nvSpPr>
        <p:spPr bwMode="auto">
          <a:xfrm>
            <a:off x="142875" y="3339306"/>
            <a:ext cx="1643063" cy="708025"/>
          </a:xfrm>
          <a:prstGeom prst="rect">
            <a:avLst/>
          </a:prstGeom>
          <a:solidFill>
            <a:srgbClr val="003399"/>
          </a:solidFill>
          <a:ln w="9525">
            <a:solidFill>
              <a:schemeClr val="tx1"/>
            </a:solidFill>
            <a:miter lim="800000"/>
            <a:headEnd/>
            <a:tailEnd/>
          </a:ln>
        </p:spPr>
        <p:txBody>
          <a:bodyPr>
            <a:spAutoFit/>
          </a:bodyPr>
          <a:lstStyle/>
          <a:p>
            <a:pPr algn="ctr"/>
            <a:r>
              <a:rPr lang="es-CO" sz="2000">
                <a:solidFill>
                  <a:schemeClr val="bg1"/>
                </a:solidFill>
                <a:latin typeface="Tahoma" pitchFamily="34" charset="0"/>
                <a:cs typeface="Tahoma" pitchFamily="34" charset="0"/>
              </a:rPr>
              <a:t>CONTEXTO SOCIAL</a:t>
            </a:r>
            <a:endParaRPr lang="en-US" sz="2000">
              <a:solidFill>
                <a:schemeClr val="bg1"/>
              </a:solidFill>
              <a:latin typeface="Tahoma" pitchFamily="34" charset="0"/>
              <a:cs typeface="Tahoma" pitchFamily="34" charset="0"/>
            </a:endParaRPr>
          </a:p>
        </p:txBody>
      </p:sp>
      <p:sp>
        <p:nvSpPr>
          <p:cNvPr id="33796" name="24 CuadroTexto"/>
          <p:cNvSpPr txBox="1">
            <a:spLocks noChangeArrowheads="1"/>
          </p:cNvSpPr>
          <p:nvPr/>
        </p:nvSpPr>
        <p:spPr bwMode="auto">
          <a:xfrm>
            <a:off x="7143750" y="5625306"/>
            <a:ext cx="1857375" cy="708025"/>
          </a:xfrm>
          <a:prstGeom prst="rect">
            <a:avLst/>
          </a:prstGeom>
          <a:solidFill>
            <a:srgbClr val="003399"/>
          </a:solidFill>
          <a:ln w="9525">
            <a:solidFill>
              <a:schemeClr val="tx1"/>
            </a:solidFill>
            <a:miter lim="800000"/>
            <a:headEnd/>
            <a:tailEnd/>
          </a:ln>
        </p:spPr>
        <p:txBody>
          <a:bodyPr>
            <a:spAutoFit/>
          </a:bodyPr>
          <a:lstStyle/>
          <a:p>
            <a:pPr algn="ctr"/>
            <a:r>
              <a:rPr lang="es-CO" sz="2000">
                <a:solidFill>
                  <a:schemeClr val="bg1"/>
                </a:solidFill>
                <a:latin typeface="Tahoma" pitchFamily="34" charset="0"/>
                <a:cs typeface="Tahoma" pitchFamily="34" charset="0"/>
              </a:rPr>
              <a:t>CONTEXTO POLÍTICO</a:t>
            </a:r>
            <a:endParaRPr lang="en-US" sz="2000">
              <a:solidFill>
                <a:schemeClr val="bg1"/>
              </a:solidFill>
              <a:latin typeface="Tahoma" pitchFamily="34" charset="0"/>
              <a:cs typeface="Tahoma" pitchFamily="34" charset="0"/>
            </a:endParaRPr>
          </a:p>
        </p:txBody>
      </p:sp>
      <p:sp>
        <p:nvSpPr>
          <p:cNvPr id="33797" name="25 CuadroTexto"/>
          <p:cNvSpPr txBox="1">
            <a:spLocks noChangeArrowheads="1"/>
          </p:cNvSpPr>
          <p:nvPr/>
        </p:nvSpPr>
        <p:spPr bwMode="auto">
          <a:xfrm>
            <a:off x="142875" y="5625306"/>
            <a:ext cx="1838325" cy="708025"/>
          </a:xfrm>
          <a:prstGeom prst="rect">
            <a:avLst/>
          </a:prstGeom>
          <a:solidFill>
            <a:srgbClr val="003399"/>
          </a:solidFill>
          <a:ln w="9525">
            <a:solidFill>
              <a:schemeClr val="tx1"/>
            </a:solidFill>
            <a:miter lim="800000"/>
            <a:headEnd/>
            <a:tailEnd/>
          </a:ln>
        </p:spPr>
        <p:txBody>
          <a:bodyPr>
            <a:spAutoFit/>
          </a:bodyPr>
          <a:lstStyle/>
          <a:p>
            <a:pPr algn="ctr"/>
            <a:r>
              <a:rPr lang="es-CO" sz="2000">
                <a:solidFill>
                  <a:schemeClr val="bg1"/>
                </a:solidFill>
                <a:latin typeface="Tahoma" pitchFamily="34" charset="0"/>
                <a:cs typeface="Tahoma" pitchFamily="34" charset="0"/>
              </a:rPr>
              <a:t>CONTEXTO ECONÓMICO</a:t>
            </a:r>
            <a:endParaRPr lang="en-US" sz="2000">
              <a:solidFill>
                <a:schemeClr val="bg1"/>
              </a:solidFill>
              <a:latin typeface="Tahoma" pitchFamily="34" charset="0"/>
              <a:cs typeface="Tahoma" pitchFamily="34" charset="0"/>
            </a:endParaRPr>
          </a:p>
        </p:txBody>
      </p:sp>
      <p:sp>
        <p:nvSpPr>
          <p:cNvPr id="33798" name="26 CuadroTexto"/>
          <p:cNvSpPr txBox="1">
            <a:spLocks noChangeArrowheads="1"/>
          </p:cNvSpPr>
          <p:nvPr/>
        </p:nvSpPr>
        <p:spPr bwMode="auto">
          <a:xfrm>
            <a:off x="7143750" y="1124744"/>
            <a:ext cx="1857375" cy="708025"/>
          </a:xfrm>
          <a:prstGeom prst="rect">
            <a:avLst/>
          </a:prstGeom>
          <a:solidFill>
            <a:srgbClr val="003399"/>
          </a:solidFill>
          <a:ln w="9525">
            <a:solidFill>
              <a:schemeClr val="tx1"/>
            </a:solidFill>
            <a:miter lim="800000"/>
            <a:headEnd/>
            <a:tailEnd/>
          </a:ln>
        </p:spPr>
        <p:txBody>
          <a:bodyPr>
            <a:spAutoFit/>
          </a:bodyPr>
          <a:lstStyle/>
          <a:p>
            <a:pPr algn="ctr"/>
            <a:r>
              <a:rPr lang="es-CO" sz="2000">
                <a:solidFill>
                  <a:schemeClr val="bg1"/>
                </a:solidFill>
                <a:latin typeface="Tahoma" pitchFamily="34" charset="0"/>
                <a:cs typeface="Tahoma" pitchFamily="34" charset="0"/>
              </a:rPr>
              <a:t>CONTEXTO CULTURAL</a:t>
            </a:r>
            <a:endParaRPr lang="en-US" sz="2000">
              <a:solidFill>
                <a:schemeClr val="bg1"/>
              </a:solidFill>
              <a:latin typeface="Tahoma" pitchFamily="34" charset="0"/>
              <a:cs typeface="Tahoma" pitchFamily="34" charset="0"/>
            </a:endParaRPr>
          </a:p>
        </p:txBody>
      </p:sp>
      <p:sp>
        <p:nvSpPr>
          <p:cNvPr id="33799" name="27 CuadroTexto"/>
          <p:cNvSpPr txBox="1">
            <a:spLocks noChangeArrowheads="1"/>
          </p:cNvSpPr>
          <p:nvPr/>
        </p:nvSpPr>
        <p:spPr bwMode="auto">
          <a:xfrm>
            <a:off x="142875" y="1124744"/>
            <a:ext cx="1857375" cy="708025"/>
          </a:xfrm>
          <a:prstGeom prst="rect">
            <a:avLst/>
          </a:prstGeom>
          <a:solidFill>
            <a:srgbClr val="003399"/>
          </a:solidFill>
          <a:ln w="9525">
            <a:solidFill>
              <a:schemeClr val="tx1"/>
            </a:solidFill>
            <a:miter lim="800000"/>
            <a:headEnd/>
            <a:tailEnd/>
          </a:ln>
        </p:spPr>
        <p:txBody>
          <a:bodyPr>
            <a:spAutoFit/>
          </a:bodyPr>
          <a:lstStyle/>
          <a:p>
            <a:pPr algn="ctr"/>
            <a:r>
              <a:rPr lang="es-CO" sz="2000" dirty="0">
                <a:solidFill>
                  <a:schemeClr val="bg1"/>
                </a:solidFill>
                <a:latin typeface="Tahoma" pitchFamily="34" charset="0"/>
                <a:cs typeface="Tahoma" pitchFamily="34" charset="0"/>
              </a:rPr>
              <a:t>CONTEXTO HISTÓRICO</a:t>
            </a:r>
            <a:endParaRPr lang="en-US" sz="2000" dirty="0">
              <a:solidFill>
                <a:schemeClr val="bg1"/>
              </a:solidFill>
              <a:latin typeface="Tahoma" pitchFamily="34" charset="0"/>
              <a:cs typeface="Tahoma" pitchFamily="34" charset="0"/>
            </a:endParaRPr>
          </a:p>
        </p:txBody>
      </p:sp>
      <p:sp>
        <p:nvSpPr>
          <p:cNvPr id="33800" name="28 CuadroTexto"/>
          <p:cNvSpPr txBox="1">
            <a:spLocks noChangeArrowheads="1"/>
          </p:cNvSpPr>
          <p:nvPr/>
        </p:nvSpPr>
        <p:spPr bwMode="auto">
          <a:xfrm>
            <a:off x="7383016" y="3339306"/>
            <a:ext cx="1653480" cy="708025"/>
          </a:xfrm>
          <a:prstGeom prst="rect">
            <a:avLst/>
          </a:prstGeom>
          <a:solidFill>
            <a:srgbClr val="003399"/>
          </a:solidFill>
          <a:ln w="9525">
            <a:solidFill>
              <a:schemeClr val="tx1"/>
            </a:solidFill>
            <a:miter lim="800000"/>
            <a:headEnd/>
            <a:tailEnd/>
          </a:ln>
        </p:spPr>
        <p:txBody>
          <a:bodyPr wrap="square">
            <a:spAutoFit/>
          </a:bodyPr>
          <a:lstStyle/>
          <a:p>
            <a:pPr algn="ctr"/>
            <a:r>
              <a:rPr lang="es-CO" sz="2000" dirty="0">
                <a:solidFill>
                  <a:schemeClr val="bg1"/>
                </a:solidFill>
                <a:latin typeface="Tahoma" pitchFamily="34" charset="0"/>
                <a:cs typeface="Tahoma" pitchFamily="34" charset="0"/>
              </a:rPr>
              <a:t>CONTEXTO AMBIENTAL</a:t>
            </a:r>
            <a:endParaRPr lang="en-US" sz="2000" dirty="0">
              <a:solidFill>
                <a:schemeClr val="bg1"/>
              </a:solidFill>
              <a:latin typeface="Tahoma" pitchFamily="34" charset="0"/>
              <a:cs typeface="Tahoma" pitchFamily="34" charset="0"/>
            </a:endParaRPr>
          </a:p>
        </p:txBody>
      </p:sp>
      <p:sp>
        <p:nvSpPr>
          <p:cNvPr id="33801" name="Text Box 6"/>
          <p:cNvSpPr txBox="1">
            <a:spLocks noChangeArrowheads="1"/>
          </p:cNvSpPr>
          <p:nvPr/>
        </p:nvSpPr>
        <p:spPr bwMode="auto">
          <a:xfrm>
            <a:off x="812800" y="2469356"/>
            <a:ext cx="2354263" cy="876300"/>
          </a:xfrm>
          <a:prstGeom prst="rect">
            <a:avLst/>
          </a:prstGeom>
          <a:solidFill>
            <a:schemeClr val="accent6">
              <a:lumMod val="40000"/>
              <a:lumOff val="60000"/>
            </a:schemeClr>
          </a:solidFill>
          <a:ln w="9525">
            <a:solidFill>
              <a:srgbClr val="000000"/>
            </a:solidFill>
            <a:miter lim="800000"/>
            <a:headEnd/>
            <a:tailEnd/>
          </a:ln>
        </p:spPr>
        <p:txBody>
          <a:bodyPr/>
          <a:lstStyle/>
          <a:p>
            <a:pPr algn="ctr"/>
            <a:r>
              <a:rPr lang="es-ES" sz="1600" b="1">
                <a:latin typeface="Tahoma" pitchFamily="34" charset="0"/>
                <a:cs typeface="Tahoma" pitchFamily="34" charset="0"/>
              </a:rPr>
              <a:t>6.</a:t>
            </a:r>
          </a:p>
          <a:p>
            <a:pPr algn="ctr"/>
            <a:r>
              <a:rPr lang="es-ES" sz="1600" b="1">
                <a:latin typeface="Tahoma" pitchFamily="34" charset="0"/>
                <a:cs typeface="Tahoma" pitchFamily="34" charset="0"/>
              </a:rPr>
              <a:t> SISTEMATIZACIÓN DE APREDIZAJES</a:t>
            </a:r>
            <a:endParaRPr lang="es-CO" sz="1600" b="1">
              <a:latin typeface="Tahoma" pitchFamily="34" charset="0"/>
              <a:cs typeface="Tahoma" pitchFamily="34" charset="0"/>
            </a:endParaRPr>
          </a:p>
        </p:txBody>
      </p:sp>
      <p:sp>
        <p:nvSpPr>
          <p:cNvPr id="33802" name="Text Box 7"/>
          <p:cNvSpPr txBox="1">
            <a:spLocks noChangeArrowheads="1"/>
          </p:cNvSpPr>
          <p:nvPr/>
        </p:nvSpPr>
        <p:spPr bwMode="auto">
          <a:xfrm>
            <a:off x="785813" y="4117181"/>
            <a:ext cx="2354262" cy="833438"/>
          </a:xfrm>
          <a:prstGeom prst="rect">
            <a:avLst/>
          </a:prstGeom>
          <a:solidFill>
            <a:schemeClr val="accent6">
              <a:lumMod val="20000"/>
              <a:lumOff val="80000"/>
            </a:schemeClr>
          </a:solidFill>
          <a:ln w="9525" algn="ctr">
            <a:solidFill>
              <a:srgbClr val="000000"/>
            </a:solidFill>
            <a:miter lim="800000"/>
            <a:headEnd/>
            <a:tailEnd/>
          </a:ln>
        </p:spPr>
        <p:txBody>
          <a:bodyPr lIns="64008" tIns="32004" rIns="64008" bIns="32004"/>
          <a:lstStyle/>
          <a:p>
            <a:pPr algn="ctr"/>
            <a:r>
              <a:rPr lang="es-ES" sz="1600" b="1" dirty="0">
                <a:latin typeface="Tahoma" pitchFamily="34" charset="0"/>
                <a:cs typeface="Tahoma" pitchFamily="34" charset="0"/>
              </a:rPr>
              <a:t>5. </a:t>
            </a:r>
          </a:p>
          <a:p>
            <a:pPr algn="ctr"/>
            <a:r>
              <a:rPr lang="es-ES" sz="1600" b="1" dirty="0">
                <a:latin typeface="Tahoma" pitchFamily="34" charset="0"/>
                <a:cs typeface="Tahoma" pitchFamily="34" charset="0"/>
              </a:rPr>
              <a:t>IMPLEMENTACIÓN</a:t>
            </a:r>
            <a:endParaRPr lang="es-CO" sz="1600" b="1" dirty="0">
              <a:latin typeface="Tahoma" pitchFamily="34" charset="0"/>
              <a:cs typeface="Tahoma" pitchFamily="34" charset="0"/>
            </a:endParaRPr>
          </a:p>
        </p:txBody>
      </p:sp>
      <p:sp>
        <p:nvSpPr>
          <p:cNvPr id="33803" name="Text Box 8"/>
          <p:cNvSpPr txBox="1">
            <a:spLocks noChangeArrowheads="1"/>
          </p:cNvSpPr>
          <p:nvPr/>
        </p:nvSpPr>
        <p:spPr bwMode="auto">
          <a:xfrm>
            <a:off x="6122988" y="2497931"/>
            <a:ext cx="2197100" cy="874713"/>
          </a:xfrm>
          <a:prstGeom prst="rect">
            <a:avLst/>
          </a:prstGeom>
          <a:solidFill>
            <a:srgbClr val="CCECFF"/>
          </a:solidFill>
          <a:ln w="9525">
            <a:solidFill>
              <a:srgbClr val="000000"/>
            </a:solidFill>
            <a:miter lim="800000"/>
            <a:headEnd/>
            <a:tailEnd/>
          </a:ln>
        </p:spPr>
        <p:txBody>
          <a:bodyPr/>
          <a:lstStyle/>
          <a:p>
            <a:pPr algn="ctr"/>
            <a:r>
              <a:rPr lang="es-ES" sz="1600" b="1">
                <a:latin typeface="Tahoma" pitchFamily="34" charset="0"/>
                <a:cs typeface="Tahoma" pitchFamily="34" charset="0"/>
              </a:rPr>
              <a:t>2. </a:t>
            </a:r>
          </a:p>
          <a:p>
            <a:pPr algn="ctr"/>
            <a:r>
              <a:rPr lang="es-ES" sz="1600" b="1">
                <a:latin typeface="Tahoma" pitchFamily="34" charset="0"/>
                <a:cs typeface="Tahoma" pitchFamily="34" charset="0"/>
              </a:rPr>
              <a:t>DIAGNÓSTICO</a:t>
            </a:r>
            <a:endParaRPr lang="es-CO" sz="1600" b="1">
              <a:latin typeface="Tahoma" pitchFamily="34" charset="0"/>
              <a:cs typeface="Tahoma" pitchFamily="34" charset="0"/>
            </a:endParaRPr>
          </a:p>
        </p:txBody>
      </p:sp>
      <p:sp>
        <p:nvSpPr>
          <p:cNvPr id="33804" name="Text Box 9"/>
          <p:cNvSpPr txBox="1">
            <a:spLocks noChangeArrowheads="1"/>
          </p:cNvSpPr>
          <p:nvPr/>
        </p:nvSpPr>
        <p:spPr bwMode="auto">
          <a:xfrm>
            <a:off x="6122988" y="4075906"/>
            <a:ext cx="2197100" cy="874713"/>
          </a:xfrm>
          <a:prstGeom prst="rect">
            <a:avLst/>
          </a:prstGeom>
          <a:solidFill>
            <a:srgbClr val="0070C0">
              <a:alpha val="47842"/>
            </a:srgbClr>
          </a:solidFill>
          <a:ln w="9525">
            <a:solidFill>
              <a:srgbClr val="000000"/>
            </a:solidFill>
            <a:miter lim="800000"/>
            <a:headEnd/>
            <a:tailEnd/>
          </a:ln>
        </p:spPr>
        <p:txBody>
          <a:bodyPr lIns="64008" tIns="32004" rIns="64008" bIns="32004"/>
          <a:lstStyle/>
          <a:p>
            <a:pPr algn="ctr"/>
            <a:r>
              <a:rPr lang="es-ES" sz="1600" b="1">
                <a:latin typeface="Tahoma" pitchFamily="34" charset="0"/>
                <a:cs typeface="Tahoma" pitchFamily="34" charset="0"/>
              </a:rPr>
              <a:t>3.</a:t>
            </a:r>
          </a:p>
          <a:p>
            <a:pPr algn="ctr"/>
            <a:r>
              <a:rPr lang="es-ES" sz="1600" b="1">
                <a:latin typeface="Tahoma" pitchFamily="34" charset="0"/>
                <a:cs typeface="Tahoma" pitchFamily="34" charset="0"/>
              </a:rPr>
              <a:t>IDENTIFICACIÓN DE  ALTERNATIVAS</a:t>
            </a:r>
          </a:p>
          <a:p>
            <a:pPr algn="r"/>
            <a:endParaRPr lang="es-CO" sz="1600" b="1">
              <a:latin typeface="Tahoma" pitchFamily="34" charset="0"/>
              <a:cs typeface="Tahoma" pitchFamily="34" charset="0"/>
            </a:endParaRPr>
          </a:p>
        </p:txBody>
      </p:sp>
      <p:sp>
        <p:nvSpPr>
          <p:cNvPr id="33805" name="Text Box 20"/>
          <p:cNvSpPr txBox="1">
            <a:spLocks noChangeArrowheads="1"/>
          </p:cNvSpPr>
          <p:nvPr/>
        </p:nvSpPr>
        <p:spPr bwMode="auto">
          <a:xfrm>
            <a:off x="3454400" y="4901406"/>
            <a:ext cx="2352675" cy="847725"/>
          </a:xfrm>
          <a:prstGeom prst="rect">
            <a:avLst/>
          </a:prstGeom>
          <a:solidFill>
            <a:srgbClr val="FF9900">
              <a:alpha val="47842"/>
            </a:srgbClr>
          </a:solidFill>
          <a:ln w="9525">
            <a:solidFill>
              <a:srgbClr val="000000"/>
            </a:solidFill>
            <a:miter lim="800000"/>
            <a:headEnd/>
            <a:tailEnd/>
          </a:ln>
        </p:spPr>
        <p:txBody>
          <a:bodyPr lIns="64008" tIns="32004" rIns="64008" bIns="32004"/>
          <a:lstStyle/>
          <a:p>
            <a:pPr algn="ctr"/>
            <a:r>
              <a:rPr lang="es-ES" sz="1600" b="1">
                <a:latin typeface="Tahoma" pitchFamily="34" charset="0"/>
                <a:cs typeface="Tahoma" pitchFamily="34" charset="0"/>
              </a:rPr>
              <a:t>4. </a:t>
            </a:r>
          </a:p>
          <a:p>
            <a:pPr algn="ctr"/>
            <a:r>
              <a:rPr lang="es-ES" sz="1600" b="1">
                <a:latin typeface="Tahoma" pitchFamily="34" charset="0"/>
                <a:cs typeface="Tahoma" pitchFamily="34" charset="0"/>
              </a:rPr>
              <a:t>SELECCIÓN DE SOLUCIONES</a:t>
            </a:r>
            <a:endParaRPr lang="es-CO" sz="1600" b="1">
              <a:latin typeface="Tahoma" pitchFamily="34" charset="0"/>
              <a:cs typeface="Tahoma" pitchFamily="34" charset="0"/>
            </a:endParaRPr>
          </a:p>
        </p:txBody>
      </p:sp>
      <p:sp>
        <p:nvSpPr>
          <p:cNvPr id="33806" name="Text Box 21"/>
          <p:cNvSpPr txBox="1">
            <a:spLocks noChangeArrowheads="1"/>
          </p:cNvSpPr>
          <p:nvPr/>
        </p:nvSpPr>
        <p:spPr bwMode="auto">
          <a:xfrm>
            <a:off x="3467100" y="1553369"/>
            <a:ext cx="2197100" cy="876300"/>
          </a:xfrm>
          <a:prstGeom prst="rect">
            <a:avLst/>
          </a:prstGeom>
          <a:solidFill>
            <a:srgbClr val="E6FFA1"/>
          </a:solidFill>
          <a:ln w="9525">
            <a:solidFill>
              <a:srgbClr val="000000"/>
            </a:solidFill>
            <a:miter lim="800000"/>
            <a:headEnd/>
            <a:tailEnd/>
          </a:ln>
        </p:spPr>
        <p:txBody>
          <a:bodyPr/>
          <a:lstStyle/>
          <a:p>
            <a:pPr algn="ctr"/>
            <a:r>
              <a:rPr lang="es-ES" sz="1600" b="1" dirty="0">
                <a:latin typeface="Tahoma" pitchFamily="34" charset="0"/>
                <a:cs typeface="Tahoma" pitchFamily="34" charset="0"/>
              </a:rPr>
              <a:t>1. </a:t>
            </a:r>
          </a:p>
          <a:p>
            <a:pPr algn="ctr"/>
            <a:r>
              <a:rPr lang="es-ES" sz="1600" b="1" dirty="0">
                <a:latin typeface="Tahoma" pitchFamily="34" charset="0"/>
                <a:cs typeface="Tahoma" pitchFamily="34" charset="0"/>
              </a:rPr>
              <a:t>IDENTIFICACIÓN DEL PROBLEMA</a:t>
            </a:r>
            <a:endParaRPr lang="es-CO" sz="1600" b="1" dirty="0">
              <a:latin typeface="Tahoma" pitchFamily="34" charset="0"/>
              <a:cs typeface="Tahoma" pitchFamily="34" charset="0"/>
            </a:endParaRPr>
          </a:p>
        </p:txBody>
      </p:sp>
      <p:sp>
        <p:nvSpPr>
          <p:cNvPr id="33807" name="25 Elipse"/>
          <p:cNvSpPr>
            <a:spLocks noChangeArrowheads="1"/>
          </p:cNvSpPr>
          <p:nvPr/>
        </p:nvSpPr>
        <p:spPr bwMode="auto">
          <a:xfrm>
            <a:off x="3492500" y="2845594"/>
            <a:ext cx="2135188" cy="1552575"/>
          </a:xfrm>
          <a:prstGeom prst="ellipse">
            <a:avLst/>
          </a:prstGeom>
          <a:solidFill>
            <a:srgbClr val="FFC000"/>
          </a:solidFill>
          <a:ln w="9525" algn="ctr">
            <a:solidFill>
              <a:schemeClr val="tx1"/>
            </a:solidFill>
            <a:round/>
            <a:headEnd/>
            <a:tailEnd/>
          </a:ln>
        </p:spPr>
        <p:txBody>
          <a:bodyPr/>
          <a:lstStyle/>
          <a:p>
            <a:pPr algn="r"/>
            <a:endParaRPr lang="es-MX" sz="1600" b="1">
              <a:latin typeface="Tahoma" pitchFamily="34" charset="0"/>
              <a:cs typeface="Tahoma" pitchFamily="34" charset="0"/>
            </a:endParaRPr>
          </a:p>
        </p:txBody>
      </p:sp>
      <p:sp>
        <p:nvSpPr>
          <p:cNvPr id="33808" name="20 CuadroTexto"/>
          <p:cNvSpPr txBox="1">
            <a:spLocks noChangeArrowheads="1"/>
          </p:cNvSpPr>
          <p:nvPr/>
        </p:nvSpPr>
        <p:spPr bwMode="auto">
          <a:xfrm>
            <a:off x="3429000" y="3144763"/>
            <a:ext cx="2324100" cy="1076325"/>
          </a:xfrm>
          <a:prstGeom prst="rect">
            <a:avLst/>
          </a:prstGeom>
          <a:noFill/>
          <a:ln w="9525">
            <a:noFill/>
            <a:miter lim="800000"/>
            <a:headEnd/>
            <a:tailEnd/>
          </a:ln>
        </p:spPr>
        <p:txBody>
          <a:bodyPr>
            <a:spAutoFit/>
          </a:bodyPr>
          <a:lstStyle/>
          <a:p>
            <a:pPr algn="ctr"/>
            <a:r>
              <a:rPr lang="es-MX" sz="1600" b="1" dirty="0">
                <a:solidFill>
                  <a:srgbClr val="003399"/>
                </a:solidFill>
                <a:latin typeface="Tahoma" pitchFamily="34" charset="0"/>
                <a:cs typeface="Tahoma" pitchFamily="34" charset="0"/>
              </a:rPr>
              <a:t>MONITOREO</a:t>
            </a:r>
          </a:p>
          <a:p>
            <a:pPr algn="ctr"/>
            <a:r>
              <a:rPr lang="es-MX" sz="1600" b="1" dirty="0">
                <a:solidFill>
                  <a:srgbClr val="003399"/>
                </a:solidFill>
                <a:latin typeface="Tahoma" pitchFamily="34" charset="0"/>
                <a:cs typeface="Tahoma" pitchFamily="34" charset="0"/>
              </a:rPr>
              <a:t>DISTINCIONES</a:t>
            </a:r>
          </a:p>
          <a:p>
            <a:pPr algn="ctr"/>
            <a:r>
              <a:rPr lang="es-MX" sz="1600" b="1" dirty="0">
                <a:solidFill>
                  <a:srgbClr val="003399"/>
                </a:solidFill>
                <a:latin typeface="Tahoma" pitchFamily="34" charset="0"/>
                <a:cs typeface="Tahoma" pitchFamily="34" charset="0"/>
              </a:rPr>
              <a:t>REALIMENTACIÓN</a:t>
            </a:r>
          </a:p>
          <a:p>
            <a:pPr algn="ctr"/>
            <a:r>
              <a:rPr lang="es-MX" sz="1600" b="1" dirty="0">
                <a:solidFill>
                  <a:srgbClr val="003399"/>
                </a:solidFill>
                <a:latin typeface="Tahoma" pitchFamily="34" charset="0"/>
                <a:cs typeface="Tahoma" pitchFamily="34" charset="0"/>
              </a:rPr>
              <a:t>AJUSTE</a:t>
            </a:r>
          </a:p>
        </p:txBody>
      </p:sp>
      <p:sp>
        <p:nvSpPr>
          <p:cNvPr id="33809" name="Text Box 4"/>
          <p:cNvSpPr txBox="1">
            <a:spLocks noChangeArrowheads="1"/>
          </p:cNvSpPr>
          <p:nvPr/>
        </p:nvSpPr>
        <p:spPr bwMode="auto">
          <a:xfrm>
            <a:off x="0" y="169863"/>
            <a:ext cx="7947720" cy="830997"/>
          </a:xfrm>
          <a:prstGeom prst="rect">
            <a:avLst/>
          </a:prstGeom>
          <a:noFill/>
          <a:ln w="9525">
            <a:noFill/>
            <a:miter lim="800000"/>
            <a:headEnd/>
            <a:tailEnd/>
          </a:ln>
        </p:spPr>
        <p:txBody>
          <a:bodyPr wrap="square">
            <a:spAutoFit/>
          </a:bodyPr>
          <a:lstStyle/>
          <a:p>
            <a:pPr algn="ctr"/>
            <a:r>
              <a:rPr lang="es-ES" b="1" dirty="0" smtClean="0">
                <a:solidFill>
                  <a:srgbClr val="C00000"/>
                </a:solidFill>
                <a:latin typeface="Tahoma" pitchFamily="34" charset="0"/>
                <a:cs typeface="Tahoma" pitchFamily="34" charset="0"/>
              </a:rPr>
              <a:t>CÓMO OPERAMOS EN </a:t>
            </a:r>
            <a:r>
              <a:rPr lang="es-ES" b="1" dirty="0">
                <a:solidFill>
                  <a:srgbClr val="C00000"/>
                </a:solidFill>
                <a:latin typeface="Tahoma" pitchFamily="34" charset="0"/>
                <a:cs typeface="Tahoma" pitchFamily="34" charset="0"/>
              </a:rPr>
              <a:t>EL PARADIGMA DE LA </a:t>
            </a:r>
            <a:r>
              <a:rPr lang="es-ES" b="1" dirty="0" smtClean="0">
                <a:solidFill>
                  <a:srgbClr val="C00000"/>
                </a:solidFill>
                <a:latin typeface="Tahoma" pitchFamily="34" charset="0"/>
                <a:cs typeface="Tahoma" pitchFamily="34" charset="0"/>
              </a:rPr>
              <a:t>COMPLEJIDAD: PERTINENCIA DE LA EDUCACIÓN</a:t>
            </a:r>
            <a:endParaRPr lang="es-ES" b="1" dirty="0">
              <a:solidFill>
                <a:srgbClr val="C00000"/>
              </a:solidFill>
              <a:latin typeface="Tahoma" pitchFamily="34" charset="0"/>
              <a:cs typeface="Tahoma" pitchFamily="34" charset="0"/>
            </a:endParaRPr>
          </a:p>
        </p:txBody>
      </p:sp>
      <p:sp>
        <p:nvSpPr>
          <p:cNvPr id="33810" name="33 Flecha izquierda y derecha"/>
          <p:cNvSpPr>
            <a:spLocks noChangeArrowheads="1"/>
          </p:cNvSpPr>
          <p:nvPr/>
        </p:nvSpPr>
        <p:spPr bwMode="auto">
          <a:xfrm rot="2452012">
            <a:off x="3090863" y="2939256"/>
            <a:ext cx="658812" cy="357188"/>
          </a:xfrm>
          <a:prstGeom prst="leftRightArrow">
            <a:avLst>
              <a:gd name="adj1" fmla="val 50000"/>
              <a:gd name="adj2" fmla="val 50022"/>
            </a:avLst>
          </a:prstGeom>
          <a:solidFill>
            <a:srgbClr val="003399"/>
          </a:solidFill>
          <a:ln w="9525" algn="ctr">
            <a:solidFill>
              <a:schemeClr val="tx1"/>
            </a:solidFill>
            <a:round/>
            <a:headEnd/>
            <a:tailEnd/>
          </a:ln>
        </p:spPr>
        <p:txBody>
          <a:bodyPr/>
          <a:lstStyle/>
          <a:p>
            <a:pPr algn="r"/>
            <a:endParaRPr lang="es-MX" b="1">
              <a:latin typeface="Tahoma" pitchFamily="34" charset="0"/>
              <a:cs typeface="Tahoma" pitchFamily="34" charset="0"/>
            </a:endParaRPr>
          </a:p>
        </p:txBody>
      </p:sp>
      <p:sp>
        <p:nvSpPr>
          <p:cNvPr id="33811" name="34 Flecha izquierda y derecha"/>
          <p:cNvSpPr>
            <a:spLocks noChangeArrowheads="1"/>
          </p:cNvSpPr>
          <p:nvPr/>
        </p:nvSpPr>
        <p:spPr bwMode="auto">
          <a:xfrm rot="8250364">
            <a:off x="3054350" y="4002881"/>
            <a:ext cx="620713" cy="357188"/>
          </a:xfrm>
          <a:prstGeom prst="leftRightArrow">
            <a:avLst>
              <a:gd name="adj1" fmla="val 50000"/>
              <a:gd name="adj2" fmla="val 49993"/>
            </a:avLst>
          </a:prstGeom>
          <a:solidFill>
            <a:srgbClr val="003399"/>
          </a:solidFill>
          <a:ln w="9525" algn="ctr">
            <a:solidFill>
              <a:schemeClr val="tx1"/>
            </a:solidFill>
            <a:round/>
            <a:headEnd/>
            <a:tailEnd/>
          </a:ln>
        </p:spPr>
        <p:txBody>
          <a:bodyPr/>
          <a:lstStyle/>
          <a:p>
            <a:pPr algn="r"/>
            <a:endParaRPr lang="es-MX" b="1">
              <a:latin typeface="Tahoma" pitchFamily="34" charset="0"/>
              <a:cs typeface="Tahoma" pitchFamily="34" charset="0"/>
            </a:endParaRPr>
          </a:p>
        </p:txBody>
      </p:sp>
      <p:sp>
        <p:nvSpPr>
          <p:cNvPr id="33812" name="35 Flecha izquierda y derecha"/>
          <p:cNvSpPr>
            <a:spLocks noChangeArrowheads="1"/>
          </p:cNvSpPr>
          <p:nvPr/>
        </p:nvSpPr>
        <p:spPr bwMode="auto">
          <a:xfrm rot="5400000">
            <a:off x="4321969" y="4446587"/>
            <a:ext cx="571500" cy="357188"/>
          </a:xfrm>
          <a:prstGeom prst="leftRightArrow">
            <a:avLst>
              <a:gd name="adj1" fmla="val 50000"/>
              <a:gd name="adj2" fmla="val 50089"/>
            </a:avLst>
          </a:prstGeom>
          <a:solidFill>
            <a:srgbClr val="003399"/>
          </a:solidFill>
          <a:ln w="9525" algn="ctr">
            <a:solidFill>
              <a:schemeClr val="tx1"/>
            </a:solidFill>
            <a:round/>
            <a:headEnd/>
            <a:tailEnd/>
          </a:ln>
        </p:spPr>
        <p:txBody>
          <a:bodyPr/>
          <a:lstStyle/>
          <a:p>
            <a:pPr algn="r"/>
            <a:endParaRPr lang="es-MX" b="1">
              <a:latin typeface="Tahoma" pitchFamily="34" charset="0"/>
              <a:cs typeface="Tahoma" pitchFamily="34" charset="0"/>
            </a:endParaRPr>
          </a:p>
        </p:txBody>
      </p:sp>
      <p:sp>
        <p:nvSpPr>
          <p:cNvPr id="33813" name="36 Flecha izquierda y derecha"/>
          <p:cNvSpPr>
            <a:spLocks noChangeArrowheads="1"/>
          </p:cNvSpPr>
          <p:nvPr/>
        </p:nvSpPr>
        <p:spPr bwMode="auto">
          <a:xfrm rot="1591096">
            <a:off x="5532438" y="3960019"/>
            <a:ext cx="642937" cy="357187"/>
          </a:xfrm>
          <a:prstGeom prst="leftRightArrow">
            <a:avLst>
              <a:gd name="adj1" fmla="val 50000"/>
              <a:gd name="adj2" fmla="val 50017"/>
            </a:avLst>
          </a:prstGeom>
          <a:solidFill>
            <a:srgbClr val="003399"/>
          </a:solidFill>
          <a:ln w="9525" algn="ctr">
            <a:solidFill>
              <a:schemeClr val="tx1"/>
            </a:solidFill>
            <a:round/>
            <a:headEnd/>
            <a:tailEnd/>
          </a:ln>
        </p:spPr>
        <p:txBody>
          <a:bodyPr/>
          <a:lstStyle/>
          <a:p>
            <a:pPr algn="r"/>
            <a:endParaRPr lang="es-MX" b="1">
              <a:latin typeface="Tahoma" pitchFamily="34" charset="0"/>
              <a:cs typeface="Tahoma" pitchFamily="34" charset="0"/>
            </a:endParaRPr>
          </a:p>
        </p:txBody>
      </p:sp>
      <p:sp>
        <p:nvSpPr>
          <p:cNvPr id="33814" name="37 Flecha izquierda y derecha"/>
          <p:cNvSpPr>
            <a:spLocks noChangeArrowheads="1"/>
          </p:cNvSpPr>
          <p:nvPr/>
        </p:nvSpPr>
        <p:spPr bwMode="auto">
          <a:xfrm rot="8949658">
            <a:off x="5548313" y="3059906"/>
            <a:ext cx="628650" cy="357188"/>
          </a:xfrm>
          <a:prstGeom prst="leftRightArrow">
            <a:avLst>
              <a:gd name="adj1" fmla="val 50000"/>
              <a:gd name="adj2" fmla="val 49981"/>
            </a:avLst>
          </a:prstGeom>
          <a:solidFill>
            <a:srgbClr val="003399"/>
          </a:solidFill>
          <a:ln w="9525" algn="ctr">
            <a:solidFill>
              <a:schemeClr val="tx1"/>
            </a:solidFill>
            <a:round/>
            <a:headEnd/>
            <a:tailEnd/>
          </a:ln>
        </p:spPr>
        <p:txBody>
          <a:bodyPr/>
          <a:lstStyle/>
          <a:p>
            <a:pPr algn="r"/>
            <a:endParaRPr lang="es-MX" b="1">
              <a:latin typeface="Tahoma" pitchFamily="34" charset="0"/>
              <a:cs typeface="Tahoma" pitchFamily="34" charset="0"/>
            </a:endParaRPr>
          </a:p>
        </p:txBody>
      </p:sp>
      <p:sp>
        <p:nvSpPr>
          <p:cNvPr id="33815" name="38 Flecha izquierda y derecha"/>
          <p:cNvSpPr>
            <a:spLocks noChangeArrowheads="1"/>
          </p:cNvSpPr>
          <p:nvPr/>
        </p:nvSpPr>
        <p:spPr bwMode="auto">
          <a:xfrm rot="5400000">
            <a:off x="4343400" y="2467769"/>
            <a:ext cx="528637" cy="357188"/>
          </a:xfrm>
          <a:prstGeom prst="leftRightArrow">
            <a:avLst>
              <a:gd name="adj1" fmla="val 50000"/>
              <a:gd name="adj2" fmla="val 50005"/>
            </a:avLst>
          </a:prstGeom>
          <a:solidFill>
            <a:srgbClr val="003399"/>
          </a:solidFill>
          <a:ln w="9525" algn="ctr">
            <a:solidFill>
              <a:schemeClr val="tx1"/>
            </a:solidFill>
            <a:round/>
            <a:headEnd/>
            <a:tailEnd/>
          </a:ln>
        </p:spPr>
        <p:txBody>
          <a:bodyPr/>
          <a:lstStyle/>
          <a:p>
            <a:pPr algn="r"/>
            <a:endParaRPr lang="es-MX" b="1">
              <a:latin typeface="Tahoma" pitchFamily="34" charset="0"/>
              <a:cs typeface="Tahoma" pitchFamily="34" charset="0"/>
            </a:endParaRPr>
          </a:p>
        </p:txBody>
      </p:sp>
      <p:sp>
        <p:nvSpPr>
          <p:cNvPr id="49" name="48 Flecha izquierda y arriba"/>
          <p:cNvSpPr/>
          <p:nvPr/>
        </p:nvSpPr>
        <p:spPr bwMode="auto">
          <a:xfrm rot="16200000">
            <a:off x="6064709" y="1489409"/>
            <a:ext cx="606425" cy="1448717"/>
          </a:xfrm>
          <a:prstGeom prst="leftUpArrow">
            <a:avLst/>
          </a:prstGeom>
          <a:solidFill>
            <a:srgbClr val="003399"/>
          </a:solidFill>
          <a:ln w="9525" cap="flat" cmpd="sng" algn="ctr">
            <a:solidFill>
              <a:schemeClr val="tx1"/>
            </a:solidFill>
            <a:prstDash val="solid"/>
            <a:round/>
            <a:headEnd type="none" w="med" len="med"/>
            <a:tailEnd type="none" w="med" len="med"/>
          </a:ln>
          <a:effectLst/>
        </p:spPr>
        <p:txBody>
          <a:bodyPr/>
          <a:lstStyle/>
          <a:p>
            <a:pPr algn="r">
              <a:defRPr/>
            </a:pPr>
            <a:endParaRPr lang="en-US" b="1">
              <a:latin typeface="Tahoma" pitchFamily="34" charset="0"/>
              <a:ea typeface="Tahoma" pitchFamily="34" charset="0"/>
              <a:cs typeface="Tahoma" pitchFamily="34" charset="0"/>
            </a:endParaRPr>
          </a:p>
        </p:txBody>
      </p:sp>
      <p:sp>
        <p:nvSpPr>
          <p:cNvPr id="50" name="49 Flecha izquierda y arriba"/>
          <p:cNvSpPr/>
          <p:nvPr/>
        </p:nvSpPr>
        <p:spPr bwMode="auto">
          <a:xfrm rot="5400000">
            <a:off x="2517775" y="4536281"/>
            <a:ext cx="608013" cy="1357313"/>
          </a:xfrm>
          <a:prstGeom prst="leftUpArrow">
            <a:avLst/>
          </a:prstGeom>
          <a:solidFill>
            <a:srgbClr val="003399"/>
          </a:solidFill>
          <a:ln w="9525" cap="flat" cmpd="sng" algn="ctr">
            <a:solidFill>
              <a:schemeClr val="tx1"/>
            </a:solidFill>
            <a:prstDash val="solid"/>
            <a:round/>
            <a:headEnd type="none" w="med" len="med"/>
            <a:tailEnd type="none" w="med" len="med"/>
          </a:ln>
          <a:effectLst/>
        </p:spPr>
        <p:txBody>
          <a:bodyPr/>
          <a:lstStyle/>
          <a:p>
            <a:pPr algn="r">
              <a:defRPr/>
            </a:pPr>
            <a:endParaRPr lang="en-US" b="1">
              <a:latin typeface="Tahoma" pitchFamily="34" charset="0"/>
              <a:ea typeface="Tahoma" pitchFamily="34" charset="0"/>
              <a:cs typeface="Tahoma" pitchFamily="34" charset="0"/>
            </a:endParaRPr>
          </a:p>
        </p:txBody>
      </p:sp>
      <p:sp>
        <p:nvSpPr>
          <p:cNvPr id="51" name="50 Flecha izquierda y arriba"/>
          <p:cNvSpPr/>
          <p:nvPr/>
        </p:nvSpPr>
        <p:spPr bwMode="auto">
          <a:xfrm rot="10800000">
            <a:off x="2214563" y="1910556"/>
            <a:ext cx="1285875" cy="571500"/>
          </a:xfrm>
          <a:prstGeom prst="leftUpArrow">
            <a:avLst/>
          </a:prstGeom>
          <a:solidFill>
            <a:srgbClr val="003399"/>
          </a:solidFill>
          <a:ln w="9525" cap="flat" cmpd="sng" algn="ctr">
            <a:solidFill>
              <a:schemeClr val="tx1"/>
            </a:solidFill>
            <a:prstDash val="solid"/>
            <a:round/>
            <a:headEnd type="none" w="med" len="med"/>
            <a:tailEnd type="none" w="med" len="med"/>
          </a:ln>
          <a:effectLst/>
        </p:spPr>
        <p:txBody>
          <a:bodyPr/>
          <a:lstStyle/>
          <a:p>
            <a:pPr algn="r">
              <a:defRPr/>
            </a:pPr>
            <a:endParaRPr lang="en-US" b="1">
              <a:latin typeface="Tahoma" pitchFamily="34" charset="0"/>
              <a:ea typeface="Tahoma" pitchFamily="34" charset="0"/>
              <a:cs typeface="Tahoma" pitchFamily="34" charset="0"/>
            </a:endParaRPr>
          </a:p>
        </p:txBody>
      </p:sp>
      <p:sp>
        <p:nvSpPr>
          <p:cNvPr id="52" name="51 Flecha izquierda y arriba"/>
          <p:cNvSpPr/>
          <p:nvPr/>
        </p:nvSpPr>
        <p:spPr bwMode="auto">
          <a:xfrm>
            <a:off x="5786438" y="4910931"/>
            <a:ext cx="1357312" cy="642938"/>
          </a:xfrm>
          <a:prstGeom prst="leftUpArrow">
            <a:avLst/>
          </a:prstGeom>
          <a:solidFill>
            <a:srgbClr val="003399"/>
          </a:solidFill>
          <a:ln w="9525" cap="flat" cmpd="sng" algn="ctr">
            <a:solidFill>
              <a:schemeClr val="tx1"/>
            </a:solidFill>
            <a:prstDash val="solid"/>
            <a:round/>
            <a:headEnd type="none" w="med" len="med"/>
            <a:tailEnd type="none" w="med" len="med"/>
          </a:ln>
          <a:effectLst/>
        </p:spPr>
        <p:txBody>
          <a:bodyPr/>
          <a:lstStyle/>
          <a:p>
            <a:pPr algn="r">
              <a:defRPr/>
            </a:pPr>
            <a:endParaRPr lang="en-US" b="1">
              <a:latin typeface="Tahoma" pitchFamily="34" charset="0"/>
              <a:ea typeface="Tahoma" pitchFamily="34" charset="0"/>
              <a:cs typeface="Tahoma" pitchFamily="34" charset="0"/>
            </a:endParaRPr>
          </a:p>
        </p:txBody>
      </p:sp>
      <p:sp>
        <p:nvSpPr>
          <p:cNvPr id="33820" name="52 Flecha arriba y abajo"/>
          <p:cNvSpPr>
            <a:spLocks noChangeArrowheads="1"/>
          </p:cNvSpPr>
          <p:nvPr/>
        </p:nvSpPr>
        <p:spPr bwMode="auto">
          <a:xfrm>
            <a:off x="6804248" y="3339306"/>
            <a:ext cx="285750" cy="714375"/>
          </a:xfrm>
          <a:prstGeom prst="upDownArrow">
            <a:avLst>
              <a:gd name="adj1" fmla="val 50000"/>
              <a:gd name="adj2" fmla="val 50000"/>
            </a:avLst>
          </a:prstGeom>
          <a:solidFill>
            <a:srgbClr val="003399"/>
          </a:solidFill>
          <a:ln w="9525" algn="ctr">
            <a:solidFill>
              <a:schemeClr val="tx1"/>
            </a:solidFill>
            <a:round/>
            <a:headEnd/>
            <a:tailEnd/>
          </a:ln>
        </p:spPr>
        <p:txBody>
          <a:bodyPr/>
          <a:lstStyle/>
          <a:p>
            <a:pPr algn="r"/>
            <a:endParaRPr lang="es-MX" b="1">
              <a:latin typeface="Tahoma" pitchFamily="34" charset="0"/>
              <a:cs typeface="Tahoma" pitchFamily="34" charset="0"/>
            </a:endParaRPr>
          </a:p>
        </p:txBody>
      </p:sp>
      <p:sp>
        <p:nvSpPr>
          <p:cNvPr id="33821" name="53 Flecha arriba y abajo"/>
          <p:cNvSpPr>
            <a:spLocks noChangeArrowheads="1"/>
          </p:cNvSpPr>
          <p:nvPr/>
        </p:nvSpPr>
        <p:spPr bwMode="auto">
          <a:xfrm>
            <a:off x="2214563" y="3339306"/>
            <a:ext cx="285750" cy="785813"/>
          </a:xfrm>
          <a:prstGeom prst="upDownArrow">
            <a:avLst>
              <a:gd name="adj1" fmla="val 50000"/>
              <a:gd name="adj2" fmla="val 49997"/>
            </a:avLst>
          </a:prstGeom>
          <a:solidFill>
            <a:srgbClr val="003399"/>
          </a:solidFill>
          <a:ln w="9525" algn="ctr">
            <a:solidFill>
              <a:schemeClr val="tx1"/>
            </a:solidFill>
            <a:round/>
            <a:headEnd/>
            <a:tailEnd/>
          </a:ln>
        </p:spPr>
        <p:txBody>
          <a:bodyPr/>
          <a:lstStyle/>
          <a:p>
            <a:pPr algn="r"/>
            <a:endParaRPr lang="es-MX" b="1">
              <a:latin typeface="Tahoma" pitchFamily="34" charset="0"/>
              <a:cs typeface="Tahoma" pitchFamily="34" charset="0"/>
            </a:endParaRP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3799"/>
                                        </p:tgtEl>
                                        <p:attrNameLst>
                                          <p:attrName>style.visibility</p:attrName>
                                        </p:attrNameLst>
                                      </p:cBhvr>
                                      <p:to>
                                        <p:strVal val="visible"/>
                                      </p:to>
                                    </p:set>
                                    <p:animEffect transition="in" filter="blinds(horizontal)">
                                      <p:cBhvr>
                                        <p:cTn id="7" dur="500"/>
                                        <p:tgtEl>
                                          <p:spTgt spid="33799"/>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3794"/>
                                        </p:tgtEl>
                                        <p:attrNameLst>
                                          <p:attrName>style.visibility</p:attrName>
                                        </p:attrNameLst>
                                      </p:cBhvr>
                                      <p:to>
                                        <p:strVal val="visible"/>
                                      </p:to>
                                    </p:set>
                                    <p:animEffect transition="in" filter="blinds(horizontal)">
                                      <p:cBhvr>
                                        <p:cTn id="10" dur="500"/>
                                        <p:tgtEl>
                                          <p:spTgt spid="33794"/>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33798"/>
                                        </p:tgtEl>
                                        <p:attrNameLst>
                                          <p:attrName>style.visibility</p:attrName>
                                        </p:attrNameLst>
                                      </p:cBhvr>
                                      <p:to>
                                        <p:strVal val="visible"/>
                                      </p:to>
                                    </p:set>
                                    <p:animEffect transition="in" filter="blinds(horizontal)">
                                      <p:cBhvr>
                                        <p:cTn id="13" dur="500"/>
                                        <p:tgtEl>
                                          <p:spTgt spid="33798"/>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33800"/>
                                        </p:tgtEl>
                                        <p:attrNameLst>
                                          <p:attrName>style.visibility</p:attrName>
                                        </p:attrNameLst>
                                      </p:cBhvr>
                                      <p:to>
                                        <p:strVal val="visible"/>
                                      </p:to>
                                    </p:set>
                                    <p:animEffect transition="in" filter="blinds(horizontal)">
                                      <p:cBhvr>
                                        <p:cTn id="16" dur="500"/>
                                        <p:tgtEl>
                                          <p:spTgt spid="33800"/>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33796"/>
                                        </p:tgtEl>
                                        <p:attrNameLst>
                                          <p:attrName>style.visibility</p:attrName>
                                        </p:attrNameLst>
                                      </p:cBhvr>
                                      <p:to>
                                        <p:strVal val="visible"/>
                                      </p:to>
                                    </p:set>
                                    <p:animEffect transition="in" filter="blinds(horizontal)">
                                      <p:cBhvr>
                                        <p:cTn id="19" dur="500"/>
                                        <p:tgtEl>
                                          <p:spTgt spid="33796"/>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33797"/>
                                        </p:tgtEl>
                                        <p:attrNameLst>
                                          <p:attrName>style.visibility</p:attrName>
                                        </p:attrNameLst>
                                      </p:cBhvr>
                                      <p:to>
                                        <p:strVal val="visible"/>
                                      </p:to>
                                    </p:set>
                                    <p:animEffect transition="in" filter="blinds(horizontal)">
                                      <p:cBhvr>
                                        <p:cTn id="22" dur="500"/>
                                        <p:tgtEl>
                                          <p:spTgt spid="33797"/>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33795"/>
                                        </p:tgtEl>
                                        <p:attrNameLst>
                                          <p:attrName>style.visibility</p:attrName>
                                        </p:attrNameLst>
                                      </p:cBhvr>
                                      <p:to>
                                        <p:strVal val="visible"/>
                                      </p:to>
                                    </p:set>
                                    <p:animEffect transition="in" filter="blinds(horizontal)">
                                      <p:cBhvr>
                                        <p:cTn id="25" dur="500"/>
                                        <p:tgtEl>
                                          <p:spTgt spid="33795"/>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3815"/>
                                        </p:tgtEl>
                                        <p:attrNameLst>
                                          <p:attrName>style.visibility</p:attrName>
                                        </p:attrNameLst>
                                      </p:cBhvr>
                                      <p:to>
                                        <p:strVal val="visible"/>
                                      </p:to>
                                    </p:set>
                                    <p:anim calcmode="lin" valueType="num">
                                      <p:cBhvr additive="base">
                                        <p:cTn id="30" dur="500" fill="hold"/>
                                        <p:tgtEl>
                                          <p:spTgt spid="33815"/>
                                        </p:tgtEl>
                                        <p:attrNameLst>
                                          <p:attrName>ppt_x</p:attrName>
                                        </p:attrNameLst>
                                      </p:cBhvr>
                                      <p:tavLst>
                                        <p:tav tm="0">
                                          <p:val>
                                            <p:strVal val="#ppt_x"/>
                                          </p:val>
                                        </p:tav>
                                        <p:tav tm="100000">
                                          <p:val>
                                            <p:strVal val="#ppt_x"/>
                                          </p:val>
                                        </p:tav>
                                      </p:tavLst>
                                    </p:anim>
                                    <p:anim calcmode="lin" valueType="num">
                                      <p:cBhvr additive="base">
                                        <p:cTn id="31" dur="500" fill="hold"/>
                                        <p:tgtEl>
                                          <p:spTgt spid="33815"/>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33814"/>
                                        </p:tgtEl>
                                        <p:attrNameLst>
                                          <p:attrName>style.visibility</p:attrName>
                                        </p:attrNameLst>
                                      </p:cBhvr>
                                      <p:to>
                                        <p:strVal val="visible"/>
                                      </p:to>
                                    </p:set>
                                    <p:anim calcmode="lin" valueType="num">
                                      <p:cBhvr additive="base">
                                        <p:cTn id="34" dur="500" fill="hold"/>
                                        <p:tgtEl>
                                          <p:spTgt spid="33814"/>
                                        </p:tgtEl>
                                        <p:attrNameLst>
                                          <p:attrName>ppt_x</p:attrName>
                                        </p:attrNameLst>
                                      </p:cBhvr>
                                      <p:tavLst>
                                        <p:tav tm="0">
                                          <p:val>
                                            <p:strVal val="#ppt_x"/>
                                          </p:val>
                                        </p:tav>
                                        <p:tav tm="100000">
                                          <p:val>
                                            <p:strVal val="#ppt_x"/>
                                          </p:val>
                                        </p:tav>
                                      </p:tavLst>
                                    </p:anim>
                                    <p:anim calcmode="lin" valueType="num">
                                      <p:cBhvr additive="base">
                                        <p:cTn id="35" dur="500" fill="hold"/>
                                        <p:tgtEl>
                                          <p:spTgt spid="33814"/>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33813"/>
                                        </p:tgtEl>
                                        <p:attrNameLst>
                                          <p:attrName>style.visibility</p:attrName>
                                        </p:attrNameLst>
                                      </p:cBhvr>
                                      <p:to>
                                        <p:strVal val="visible"/>
                                      </p:to>
                                    </p:set>
                                    <p:anim calcmode="lin" valueType="num">
                                      <p:cBhvr additive="base">
                                        <p:cTn id="38" dur="500" fill="hold"/>
                                        <p:tgtEl>
                                          <p:spTgt spid="33813"/>
                                        </p:tgtEl>
                                        <p:attrNameLst>
                                          <p:attrName>ppt_x</p:attrName>
                                        </p:attrNameLst>
                                      </p:cBhvr>
                                      <p:tavLst>
                                        <p:tav tm="0">
                                          <p:val>
                                            <p:strVal val="#ppt_x"/>
                                          </p:val>
                                        </p:tav>
                                        <p:tav tm="100000">
                                          <p:val>
                                            <p:strVal val="#ppt_x"/>
                                          </p:val>
                                        </p:tav>
                                      </p:tavLst>
                                    </p:anim>
                                    <p:anim calcmode="lin" valueType="num">
                                      <p:cBhvr additive="base">
                                        <p:cTn id="39" dur="500" fill="hold"/>
                                        <p:tgtEl>
                                          <p:spTgt spid="33813"/>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33812"/>
                                        </p:tgtEl>
                                        <p:attrNameLst>
                                          <p:attrName>style.visibility</p:attrName>
                                        </p:attrNameLst>
                                      </p:cBhvr>
                                      <p:to>
                                        <p:strVal val="visible"/>
                                      </p:to>
                                    </p:set>
                                    <p:anim calcmode="lin" valueType="num">
                                      <p:cBhvr additive="base">
                                        <p:cTn id="42" dur="500" fill="hold"/>
                                        <p:tgtEl>
                                          <p:spTgt spid="33812"/>
                                        </p:tgtEl>
                                        <p:attrNameLst>
                                          <p:attrName>ppt_x</p:attrName>
                                        </p:attrNameLst>
                                      </p:cBhvr>
                                      <p:tavLst>
                                        <p:tav tm="0">
                                          <p:val>
                                            <p:strVal val="#ppt_x"/>
                                          </p:val>
                                        </p:tav>
                                        <p:tav tm="100000">
                                          <p:val>
                                            <p:strVal val="#ppt_x"/>
                                          </p:val>
                                        </p:tav>
                                      </p:tavLst>
                                    </p:anim>
                                    <p:anim calcmode="lin" valueType="num">
                                      <p:cBhvr additive="base">
                                        <p:cTn id="43" dur="500" fill="hold"/>
                                        <p:tgtEl>
                                          <p:spTgt spid="33812"/>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33811"/>
                                        </p:tgtEl>
                                        <p:attrNameLst>
                                          <p:attrName>style.visibility</p:attrName>
                                        </p:attrNameLst>
                                      </p:cBhvr>
                                      <p:to>
                                        <p:strVal val="visible"/>
                                      </p:to>
                                    </p:set>
                                    <p:anim calcmode="lin" valueType="num">
                                      <p:cBhvr additive="base">
                                        <p:cTn id="46" dur="500" fill="hold"/>
                                        <p:tgtEl>
                                          <p:spTgt spid="33811"/>
                                        </p:tgtEl>
                                        <p:attrNameLst>
                                          <p:attrName>ppt_x</p:attrName>
                                        </p:attrNameLst>
                                      </p:cBhvr>
                                      <p:tavLst>
                                        <p:tav tm="0">
                                          <p:val>
                                            <p:strVal val="#ppt_x"/>
                                          </p:val>
                                        </p:tav>
                                        <p:tav tm="100000">
                                          <p:val>
                                            <p:strVal val="#ppt_x"/>
                                          </p:val>
                                        </p:tav>
                                      </p:tavLst>
                                    </p:anim>
                                    <p:anim calcmode="lin" valueType="num">
                                      <p:cBhvr additive="base">
                                        <p:cTn id="47" dur="500" fill="hold"/>
                                        <p:tgtEl>
                                          <p:spTgt spid="33811"/>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33810"/>
                                        </p:tgtEl>
                                        <p:attrNameLst>
                                          <p:attrName>style.visibility</p:attrName>
                                        </p:attrNameLst>
                                      </p:cBhvr>
                                      <p:to>
                                        <p:strVal val="visible"/>
                                      </p:to>
                                    </p:set>
                                    <p:anim calcmode="lin" valueType="num">
                                      <p:cBhvr additive="base">
                                        <p:cTn id="50" dur="500" fill="hold"/>
                                        <p:tgtEl>
                                          <p:spTgt spid="33810"/>
                                        </p:tgtEl>
                                        <p:attrNameLst>
                                          <p:attrName>ppt_x</p:attrName>
                                        </p:attrNameLst>
                                      </p:cBhvr>
                                      <p:tavLst>
                                        <p:tav tm="0">
                                          <p:val>
                                            <p:strVal val="#ppt_x"/>
                                          </p:val>
                                        </p:tav>
                                        <p:tav tm="100000">
                                          <p:val>
                                            <p:strVal val="#ppt_x"/>
                                          </p:val>
                                        </p:tav>
                                      </p:tavLst>
                                    </p:anim>
                                    <p:anim calcmode="lin" valueType="num">
                                      <p:cBhvr additive="base">
                                        <p:cTn id="51" dur="500" fill="hold"/>
                                        <p:tgtEl>
                                          <p:spTgt spid="33810"/>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33808"/>
                                        </p:tgtEl>
                                        <p:attrNameLst>
                                          <p:attrName>style.visibility</p:attrName>
                                        </p:attrNameLst>
                                      </p:cBhvr>
                                      <p:to>
                                        <p:strVal val="visible"/>
                                      </p:to>
                                    </p:set>
                                    <p:anim calcmode="lin" valueType="num">
                                      <p:cBhvr additive="base">
                                        <p:cTn id="54" dur="500" fill="hold"/>
                                        <p:tgtEl>
                                          <p:spTgt spid="33808"/>
                                        </p:tgtEl>
                                        <p:attrNameLst>
                                          <p:attrName>ppt_x</p:attrName>
                                        </p:attrNameLst>
                                      </p:cBhvr>
                                      <p:tavLst>
                                        <p:tav tm="0">
                                          <p:val>
                                            <p:strVal val="#ppt_x"/>
                                          </p:val>
                                        </p:tav>
                                        <p:tav tm="100000">
                                          <p:val>
                                            <p:strVal val="#ppt_x"/>
                                          </p:val>
                                        </p:tav>
                                      </p:tavLst>
                                    </p:anim>
                                    <p:anim calcmode="lin" valueType="num">
                                      <p:cBhvr additive="base">
                                        <p:cTn id="55" dur="500" fill="hold"/>
                                        <p:tgtEl>
                                          <p:spTgt spid="33808"/>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33807"/>
                                        </p:tgtEl>
                                        <p:attrNameLst>
                                          <p:attrName>style.visibility</p:attrName>
                                        </p:attrNameLst>
                                      </p:cBhvr>
                                      <p:to>
                                        <p:strVal val="visible"/>
                                      </p:to>
                                    </p:set>
                                    <p:anim calcmode="lin" valueType="num">
                                      <p:cBhvr additive="base">
                                        <p:cTn id="58" dur="500" fill="hold"/>
                                        <p:tgtEl>
                                          <p:spTgt spid="33807"/>
                                        </p:tgtEl>
                                        <p:attrNameLst>
                                          <p:attrName>ppt_x</p:attrName>
                                        </p:attrNameLst>
                                      </p:cBhvr>
                                      <p:tavLst>
                                        <p:tav tm="0">
                                          <p:val>
                                            <p:strVal val="#ppt_x"/>
                                          </p:val>
                                        </p:tav>
                                        <p:tav tm="100000">
                                          <p:val>
                                            <p:strVal val="#ppt_x"/>
                                          </p:val>
                                        </p:tav>
                                      </p:tavLst>
                                    </p:anim>
                                    <p:anim calcmode="lin" valueType="num">
                                      <p:cBhvr additive="base">
                                        <p:cTn id="59" dur="500" fill="hold"/>
                                        <p:tgtEl>
                                          <p:spTgt spid="3380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animBg="1"/>
      <p:bldP spid="33795" grpId="0" animBg="1"/>
      <p:bldP spid="33796" grpId="0" animBg="1"/>
      <p:bldP spid="33797" grpId="0" animBg="1"/>
      <p:bldP spid="33798" grpId="0" animBg="1"/>
      <p:bldP spid="33799" grpId="0" animBg="1"/>
      <p:bldP spid="33800" grpId="0" animBg="1"/>
      <p:bldP spid="33807" grpId="0" animBg="1"/>
      <p:bldP spid="33808" grpId="0"/>
      <p:bldP spid="33810" grpId="0" animBg="1"/>
      <p:bldP spid="33811" grpId="0" animBg="1"/>
      <p:bldP spid="33812" grpId="0" animBg="1"/>
      <p:bldP spid="33813" grpId="0" animBg="1"/>
      <p:bldP spid="33814" grpId="0" animBg="1"/>
      <p:bldP spid="33815"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lstStyle/>
          <a:p>
            <a:pPr eaLnBrk="1" hangingPunct="1">
              <a:defRPr/>
            </a:pPr>
            <a:r>
              <a:rPr kumimoji="1" lang="es-ES" sz="2400" b="1" kern="1200" dirty="0" smtClean="0">
                <a:solidFill>
                  <a:srgbClr val="C00000"/>
                </a:solidFill>
                <a:latin typeface="Tahoma" pitchFamily="34" charset="0"/>
                <a:ea typeface="+mn-ea"/>
                <a:cs typeface="Tahoma" pitchFamily="34" charset="0"/>
              </a:rPr>
              <a:t>LA PERTINENCIA DE LA EDUCACIÓN</a:t>
            </a:r>
            <a:endParaRPr kumimoji="1" lang="es-ES" sz="2400" b="1" kern="1200" dirty="0">
              <a:solidFill>
                <a:srgbClr val="C00000"/>
              </a:solidFill>
              <a:latin typeface="Tahoma" pitchFamily="34" charset="0"/>
              <a:ea typeface="+mn-ea"/>
              <a:cs typeface="Tahoma" pitchFamily="34" charset="0"/>
            </a:endParaRPr>
          </a:p>
        </p:txBody>
      </p:sp>
      <p:sp>
        <p:nvSpPr>
          <p:cNvPr id="108547" name="Rectangle 3"/>
          <p:cNvSpPr>
            <a:spLocks noGrp="1" noChangeArrowheads="1"/>
          </p:cNvSpPr>
          <p:nvPr>
            <p:ph type="body" idx="1"/>
          </p:nvPr>
        </p:nvSpPr>
        <p:spPr>
          <a:xfrm>
            <a:off x="107504" y="1124744"/>
            <a:ext cx="8784976" cy="4536504"/>
          </a:xfrm>
          <a:solidFill>
            <a:srgbClr val="FFFFE1"/>
          </a:solidFill>
          <a:ln>
            <a:solidFill>
              <a:schemeClr val="tx1"/>
            </a:solidFill>
          </a:ln>
        </p:spPr>
        <p:txBody>
          <a:bodyPr/>
          <a:lstStyle/>
          <a:p>
            <a:pPr marL="0" indent="0" algn="just" eaLnBrk="1" hangingPunct="1">
              <a:spcBef>
                <a:spcPts val="0"/>
              </a:spcBef>
              <a:spcAft>
                <a:spcPts val="1200"/>
              </a:spcAft>
              <a:buNone/>
              <a:defRPr/>
            </a:pPr>
            <a:r>
              <a:rPr lang="es-ES" sz="2400" dirty="0" smtClean="0">
                <a:latin typeface="Tahoma" pitchFamily="34" charset="0"/>
                <a:cs typeface="Tahoma" pitchFamily="34" charset="0"/>
              </a:rPr>
              <a:t>Al moverse desde la complejidad, las acciones educativas podrán ser pertinentes con:</a:t>
            </a:r>
          </a:p>
          <a:p>
            <a:pPr marL="457200" indent="-457200" algn="just" eaLnBrk="1" hangingPunct="1">
              <a:spcBef>
                <a:spcPts val="0"/>
              </a:spcBef>
              <a:spcAft>
                <a:spcPts val="1200"/>
              </a:spcAft>
              <a:buFont typeface="+mj-lt"/>
              <a:buAutoNum type="arabicPeriod"/>
              <a:defRPr/>
            </a:pPr>
            <a:r>
              <a:rPr lang="es-ES" sz="2400" dirty="0" smtClean="0">
                <a:latin typeface="Tahoma" pitchFamily="34" charset="0"/>
                <a:cs typeface="Tahoma" pitchFamily="34" charset="0"/>
              </a:rPr>
              <a:t>La construcción de una cultura de paz</a:t>
            </a:r>
          </a:p>
          <a:p>
            <a:pPr marL="457200" indent="-457200" algn="just" eaLnBrk="1" hangingPunct="1">
              <a:spcBef>
                <a:spcPts val="0"/>
              </a:spcBef>
              <a:spcAft>
                <a:spcPts val="1200"/>
              </a:spcAft>
              <a:buFont typeface="+mj-lt"/>
              <a:buAutoNum type="arabicPeriod"/>
              <a:defRPr/>
            </a:pPr>
            <a:r>
              <a:rPr lang="es-ES" sz="2400" dirty="0" smtClean="0">
                <a:latin typeface="Tahoma" pitchFamily="34" charset="0"/>
                <a:cs typeface="Tahoma" pitchFamily="34" charset="0"/>
              </a:rPr>
              <a:t>El desarrollo de competencias para interactuar en un mundo globalizado</a:t>
            </a:r>
          </a:p>
          <a:p>
            <a:pPr marL="457200" indent="-457200" algn="just">
              <a:spcAft>
                <a:spcPts val="1200"/>
              </a:spcAft>
              <a:buFont typeface="+mj-lt"/>
              <a:buAutoNum type="arabicPeriod"/>
              <a:defRPr/>
            </a:pPr>
            <a:r>
              <a:rPr lang="es-ES" sz="2400" dirty="0" smtClean="0">
                <a:latin typeface="Tahoma" pitchFamily="34" charset="0"/>
                <a:cs typeface="Tahoma" pitchFamily="34" charset="0"/>
              </a:rPr>
              <a:t>Los contextos cultural, social y geográfico</a:t>
            </a:r>
          </a:p>
          <a:p>
            <a:pPr marL="457200" indent="-457200" algn="just">
              <a:spcAft>
                <a:spcPts val="1200"/>
              </a:spcAft>
              <a:buFont typeface="+mj-lt"/>
              <a:buAutoNum type="arabicPeriod"/>
              <a:defRPr/>
            </a:pPr>
            <a:r>
              <a:rPr lang="es-ES" sz="2400" dirty="0" smtClean="0">
                <a:latin typeface="Tahoma" pitchFamily="34" charset="0"/>
                <a:cs typeface="Tahoma" pitchFamily="34" charset="0"/>
              </a:rPr>
              <a:t>Las necesidades y particularidades de los educandos </a:t>
            </a:r>
          </a:p>
          <a:p>
            <a:pPr marL="457200" indent="-457200" algn="just">
              <a:spcAft>
                <a:spcPts val="1200"/>
              </a:spcAft>
              <a:buFont typeface="+mj-lt"/>
              <a:buAutoNum type="arabicPeriod"/>
              <a:defRPr/>
            </a:pPr>
            <a:r>
              <a:rPr lang="es-ES" sz="2400" dirty="0" smtClean="0">
                <a:latin typeface="Tahoma" pitchFamily="34" charset="0"/>
                <a:cs typeface="Tahoma" pitchFamily="34" charset="0"/>
              </a:rPr>
              <a:t>El desarrollo de competencias laborales para las necesidades de desarrollo económico del país</a:t>
            </a:r>
            <a:endParaRPr lang="es-ES" sz="2300" kern="1200" dirty="0" smtClean="0">
              <a:latin typeface="Tahoma" pitchFamily="34" charset="0"/>
              <a:cs typeface="Tahoma" pitchFamily="34" charset="0"/>
            </a:endParaRPr>
          </a:p>
        </p:txBody>
      </p:sp>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64195" name="Text Box 2051"/>
          <p:cNvSpPr txBox="1">
            <a:spLocks noChangeArrowheads="1"/>
          </p:cNvSpPr>
          <p:nvPr/>
        </p:nvSpPr>
        <p:spPr bwMode="auto">
          <a:xfrm>
            <a:off x="323528" y="1543432"/>
            <a:ext cx="8568952" cy="1200329"/>
          </a:xfrm>
          <a:prstGeom prst="rect">
            <a:avLst/>
          </a:prstGeom>
          <a:solidFill>
            <a:srgbClr val="92D050"/>
          </a:solidFill>
          <a:ln w="9525">
            <a:solidFill>
              <a:schemeClr val="tx1"/>
            </a:solidFill>
            <a:miter lim="800000"/>
            <a:headEnd/>
            <a:tailEnd/>
          </a:ln>
        </p:spPr>
        <p:txBody>
          <a:bodyPr wrap="square">
            <a:spAutoFit/>
          </a:bodyPr>
          <a:lstStyle/>
          <a:p>
            <a:pPr algn="just">
              <a:spcAft>
                <a:spcPct val="40000"/>
              </a:spcAft>
            </a:pPr>
            <a:r>
              <a:rPr lang="es-CO" dirty="0" smtClean="0">
                <a:latin typeface="Tahoma" pitchFamily="34" charset="0"/>
                <a:cs typeface="Tahoma" pitchFamily="34" charset="0"/>
              </a:rPr>
              <a:t>Con su compañero de al lado conversen sobre cómo pueden aplicar el pensamiento complejo para incrementar la pertinencia de su quehacer educativo</a:t>
            </a:r>
          </a:p>
        </p:txBody>
      </p:sp>
    </p:spTree>
  </p:cSld>
  <p:clrMapOvr>
    <a:masterClrMapping/>
  </p:clrMapOvr>
  <p:transition spd="slow"/>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188640"/>
            <a:ext cx="7835460" cy="757130"/>
          </a:xfrm>
          <a:prstGeom prst="rect">
            <a:avLst/>
          </a:prstGeom>
          <a:noFill/>
          <a:ln w="9525">
            <a:noFill/>
            <a:miter lim="800000"/>
            <a:headEnd/>
            <a:tailEnd/>
          </a:ln>
        </p:spPr>
        <p:txBody>
          <a:bodyPr anchor="ctr"/>
          <a:lstStyle/>
          <a:p>
            <a:pPr algn="ctr" eaLnBrk="0" hangingPunct="0">
              <a:lnSpc>
                <a:spcPct val="90000"/>
              </a:lnSpc>
              <a:spcBef>
                <a:spcPct val="20000"/>
              </a:spcBef>
            </a:pPr>
            <a:r>
              <a:rPr lang="es-CO" sz="2400" b="1" dirty="0" smtClean="0">
                <a:solidFill>
                  <a:srgbClr val="9A0000"/>
                </a:solidFill>
                <a:latin typeface="Tahoma" pitchFamily="34" charset="0"/>
                <a:cs typeface="Tahoma" pitchFamily="34" charset="0"/>
              </a:rPr>
              <a:t>NUEVOS APRENDIZAJES PARA POTENCIAR EL PODER TRANSFORMADOR DEL DOCENTE</a:t>
            </a:r>
            <a:endParaRPr lang="es-CO" sz="2400" b="1" dirty="0">
              <a:solidFill>
                <a:srgbClr val="9A0000"/>
              </a:solidFill>
              <a:latin typeface="Tahoma" pitchFamily="34" charset="0"/>
              <a:cs typeface="Tahoma" pitchFamily="34" charset="0"/>
            </a:endParaRPr>
          </a:p>
        </p:txBody>
      </p:sp>
      <p:sp>
        <p:nvSpPr>
          <p:cNvPr id="5" name="Text Box 3"/>
          <p:cNvSpPr txBox="1">
            <a:spLocks noChangeArrowheads="1"/>
          </p:cNvSpPr>
          <p:nvPr/>
        </p:nvSpPr>
        <p:spPr bwMode="auto">
          <a:xfrm>
            <a:off x="323528" y="1595695"/>
            <a:ext cx="8534400" cy="2616101"/>
          </a:xfrm>
          <a:prstGeom prst="rect">
            <a:avLst/>
          </a:prstGeom>
          <a:solidFill>
            <a:srgbClr val="CEEAB0"/>
          </a:solidFill>
          <a:ln w="12700">
            <a:solidFill>
              <a:schemeClr val="tx1"/>
            </a:solidFill>
            <a:miter lim="800000"/>
            <a:headEnd/>
            <a:tailEnd/>
          </a:ln>
        </p:spPr>
        <p:txBody>
          <a:bodyPr wrap="square">
            <a:spAutoFit/>
          </a:bodyPr>
          <a:lstStyle/>
          <a:p>
            <a:pPr marL="0" lvl="1" algn="just">
              <a:spcAft>
                <a:spcPts val="1200"/>
              </a:spcAft>
            </a:pPr>
            <a:r>
              <a:rPr lang="es-ES" dirty="0" smtClean="0">
                <a:latin typeface="Tahoma" pitchFamily="34" charset="0"/>
                <a:cs typeface="Tahoma" pitchFamily="34" charset="0"/>
              </a:rPr>
              <a:t>Desde hace cerca de diez mil años la mayoría de las sociedades humanas  han vivido en la cultura patriarcal</a:t>
            </a:r>
          </a:p>
          <a:p>
            <a:pPr marL="0" lvl="1" algn="just">
              <a:spcAft>
                <a:spcPts val="1200"/>
              </a:spcAft>
            </a:pPr>
            <a:r>
              <a:rPr lang="es-ES" dirty="0" smtClean="0">
                <a:latin typeface="Tahoma" pitchFamily="34" charset="0"/>
                <a:cs typeface="Tahoma" pitchFamily="34" charset="0"/>
              </a:rPr>
              <a:t>¿Cuáles son las características de la cultura patriarcal?</a:t>
            </a:r>
          </a:p>
          <a:p>
            <a:pPr marL="0" lvl="1" algn="just">
              <a:spcAft>
                <a:spcPts val="1200"/>
              </a:spcAft>
            </a:pPr>
            <a:r>
              <a:rPr lang="es-ES" dirty="0" smtClean="0">
                <a:latin typeface="Tahoma" pitchFamily="34" charset="0"/>
                <a:cs typeface="Tahoma" pitchFamily="34" charset="0"/>
              </a:rPr>
              <a:t>¿Cuáles son las principales limitaciones/dificultades que tenemos los docentes para construir ambientes escolares democráticos, participativos y colaborativos?</a:t>
            </a:r>
          </a:p>
        </p:txBody>
      </p:sp>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a:spLocks noChangeArrowheads="1"/>
          </p:cNvSpPr>
          <p:nvPr/>
        </p:nvSpPr>
        <p:spPr bwMode="auto">
          <a:xfrm>
            <a:off x="251520" y="1465034"/>
            <a:ext cx="8534400" cy="4124206"/>
          </a:xfrm>
          <a:prstGeom prst="rect">
            <a:avLst/>
          </a:prstGeom>
          <a:solidFill>
            <a:srgbClr val="D8EEC0"/>
          </a:solidFill>
          <a:ln w="12700">
            <a:solidFill>
              <a:schemeClr val="tx1"/>
            </a:solidFill>
            <a:miter lim="800000"/>
            <a:headEnd/>
            <a:tailEnd/>
          </a:ln>
        </p:spPr>
        <p:txBody>
          <a:bodyPr>
            <a:spAutoFit/>
          </a:bodyPr>
          <a:lstStyle/>
          <a:p>
            <a:pPr marL="0" lvl="1" algn="ctr">
              <a:spcAft>
                <a:spcPts val="1200"/>
              </a:spcAft>
            </a:pPr>
            <a:r>
              <a:rPr lang="es-CO" sz="2800" b="1" dirty="0" smtClean="0">
                <a:latin typeface="Tahoma" pitchFamily="34" charset="0"/>
                <a:cs typeface="Tahoma" pitchFamily="34" charset="0"/>
              </a:rPr>
              <a:t>4. </a:t>
            </a:r>
            <a:r>
              <a:rPr lang="es-ES" sz="2800" b="1" dirty="0" smtClean="0">
                <a:latin typeface="Tahoma" pitchFamily="34" charset="0"/>
                <a:cs typeface="Tahoma" pitchFamily="34" charset="0"/>
              </a:rPr>
              <a:t>De la cultura patriarcal a la cultura solidaria</a:t>
            </a:r>
            <a:endParaRPr lang="es-CO" sz="2800" b="1" dirty="0" smtClean="0">
              <a:latin typeface="Tahoma" pitchFamily="34" charset="0"/>
              <a:cs typeface="Tahoma" pitchFamily="34" charset="0"/>
            </a:endParaRPr>
          </a:p>
          <a:p>
            <a:pPr marL="0" lvl="1" algn="ctr">
              <a:spcAft>
                <a:spcPts val="1200"/>
              </a:spcAft>
            </a:pPr>
            <a:r>
              <a:rPr lang="es-ES" sz="2800" b="1" dirty="0" smtClean="0">
                <a:latin typeface="Tahoma" pitchFamily="34" charset="0"/>
                <a:cs typeface="Tahoma" pitchFamily="34" charset="0"/>
              </a:rPr>
              <a:t>EL PODER DE COMPRENDER LO QUE DEBE SER TRANSFORMADO</a:t>
            </a:r>
          </a:p>
          <a:p>
            <a:pPr marL="0" lvl="1" algn="just">
              <a:spcAft>
                <a:spcPts val="1200"/>
              </a:spcAft>
            </a:pPr>
            <a:r>
              <a:rPr lang="es-ES" sz="2800" b="1" dirty="0" smtClean="0">
                <a:latin typeface="Tahoma" pitchFamily="34" charset="0"/>
                <a:cs typeface="Tahoma" pitchFamily="34" charset="0"/>
              </a:rPr>
              <a:t> </a:t>
            </a:r>
            <a:r>
              <a:rPr lang="es-CO" dirty="0" smtClean="0">
                <a:latin typeface="Tahoma" pitchFamily="34" charset="0"/>
                <a:cs typeface="Tahoma" pitchFamily="34" charset="0"/>
              </a:rPr>
              <a:t>Avanzar hacia el establecimiento de  interacciones educativas generadoras de confianza en un marco de respeto, participación, corresponsabilidad, y aceptación de derechos y deberes, trascendiendo el miedo, la indiferencia, y el mando y la obediencia </a:t>
            </a:r>
          </a:p>
          <a:p>
            <a:pPr marL="0" lvl="1" algn="just">
              <a:spcAft>
                <a:spcPts val="1200"/>
              </a:spcAft>
            </a:pPr>
            <a:r>
              <a:rPr lang="es-CO" dirty="0" smtClean="0">
                <a:latin typeface="Tahoma" pitchFamily="34" charset="0"/>
                <a:cs typeface="Tahoma" pitchFamily="34" charset="0"/>
              </a:rPr>
              <a:t>P. </a:t>
            </a:r>
            <a:r>
              <a:rPr lang="es-CO" dirty="0" err="1" smtClean="0">
                <a:latin typeface="Tahoma" pitchFamily="34" charset="0"/>
                <a:cs typeface="Tahoma" pitchFamily="34" charset="0"/>
              </a:rPr>
              <a:t>McLean</a:t>
            </a:r>
            <a:r>
              <a:rPr lang="es-CO" dirty="0" smtClean="0">
                <a:latin typeface="Tahoma" pitchFamily="34" charset="0"/>
                <a:cs typeface="Tahoma" pitchFamily="34" charset="0"/>
              </a:rPr>
              <a:t>, H. Maturana, A. </a:t>
            </a:r>
            <a:r>
              <a:rPr lang="es-CO" dirty="0" err="1" smtClean="0">
                <a:latin typeface="Tahoma" pitchFamily="34" charset="0"/>
                <a:cs typeface="Tahoma" pitchFamily="34" charset="0"/>
              </a:rPr>
              <a:t>Montagú</a:t>
            </a:r>
            <a:r>
              <a:rPr lang="es-CO" dirty="0" smtClean="0">
                <a:latin typeface="Tahoma" pitchFamily="34" charset="0"/>
                <a:cs typeface="Tahoma" pitchFamily="34" charset="0"/>
              </a:rPr>
              <a:t>, R. </a:t>
            </a:r>
            <a:r>
              <a:rPr lang="es-CO" dirty="0" err="1" smtClean="0">
                <a:latin typeface="Tahoma" pitchFamily="34" charset="0"/>
                <a:cs typeface="Tahoma" pitchFamily="34" charset="0"/>
              </a:rPr>
              <a:t>Eisler</a:t>
            </a:r>
            <a:r>
              <a:rPr lang="es-CO" dirty="0" smtClean="0">
                <a:latin typeface="Tahoma" pitchFamily="34" charset="0"/>
                <a:cs typeface="Tahoma" pitchFamily="34" charset="0"/>
              </a:rPr>
              <a:t>, J. Asensio </a:t>
            </a:r>
            <a:endParaRPr lang="es-ES" b="1" dirty="0" smtClean="0">
              <a:latin typeface="Tahoma" pitchFamily="34" charset="0"/>
              <a:cs typeface="Tahoma" pitchFamily="34" charset="0"/>
            </a:endParaRPr>
          </a:p>
        </p:txBody>
      </p:sp>
      <p:sp>
        <p:nvSpPr>
          <p:cNvPr id="5" name="4 CuadroTexto"/>
          <p:cNvSpPr txBox="1"/>
          <p:nvPr/>
        </p:nvSpPr>
        <p:spPr>
          <a:xfrm>
            <a:off x="179512" y="188640"/>
            <a:ext cx="7835460" cy="757130"/>
          </a:xfrm>
          <a:prstGeom prst="rect">
            <a:avLst/>
          </a:prstGeom>
          <a:noFill/>
          <a:ln w="9525">
            <a:noFill/>
            <a:miter lim="800000"/>
            <a:headEnd/>
            <a:tailEnd/>
          </a:ln>
        </p:spPr>
        <p:txBody>
          <a:bodyPr anchor="ctr"/>
          <a:lstStyle/>
          <a:p>
            <a:pPr algn="ctr" eaLnBrk="0" hangingPunct="0">
              <a:lnSpc>
                <a:spcPct val="90000"/>
              </a:lnSpc>
              <a:spcBef>
                <a:spcPct val="20000"/>
              </a:spcBef>
            </a:pPr>
            <a:r>
              <a:rPr lang="es-CO" sz="2400" b="1" dirty="0" smtClean="0">
                <a:solidFill>
                  <a:srgbClr val="9A0000"/>
                </a:solidFill>
                <a:latin typeface="Tahoma" pitchFamily="34" charset="0"/>
                <a:cs typeface="Tahoma" pitchFamily="34" charset="0"/>
              </a:rPr>
              <a:t>OCHO NUEVOS APRENDIZAJES QUE EXPANDEN  EL PODER TRANSFORMADOR DEL DOCENTE</a:t>
            </a:r>
            <a:endParaRPr lang="es-CO" sz="2400" b="1" dirty="0">
              <a:solidFill>
                <a:srgbClr val="9A0000"/>
              </a:solidFill>
              <a:latin typeface="Tahoma" pitchFamily="34" charset="0"/>
              <a:cs typeface="Tahoma" pitchFamily="34" charset="0"/>
            </a:endParaRPr>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0 Elipse"/>
          <p:cNvSpPr/>
          <p:nvPr/>
        </p:nvSpPr>
        <p:spPr bwMode="auto">
          <a:xfrm>
            <a:off x="2895603" y="4121624"/>
            <a:ext cx="3466531" cy="1776499"/>
          </a:xfrm>
          <a:prstGeom prst="ellipse">
            <a:avLst/>
          </a:prstGeom>
          <a:solidFill>
            <a:srgbClr val="FFC000"/>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s-CO" sz="2200" b="0" i="0" u="none" strike="noStrike" cap="none" normalizeH="0" baseline="0" smtClean="0">
              <a:ln>
                <a:noFill/>
              </a:ln>
              <a:solidFill>
                <a:srgbClr val="074393"/>
              </a:solidFill>
              <a:effectLst/>
              <a:latin typeface="Tahoma" pitchFamily="34" charset="0"/>
            </a:endParaRPr>
          </a:p>
        </p:txBody>
      </p:sp>
      <p:sp>
        <p:nvSpPr>
          <p:cNvPr id="12" name="11 Elipse"/>
          <p:cNvSpPr/>
          <p:nvPr/>
        </p:nvSpPr>
        <p:spPr bwMode="auto">
          <a:xfrm>
            <a:off x="5409070" y="1164593"/>
            <a:ext cx="3466531" cy="1796971"/>
          </a:xfrm>
          <a:prstGeom prst="ellipse">
            <a:avLst/>
          </a:prstGeom>
          <a:solidFill>
            <a:srgbClr val="FFFF66"/>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s-CO" sz="2200" b="0" i="0" u="none" strike="noStrike" cap="none" normalizeH="0" baseline="0" smtClean="0">
              <a:ln>
                <a:noFill/>
              </a:ln>
              <a:solidFill>
                <a:srgbClr val="074393"/>
              </a:solidFill>
              <a:effectLst/>
              <a:latin typeface="Tahoma" pitchFamily="34" charset="0"/>
            </a:endParaRPr>
          </a:p>
        </p:txBody>
      </p:sp>
      <p:sp>
        <p:nvSpPr>
          <p:cNvPr id="10" name="9 Elipse"/>
          <p:cNvSpPr/>
          <p:nvPr/>
        </p:nvSpPr>
        <p:spPr bwMode="auto">
          <a:xfrm>
            <a:off x="368485" y="1173691"/>
            <a:ext cx="3466531" cy="1796971"/>
          </a:xfrm>
          <a:prstGeom prst="ellipse">
            <a:avLst/>
          </a:prstGeom>
          <a:solidFill>
            <a:srgbClr val="FFE89F"/>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s-CO" sz="2200" b="0" i="0" u="none" strike="noStrike" cap="none" normalizeH="0" baseline="0" smtClean="0">
              <a:ln>
                <a:noFill/>
              </a:ln>
              <a:solidFill>
                <a:srgbClr val="074393"/>
              </a:solidFill>
              <a:effectLst/>
              <a:latin typeface="Tahoma" pitchFamily="34" charset="0"/>
            </a:endParaRPr>
          </a:p>
        </p:txBody>
      </p:sp>
      <p:sp>
        <p:nvSpPr>
          <p:cNvPr id="223236" name="Text Box 4"/>
          <p:cNvSpPr txBox="1">
            <a:spLocks noChangeArrowheads="1"/>
          </p:cNvSpPr>
          <p:nvPr/>
        </p:nvSpPr>
        <p:spPr bwMode="auto">
          <a:xfrm>
            <a:off x="245661" y="141584"/>
            <a:ext cx="7638708" cy="830997"/>
          </a:xfrm>
          <a:prstGeom prst="rect">
            <a:avLst/>
          </a:prstGeom>
          <a:noFill/>
        </p:spPr>
        <p:txBody>
          <a:bodyPr wrap="square">
            <a:spAutoFit/>
          </a:bodyPr>
          <a:lstStyle/>
          <a:p>
            <a:pPr algn="ctr">
              <a:defRPr/>
            </a:pPr>
            <a:r>
              <a:rPr lang="es-ES_tradnl" sz="2400" b="1" dirty="0" smtClean="0">
                <a:solidFill>
                  <a:srgbClr val="C00000"/>
                </a:solidFill>
                <a:latin typeface="Tahoma" pitchFamily="34" charset="0"/>
                <a:cs typeface="Tahoma" pitchFamily="34" charset="0"/>
              </a:rPr>
              <a:t>VIVIMOS EN LA CULTURA PATRIARCAL, ORIGINADA EN EL CEREBRO REPTIL </a:t>
            </a:r>
            <a:endParaRPr lang="es-ES" sz="2400" b="1" dirty="0">
              <a:solidFill>
                <a:srgbClr val="C00000"/>
              </a:solidFill>
              <a:latin typeface="Tahoma" pitchFamily="34" charset="0"/>
              <a:cs typeface="Tahoma" pitchFamily="34" charset="0"/>
            </a:endParaRPr>
          </a:p>
        </p:txBody>
      </p:sp>
      <p:sp>
        <p:nvSpPr>
          <p:cNvPr id="223237" name="Rectangle 5"/>
          <p:cNvSpPr>
            <a:spLocks noChangeArrowheads="1"/>
          </p:cNvSpPr>
          <p:nvPr/>
        </p:nvSpPr>
        <p:spPr bwMode="auto">
          <a:xfrm>
            <a:off x="5671775" y="1440550"/>
            <a:ext cx="3103068" cy="969496"/>
          </a:xfrm>
          <a:prstGeom prst="rect">
            <a:avLst/>
          </a:prstGeom>
          <a:noFill/>
          <a:ln w="19050">
            <a:noFill/>
            <a:miter lim="800000"/>
            <a:headEnd/>
            <a:tailEnd/>
          </a:ln>
        </p:spPr>
        <p:txBody>
          <a:bodyPr wrap="square" bIns="0" anchor="ctr">
            <a:spAutoFit/>
          </a:bodyPr>
          <a:lstStyle/>
          <a:p>
            <a:pPr algn="ctr">
              <a:spcAft>
                <a:spcPts val="0"/>
              </a:spcAft>
            </a:pPr>
            <a:r>
              <a:rPr lang="es-ES_tradnl" sz="2000" b="1" dirty="0" smtClean="0">
                <a:solidFill>
                  <a:schemeClr val="tx1"/>
                </a:solidFill>
                <a:latin typeface="Verdana" pitchFamily="34" charset="0"/>
              </a:rPr>
              <a:t>OBTENER PODER </a:t>
            </a:r>
          </a:p>
          <a:p>
            <a:pPr algn="ctr">
              <a:spcAft>
                <a:spcPts val="0"/>
              </a:spcAft>
            </a:pPr>
            <a:r>
              <a:rPr lang="es-ES_tradnl" sz="2000" dirty="0" smtClean="0">
                <a:solidFill>
                  <a:schemeClr val="tx1"/>
                </a:solidFill>
                <a:latin typeface="Verdana" pitchFamily="34" charset="0"/>
              </a:rPr>
              <a:t>Tener mando, lograr obediencia</a:t>
            </a:r>
            <a:endParaRPr lang="es-ES_tradnl" sz="2000" dirty="0">
              <a:solidFill>
                <a:schemeClr val="tx1"/>
              </a:solidFill>
              <a:latin typeface="Verdana" pitchFamily="34" charset="0"/>
            </a:endParaRPr>
          </a:p>
        </p:txBody>
      </p:sp>
      <p:sp>
        <p:nvSpPr>
          <p:cNvPr id="7" name="6 CuadroTexto"/>
          <p:cNvSpPr txBox="1">
            <a:spLocks noChangeArrowheads="1"/>
          </p:cNvSpPr>
          <p:nvPr/>
        </p:nvSpPr>
        <p:spPr bwMode="auto">
          <a:xfrm>
            <a:off x="272954" y="5975584"/>
            <a:ext cx="8557146" cy="830997"/>
          </a:xfrm>
          <a:prstGeom prst="rect">
            <a:avLst/>
          </a:prstGeom>
          <a:solidFill>
            <a:srgbClr val="C59EE2"/>
          </a:solidFill>
          <a:ln w="9525">
            <a:solidFill>
              <a:schemeClr val="tx1"/>
            </a:solidFill>
            <a:miter lim="800000"/>
            <a:headEnd/>
            <a:tailEnd/>
          </a:ln>
        </p:spPr>
        <p:txBody>
          <a:bodyPr wrap="square">
            <a:spAutoFit/>
          </a:bodyPr>
          <a:lstStyle/>
          <a:p>
            <a:pPr algn="ctr">
              <a:spcAft>
                <a:spcPts val="600"/>
              </a:spcAft>
            </a:pPr>
            <a:r>
              <a:rPr lang="es-MX" sz="2400" dirty="0" smtClean="0">
                <a:solidFill>
                  <a:schemeClr val="tx1"/>
                </a:solidFill>
                <a:latin typeface="Tahoma" pitchFamily="34" charset="0"/>
                <a:cs typeface="Tahoma" pitchFamily="34" charset="0"/>
              </a:rPr>
              <a:t>Resultado: Desconocimiento del otro, desconfianza, inequidad, competencia constante, conflictos permanentes</a:t>
            </a:r>
          </a:p>
        </p:txBody>
      </p:sp>
      <p:sp>
        <p:nvSpPr>
          <p:cNvPr id="8" name="Rectangle 5"/>
          <p:cNvSpPr>
            <a:spLocks noChangeArrowheads="1"/>
          </p:cNvSpPr>
          <p:nvPr/>
        </p:nvSpPr>
        <p:spPr bwMode="auto">
          <a:xfrm>
            <a:off x="3057106" y="4691017"/>
            <a:ext cx="3091866" cy="969496"/>
          </a:xfrm>
          <a:prstGeom prst="rect">
            <a:avLst/>
          </a:prstGeom>
          <a:noFill/>
          <a:ln w="19050">
            <a:noFill/>
            <a:miter lim="800000"/>
            <a:headEnd/>
            <a:tailEnd/>
          </a:ln>
        </p:spPr>
        <p:txBody>
          <a:bodyPr wrap="square" bIns="0" anchor="ctr">
            <a:spAutoFit/>
          </a:bodyPr>
          <a:lstStyle/>
          <a:p>
            <a:pPr algn="ctr">
              <a:spcAft>
                <a:spcPts val="0"/>
              </a:spcAft>
            </a:pPr>
            <a:r>
              <a:rPr lang="es-ES_tradnl" sz="2000" b="1" dirty="0" smtClean="0">
                <a:solidFill>
                  <a:schemeClr val="tx1"/>
                </a:solidFill>
                <a:latin typeface="Verdana" pitchFamily="34" charset="0"/>
              </a:rPr>
              <a:t>ACUMULAR BIENES</a:t>
            </a:r>
          </a:p>
          <a:p>
            <a:pPr algn="ctr">
              <a:spcAft>
                <a:spcPts val="0"/>
              </a:spcAft>
            </a:pPr>
            <a:r>
              <a:rPr lang="es-ES_tradnl" sz="2000" dirty="0" smtClean="0">
                <a:solidFill>
                  <a:schemeClr val="tx1"/>
                </a:solidFill>
                <a:latin typeface="Verdana" pitchFamily="34" charset="0"/>
              </a:rPr>
              <a:t>Riqueza material, hacer un capital</a:t>
            </a:r>
            <a:endParaRPr lang="es-ES_tradnl" sz="2000" dirty="0">
              <a:solidFill>
                <a:schemeClr val="tx1"/>
              </a:solidFill>
              <a:latin typeface="Verdana" pitchFamily="34" charset="0"/>
            </a:endParaRPr>
          </a:p>
        </p:txBody>
      </p:sp>
      <p:sp>
        <p:nvSpPr>
          <p:cNvPr id="9" name="Rectangle 5"/>
          <p:cNvSpPr>
            <a:spLocks noChangeArrowheads="1"/>
          </p:cNvSpPr>
          <p:nvPr/>
        </p:nvSpPr>
        <p:spPr bwMode="auto">
          <a:xfrm>
            <a:off x="539511" y="1472394"/>
            <a:ext cx="3090792" cy="969496"/>
          </a:xfrm>
          <a:prstGeom prst="rect">
            <a:avLst/>
          </a:prstGeom>
          <a:noFill/>
          <a:ln w="19050">
            <a:noFill/>
            <a:miter lim="800000"/>
            <a:headEnd/>
            <a:tailEnd/>
          </a:ln>
        </p:spPr>
        <p:txBody>
          <a:bodyPr wrap="square" bIns="0" anchor="ctr">
            <a:spAutoFit/>
          </a:bodyPr>
          <a:lstStyle/>
          <a:p>
            <a:pPr algn="ctr">
              <a:spcAft>
                <a:spcPts val="0"/>
              </a:spcAft>
            </a:pPr>
            <a:r>
              <a:rPr lang="es-ES_tradnl" sz="2000" b="1" dirty="0" smtClean="0">
                <a:solidFill>
                  <a:schemeClr val="tx1"/>
                </a:solidFill>
                <a:latin typeface="Verdana" pitchFamily="34" charset="0"/>
              </a:rPr>
              <a:t>SER VENCEDOR</a:t>
            </a:r>
          </a:p>
          <a:p>
            <a:pPr algn="ctr">
              <a:spcAft>
                <a:spcPts val="0"/>
              </a:spcAft>
            </a:pPr>
            <a:r>
              <a:rPr lang="es-ES_tradnl" sz="2000" dirty="0" smtClean="0">
                <a:solidFill>
                  <a:schemeClr val="tx1"/>
                </a:solidFill>
                <a:latin typeface="Verdana" pitchFamily="34" charset="0"/>
              </a:rPr>
              <a:t>Ganar, destacarse, tener la razón</a:t>
            </a:r>
            <a:endParaRPr lang="es-ES_tradnl" sz="2000" dirty="0">
              <a:solidFill>
                <a:schemeClr val="tx1"/>
              </a:solidFill>
              <a:latin typeface="Verdana" pitchFamily="34" charset="0"/>
            </a:endParaRPr>
          </a:p>
        </p:txBody>
      </p:sp>
      <p:sp>
        <p:nvSpPr>
          <p:cNvPr id="13" name="12 Elipse"/>
          <p:cNvSpPr/>
          <p:nvPr/>
        </p:nvSpPr>
        <p:spPr bwMode="auto">
          <a:xfrm>
            <a:off x="2895636" y="2115403"/>
            <a:ext cx="3466531" cy="2279176"/>
          </a:xfrm>
          <a:prstGeom prst="ellipse">
            <a:avLst/>
          </a:prstGeom>
          <a:solidFill>
            <a:srgbClr val="92D050"/>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s-CO" sz="2200" b="0" i="0" u="none" strike="noStrike" cap="none" normalizeH="0" baseline="0" smtClean="0">
              <a:ln>
                <a:noFill/>
              </a:ln>
              <a:solidFill>
                <a:srgbClr val="074393"/>
              </a:solidFill>
              <a:effectLst/>
              <a:latin typeface="Tahoma" pitchFamily="34" charset="0"/>
            </a:endParaRPr>
          </a:p>
        </p:txBody>
      </p:sp>
      <p:sp>
        <p:nvSpPr>
          <p:cNvPr id="14" name="Rectangle 5"/>
          <p:cNvSpPr>
            <a:spLocks noChangeArrowheads="1"/>
          </p:cNvSpPr>
          <p:nvPr/>
        </p:nvSpPr>
        <p:spPr bwMode="auto">
          <a:xfrm>
            <a:off x="3080311" y="2634746"/>
            <a:ext cx="3090792" cy="1277273"/>
          </a:xfrm>
          <a:prstGeom prst="rect">
            <a:avLst/>
          </a:prstGeom>
          <a:noFill/>
          <a:ln w="19050">
            <a:noFill/>
            <a:miter lim="800000"/>
            <a:headEnd/>
            <a:tailEnd/>
          </a:ln>
        </p:spPr>
        <p:txBody>
          <a:bodyPr wrap="square" bIns="0" anchor="ctr">
            <a:spAutoFit/>
          </a:bodyPr>
          <a:lstStyle/>
          <a:p>
            <a:pPr algn="ctr">
              <a:spcAft>
                <a:spcPts val="0"/>
              </a:spcAft>
            </a:pPr>
            <a:r>
              <a:rPr lang="es-ES_tradnl" sz="2000" b="1" dirty="0" smtClean="0">
                <a:solidFill>
                  <a:schemeClr val="tx1"/>
                </a:solidFill>
                <a:latin typeface="Verdana" pitchFamily="34" charset="0"/>
              </a:rPr>
              <a:t>CULTURA PATRIARCAL</a:t>
            </a:r>
          </a:p>
          <a:p>
            <a:pPr algn="ctr">
              <a:spcAft>
                <a:spcPts val="0"/>
              </a:spcAft>
            </a:pPr>
            <a:r>
              <a:rPr lang="es-ES_tradnl" sz="2000" dirty="0" smtClean="0">
                <a:solidFill>
                  <a:schemeClr val="tx1"/>
                </a:solidFill>
                <a:latin typeface="Verdana" pitchFamily="34" charset="0"/>
              </a:rPr>
              <a:t>Tres ejes del sentido de la vida, del éxito</a:t>
            </a:r>
            <a:endParaRPr lang="es-ES_tradnl" sz="2000" dirty="0">
              <a:solidFill>
                <a:schemeClr val="tx1"/>
              </a:solidFill>
              <a:latin typeface="Verdana" pitchFamily="34" charset="0"/>
            </a:endParaRPr>
          </a:p>
        </p:txBody>
      </p:sp>
      <p:sp>
        <p:nvSpPr>
          <p:cNvPr id="15" name="14 Flecha izquierda y derecha"/>
          <p:cNvSpPr/>
          <p:nvPr/>
        </p:nvSpPr>
        <p:spPr bwMode="auto">
          <a:xfrm>
            <a:off x="3780430" y="1542196"/>
            <a:ext cx="1637731" cy="545912"/>
          </a:xfrm>
          <a:prstGeom prst="leftRightArrow">
            <a:avLst/>
          </a:prstGeom>
          <a:solidFill>
            <a:srgbClr val="92D050"/>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s-CO" sz="2200" b="0" i="0" u="none" strike="noStrike" cap="none" normalizeH="0" baseline="0" smtClean="0">
              <a:ln>
                <a:noFill/>
              </a:ln>
              <a:solidFill>
                <a:srgbClr val="074393"/>
              </a:solidFill>
              <a:effectLst/>
              <a:latin typeface="Tahoma" pitchFamily="34" charset="0"/>
            </a:endParaRPr>
          </a:p>
        </p:txBody>
      </p:sp>
      <p:sp>
        <p:nvSpPr>
          <p:cNvPr id="16" name="15 Flecha izquierda y arriba"/>
          <p:cNvSpPr/>
          <p:nvPr/>
        </p:nvSpPr>
        <p:spPr bwMode="auto">
          <a:xfrm>
            <a:off x="6359857" y="2634018"/>
            <a:ext cx="1078173" cy="2770495"/>
          </a:xfrm>
          <a:prstGeom prst="leftUpArrow">
            <a:avLst/>
          </a:prstGeom>
          <a:solidFill>
            <a:srgbClr val="92D050"/>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s-CO" sz="2200" b="0" i="0" u="none" strike="noStrike" cap="none" normalizeH="0" baseline="0" smtClean="0">
              <a:ln>
                <a:noFill/>
              </a:ln>
              <a:solidFill>
                <a:srgbClr val="074393"/>
              </a:solidFill>
              <a:effectLst/>
              <a:latin typeface="Tahoma" pitchFamily="34" charset="0"/>
            </a:endParaRPr>
          </a:p>
        </p:txBody>
      </p:sp>
      <p:sp>
        <p:nvSpPr>
          <p:cNvPr id="17" name="16 Flecha izquierda y arriba"/>
          <p:cNvSpPr/>
          <p:nvPr/>
        </p:nvSpPr>
        <p:spPr bwMode="auto">
          <a:xfrm flipH="1">
            <a:off x="1856096" y="2647666"/>
            <a:ext cx="1037228" cy="2811438"/>
          </a:xfrm>
          <a:prstGeom prst="leftUpArrow">
            <a:avLst/>
          </a:prstGeom>
          <a:solidFill>
            <a:srgbClr val="92D050"/>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s-CO" sz="2200" b="0" i="0" u="none" strike="noStrike" cap="none" normalizeH="0" baseline="0" smtClean="0">
              <a:ln>
                <a:noFill/>
              </a:ln>
              <a:solidFill>
                <a:srgbClr val="074393"/>
              </a:solidFill>
              <a:effectLst/>
              <a:latin typeface="Tahoma" pitchFamily="34" charset="0"/>
            </a:endParaRPr>
          </a:p>
        </p:txBody>
      </p:sp>
    </p:spTree>
    <p:extLst>
      <p:ext uri="{BB962C8B-B14F-4D97-AF65-F5344CB8AC3E}">
        <p14:creationId xmlns="" xmlns:p14="http://schemas.microsoft.com/office/powerpoint/2010/main" val="14147657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down)">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down)">
                                      <p:cBhvr>
                                        <p:cTn id="15" dur="500"/>
                                        <p:tgtEl>
                                          <p:spTgt spid="16"/>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223237"/>
                                        </p:tgtEl>
                                        <p:attrNameLst>
                                          <p:attrName>style.visibility</p:attrName>
                                        </p:attrNameLst>
                                      </p:cBhvr>
                                      <p:to>
                                        <p:strVal val="visible"/>
                                      </p:to>
                                    </p:set>
                                    <p:animEffect transition="in" filter="wipe(down)">
                                      <p:cBhvr>
                                        <p:cTn id="18" dur="500"/>
                                        <p:tgtEl>
                                          <p:spTgt spid="223237"/>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down)">
                                      <p:cBhvr>
                                        <p:cTn id="21" dur="500"/>
                                        <p:tgtEl>
                                          <p:spTgt spid="12"/>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down)">
                                      <p:cBhvr>
                                        <p:cTn id="26" dur="500"/>
                                        <p:tgtEl>
                                          <p:spTgt spid="15"/>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down)">
                                      <p:cBhvr>
                                        <p:cTn id="29" dur="500"/>
                                        <p:tgtEl>
                                          <p:spTgt spid="10"/>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down)">
                                      <p:cBhvr>
                                        <p:cTn id="32" dur="500"/>
                                        <p:tgtEl>
                                          <p:spTgt spid="9"/>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down)">
                                      <p:cBhvr>
                                        <p:cTn id="35" dur="500"/>
                                        <p:tgtEl>
                                          <p:spTgt spid="17"/>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additive="base">
                                        <p:cTn id="40" dur="500" fill="hold"/>
                                        <p:tgtEl>
                                          <p:spTgt spid="7"/>
                                        </p:tgtEl>
                                        <p:attrNameLst>
                                          <p:attrName>ppt_x</p:attrName>
                                        </p:attrNameLst>
                                      </p:cBhvr>
                                      <p:tavLst>
                                        <p:tav tm="0">
                                          <p:val>
                                            <p:strVal val="#ppt_x"/>
                                          </p:val>
                                        </p:tav>
                                        <p:tav tm="100000">
                                          <p:val>
                                            <p:strVal val="#ppt_x"/>
                                          </p:val>
                                        </p:tav>
                                      </p:tavLst>
                                    </p:anim>
                                    <p:anim calcmode="lin" valueType="num">
                                      <p:cBhvr additive="base">
                                        <p:cTn id="4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0" grpId="0" animBg="1"/>
      <p:bldP spid="223237" grpId="0"/>
      <p:bldP spid="7" grpId="0" animBg="1"/>
      <p:bldP spid="8" grpId="0"/>
      <p:bldP spid="9" grpId="0"/>
      <p:bldP spid="15" grpId="0" animBg="1"/>
      <p:bldP spid="16" grpId="0" animBg="1"/>
      <p:bldP spid="17"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6" name="Text Box 4"/>
          <p:cNvSpPr txBox="1">
            <a:spLocks noChangeArrowheads="1"/>
          </p:cNvSpPr>
          <p:nvPr/>
        </p:nvSpPr>
        <p:spPr bwMode="auto">
          <a:xfrm>
            <a:off x="245660" y="141584"/>
            <a:ext cx="8625385" cy="830997"/>
          </a:xfrm>
          <a:prstGeom prst="rect">
            <a:avLst/>
          </a:prstGeom>
          <a:noFill/>
        </p:spPr>
        <p:txBody>
          <a:bodyPr wrap="square">
            <a:spAutoFit/>
          </a:bodyPr>
          <a:lstStyle/>
          <a:p>
            <a:pPr algn="ctr">
              <a:defRPr/>
            </a:pPr>
            <a:r>
              <a:rPr lang="es-ES_tradnl" sz="2400" b="1" dirty="0" smtClean="0">
                <a:solidFill>
                  <a:srgbClr val="C00000"/>
                </a:solidFill>
                <a:latin typeface="Tahoma" pitchFamily="34" charset="0"/>
                <a:cs typeface="Tahoma" pitchFamily="34" charset="0"/>
              </a:rPr>
              <a:t>VIVIMOS EN LA TRADICIÓN DE LA CULTURA </a:t>
            </a:r>
            <a:r>
              <a:rPr lang="es-ES_tradnl" sz="2400" b="1" dirty="0">
                <a:solidFill>
                  <a:srgbClr val="C00000"/>
                </a:solidFill>
                <a:latin typeface="Tahoma" pitchFamily="34" charset="0"/>
                <a:cs typeface="Tahoma" pitchFamily="34" charset="0"/>
              </a:rPr>
              <a:t>PATRIARCAL</a:t>
            </a:r>
            <a:endParaRPr lang="es-ES" sz="2400" b="1" dirty="0">
              <a:solidFill>
                <a:srgbClr val="C00000"/>
              </a:solidFill>
              <a:latin typeface="Tahoma" pitchFamily="34" charset="0"/>
              <a:cs typeface="Tahoma" pitchFamily="34" charset="0"/>
            </a:endParaRPr>
          </a:p>
        </p:txBody>
      </p:sp>
      <p:sp>
        <p:nvSpPr>
          <p:cNvPr id="7" name="6 CuadroTexto"/>
          <p:cNvSpPr txBox="1">
            <a:spLocks noChangeArrowheads="1"/>
          </p:cNvSpPr>
          <p:nvPr/>
        </p:nvSpPr>
        <p:spPr bwMode="auto">
          <a:xfrm>
            <a:off x="323528" y="2060848"/>
            <a:ext cx="8557146" cy="2385268"/>
          </a:xfrm>
          <a:prstGeom prst="rect">
            <a:avLst/>
          </a:prstGeom>
          <a:solidFill>
            <a:srgbClr val="008000"/>
          </a:solidFill>
          <a:ln w="9525">
            <a:solidFill>
              <a:schemeClr val="tx1"/>
            </a:solidFill>
            <a:miter lim="800000"/>
            <a:headEnd/>
            <a:tailEnd/>
          </a:ln>
        </p:spPr>
        <p:txBody>
          <a:bodyPr wrap="square">
            <a:spAutoFit/>
          </a:bodyPr>
          <a:lstStyle/>
          <a:p>
            <a:pPr algn="ctr">
              <a:spcAft>
                <a:spcPts val="600"/>
              </a:spcAft>
            </a:pPr>
            <a:r>
              <a:rPr lang="es-MX" sz="3600" dirty="0" smtClean="0">
                <a:solidFill>
                  <a:schemeClr val="bg1"/>
                </a:solidFill>
                <a:latin typeface="Tahoma" pitchFamily="34" charset="0"/>
                <a:cs typeface="Tahoma" pitchFamily="34" charset="0"/>
              </a:rPr>
              <a:t>Hay suficiente en el mundo para cubrir las necesidades de todas las personas, pero no para satisfacer su codicia</a:t>
            </a:r>
          </a:p>
          <a:p>
            <a:pPr algn="ctr">
              <a:spcAft>
                <a:spcPts val="600"/>
              </a:spcAft>
            </a:pPr>
            <a:r>
              <a:rPr lang="es-MX" sz="3600" dirty="0" smtClean="0">
                <a:solidFill>
                  <a:schemeClr val="bg1"/>
                </a:solidFill>
                <a:latin typeface="Tahoma" pitchFamily="34" charset="0"/>
                <a:cs typeface="Tahoma" pitchFamily="34" charset="0"/>
              </a:rPr>
              <a:t>Mahatma Gandhi</a:t>
            </a:r>
          </a:p>
        </p:txBody>
      </p:sp>
    </p:spTree>
    <p:extLst>
      <p:ext uri="{BB962C8B-B14F-4D97-AF65-F5344CB8AC3E}">
        <p14:creationId xmlns="" xmlns:p14="http://schemas.microsoft.com/office/powerpoint/2010/main" val="14147657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6" name="Text Box 4"/>
          <p:cNvSpPr txBox="1">
            <a:spLocks noChangeArrowheads="1"/>
          </p:cNvSpPr>
          <p:nvPr/>
        </p:nvSpPr>
        <p:spPr bwMode="auto">
          <a:xfrm>
            <a:off x="245660" y="141584"/>
            <a:ext cx="8625385" cy="830997"/>
          </a:xfrm>
          <a:prstGeom prst="rect">
            <a:avLst/>
          </a:prstGeom>
          <a:noFill/>
        </p:spPr>
        <p:txBody>
          <a:bodyPr wrap="square">
            <a:spAutoFit/>
          </a:bodyPr>
          <a:lstStyle/>
          <a:p>
            <a:pPr algn="ctr">
              <a:defRPr/>
            </a:pPr>
            <a:r>
              <a:rPr lang="es-ES_tradnl" sz="2400" b="1" dirty="0" smtClean="0">
                <a:solidFill>
                  <a:srgbClr val="C00000"/>
                </a:solidFill>
                <a:latin typeface="Tahoma" pitchFamily="34" charset="0"/>
                <a:cs typeface="Tahoma" pitchFamily="34" charset="0"/>
              </a:rPr>
              <a:t>VIVIMOS EN LA TRADICIÓN DE LA CULTURA </a:t>
            </a:r>
            <a:r>
              <a:rPr lang="es-ES_tradnl" sz="2400" b="1" dirty="0">
                <a:solidFill>
                  <a:srgbClr val="C00000"/>
                </a:solidFill>
                <a:latin typeface="Tahoma" pitchFamily="34" charset="0"/>
                <a:cs typeface="Tahoma" pitchFamily="34" charset="0"/>
              </a:rPr>
              <a:t>PATRIARCAL</a:t>
            </a:r>
            <a:endParaRPr lang="es-ES" sz="2400" b="1" dirty="0">
              <a:solidFill>
                <a:srgbClr val="C00000"/>
              </a:solidFill>
              <a:latin typeface="Tahoma" pitchFamily="34" charset="0"/>
              <a:cs typeface="Tahoma" pitchFamily="34" charset="0"/>
            </a:endParaRPr>
          </a:p>
        </p:txBody>
      </p:sp>
      <p:pic>
        <p:nvPicPr>
          <p:cNvPr id="1026" name="Picture 2" descr="G:\GERENCIA\PRESENTACIONES A ENTIDADES\PRESENTACIONES 2013\QUINO\d7.jpg"/>
          <p:cNvPicPr>
            <a:picLocks noChangeAspect="1" noChangeArrowheads="1"/>
          </p:cNvPicPr>
          <p:nvPr/>
        </p:nvPicPr>
        <p:blipFill>
          <a:blip r:embed="rId2" cstate="print"/>
          <a:srcRect/>
          <a:stretch>
            <a:fillRect/>
          </a:stretch>
        </p:blipFill>
        <p:spPr bwMode="auto">
          <a:xfrm>
            <a:off x="-252536" y="972581"/>
            <a:ext cx="4196268" cy="2664296"/>
          </a:xfrm>
          <a:prstGeom prst="rect">
            <a:avLst/>
          </a:prstGeom>
          <a:noFill/>
        </p:spPr>
      </p:pic>
      <p:pic>
        <p:nvPicPr>
          <p:cNvPr id="1033" name="Picture 9" descr="G:\GERENCIA\PRESENTACIONES A ENTIDADES\PRESENTACIONES 2013\QUINO\d6.jpg"/>
          <p:cNvPicPr>
            <a:picLocks noChangeAspect="1" noChangeArrowheads="1"/>
          </p:cNvPicPr>
          <p:nvPr/>
        </p:nvPicPr>
        <p:blipFill>
          <a:blip r:embed="rId3" cstate="print"/>
          <a:srcRect/>
          <a:stretch>
            <a:fillRect/>
          </a:stretch>
        </p:blipFill>
        <p:spPr bwMode="auto">
          <a:xfrm>
            <a:off x="3311847" y="1406827"/>
            <a:ext cx="2948727" cy="1872208"/>
          </a:xfrm>
          <a:prstGeom prst="rect">
            <a:avLst/>
          </a:prstGeom>
          <a:noFill/>
        </p:spPr>
      </p:pic>
      <p:pic>
        <p:nvPicPr>
          <p:cNvPr id="1034" name="Picture 10" descr="G:\GERENCIA\PRESENTACIONES A ENTIDADES\PRESENTACIONES 2013\QUINO\d5.jpg"/>
          <p:cNvPicPr>
            <a:picLocks noChangeAspect="1" noChangeArrowheads="1"/>
          </p:cNvPicPr>
          <p:nvPr/>
        </p:nvPicPr>
        <p:blipFill>
          <a:blip r:embed="rId4" cstate="print"/>
          <a:srcRect/>
          <a:stretch>
            <a:fillRect/>
          </a:stretch>
        </p:blipFill>
        <p:spPr bwMode="auto">
          <a:xfrm>
            <a:off x="6291767" y="1124744"/>
            <a:ext cx="2856918" cy="1813916"/>
          </a:xfrm>
          <a:prstGeom prst="rect">
            <a:avLst/>
          </a:prstGeom>
          <a:noFill/>
        </p:spPr>
      </p:pic>
      <p:pic>
        <p:nvPicPr>
          <p:cNvPr id="1035" name="Picture 11" descr="G:\GERENCIA\PRESENTACIONES A ENTIDADES\PRESENTACIONES 2013\QUINO\d4.jpg"/>
          <p:cNvPicPr>
            <a:picLocks noChangeAspect="1" noChangeArrowheads="1"/>
          </p:cNvPicPr>
          <p:nvPr/>
        </p:nvPicPr>
        <p:blipFill>
          <a:blip r:embed="rId5" cstate="print"/>
          <a:srcRect/>
          <a:stretch>
            <a:fillRect/>
          </a:stretch>
        </p:blipFill>
        <p:spPr bwMode="auto">
          <a:xfrm>
            <a:off x="6317782" y="4591782"/>
            <a:ext cx="2835315" cy="1800200"/>
          </a:xfrm>
          <a:prstGeom prst="rect">
            <a:avLst/>
          </a:prstGeom>
          <a:noFill/>
        </p:spPr>
      </p:pic>
      <p:pic>
        <p:nvPicPr>
          <p:cNvPr id="2" name="Picture 2" descr="K:\GERENCIA\PRESENTACIONES A ENTIDADES\PRESENTACIONES 2013\QUINO\d3.jpg"/>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0" y="3933056"/>
            <a:ext cx="3166423" cy="2010427"/>
          </a:xfrm>
          <a:prstGeom prst="rect">
            <a:avLst/>
          </a:prstGeom>
          <a:noFill/>
          <a:extLst>
            <a:ext uri="{909E8E84-426E-40DD-AFC4-6F175D3DCCD1}">
              <a14:hiddenFill xmlns="" xmlns:a14="http://schemas.microsoft.com/office/drawing/2010/main">
                <a:solidFill>
                  <a:srgbClr val="FFFFFF"/>
                </a:solidFill>
              </a14:hiddenFill>
            </a:ext>
          </a:extLst>
        </p:spPr>
      </p:pic>
      <p:pic>
        <p:nvPicPr>
          <p:cNvPr id="1027" name="Picture 3" descr="K:\GERENCIA\PRESENTACIONES A ENTIDADES\PRESENTACIONES 2013\QUINO\d1.jpg"/>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6291498" y="2938660"/>
            <a:ext cx="2662367" cy="1690391"/>
          </a:xfrm>
          <a:prstGeom prst="rect">
            <a:avLst/>
          </a:prstGeom>
          <a:noFill/>
          <a:extLst>
            <a:ext uri="{909E8E84-426E-40DD-AFC4-6F175D3DCCD1}">
              <a14:hiddenFill xmlns="" xmlns:a14="http://schemas.microsoft.com/office/drawing/2010/main">
                <a:solidFill>
                  <a:srgbClr val="FFFFFF"/>
                </a:solidFill>
              </a14:hiddenFill>
            </a:ext>
          </a:extLst>
        </p:spPr>
      </p:pic>
      <p:pic>
        <p:nvPicPr>
          <p:cNvPr id="1028" name="Picture 4" descr="K:\GERENCIA\PRESENTACIONES A ENTIDADES\PRESENTACIONES 2013\QUINO\d2.jpg"/>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3190736" y="4348708"/>
            <a:ext cx="2773550" cy="176098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4147657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33"/>
                                        </p:tgtEl>
                                        <p:attrNameLst>
                                          <p:attrName>style.visibility</p:attrName>
                                        </p:attrNameLst>
                                      </p:cBhvr>
                                      <p:to>
                                        <p:strVal val="visible"/>
                                      </p:to>
                                    </p:set>
                                    <p:anim calcmode="lin" valueType="num">
                                      <p:cBhvr additive="base">
                                        <p:cTn id="7" dur="500" fill="hold"/>
                                        <p:tgtEl>
                                          <p:spTgt spid="1033"/>
                                        </p:tgtEl>
                                        <p:attrNameLst>
                                          <p:attrName>ppt_x</p:attrName>
                                        </p:attrNameLst>
                                      </p:cBhvr>
                                      <p:tavLst>
                                        <p:tav tm="0">
                                          <p:val>
                                            <p:strVal val="#ppt_x"/>
                                          </p:val>
                                        </p:tav>
                                        <p:tav tm="100000">
                                          <p:val>
                                            <p:strVal val="#ppt_x"/>
                                          </p:val>
                                        </p:tav>
                                      </p:tavLst>
                                    </p:anim>
                                    <p:anim calcmode="lin" valueType="num">
                                      <p:cBhvr additive="base">
                                        <p:cTn id="8" dur="500" fill="hold"/>
                                        <p:tgtEl>
                                          <p:spTgt spid="103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34"/>
                                        </p:tgtEl>
                                        <p:attrNameLst>
                                          <p:attrName>style.visibility</p:attrName>
                                        </p:attrNameLst>
                                      </p:cBhvr>
                                      <p:to>
                                        <p:strVal val="visible"/>
                                      </p:to>
                                    </p:set>
                                    <p:anim calcmode="lin" valueType="num">
                                      <p:cBhvr additive="base">
                                        <p:cTn id="13" dur="500" fill="hold"/>
                                        <p:tgtEl>
                                          <p:spTgt spid="1034"/>
                                        </p:tgtEl>
                                        <p:attrNameLst>
                                          <p:attrName>ppt_x</p:attrName>
                                        </p:attrNameLst>
                                      </p:cBhvr>
                                      <p:tavLst>
                                        <p:tav tm="0">
                                          <p:val>
                                            <p:strVal val="#ppt_x"/>
                                          </p:val>
                                        </p:tav>
                                        <p:tav tm="100000">
                                          <p:val>
                                            <p:strVal val="#ppt_x"/>
                                          </p:val>
                                        </p:tav>
                                      </p:tavLst>
                                    </p:anim>
                                    <p:anim calcmode="lin" valueType="num">
                                      <p:cBhvr additive="base">
                                        <p:cTn id="14" dur="500" fill="hold"/>
                                        <p:tgtEl>
                                          <p:spTgt spid="103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27"/>
                                        </p:tgtEl>
                                        <p:attrNameLst>
                                          <p:attrName>style.visibility</p:attrName>
                                        </p:attrNameLst>
                                      </p:cBhvr>
                                      <p:to>
                                        <p:strVal val="visible"/>
                                      </p:to>
                                    </p:set>
                                    <p:anim calcmode="lin" valueType="num">
                                      <p:cBhvr additive="base">
                                        <p:cTn id="19" dur="500" fill="hold"/>
                                        <p:tgtEl>
                                          <p:spTgt spid="1027"/>
                                        </p:tgtEl>
                                        <p:attrNameLst>
                                          <p:attrName>ppt_x</p:attrName>
                                        </p:attrNameLst>
                                      </p:cBhvr>
                                      <p:tavLst>
                                        <p:tav tm="0">
                                          <p:val>
                                            <p:strVal val="#ppt_x"/>
                                          </p:val>
                                        </p:tav>
                                        <p:tav tm="100000">
                                          <p:val>
                                            <p:strVal val="#ppt_x"/>
                                          </p:val>
                                        </p:tav>
                                      </p:tavLst>
                                    </p:anim>
                                    <p:anim calcmode="lin" valueType="num">
                                      <p:cBhvr additive="base">
                                        <p:cTn id="20" dur="500" fill="hold"/>
                                        <p:tgtEl>
                                          <p:spTgt spid="102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028"/>
                                        </p:tgtEl>
                                        <p:attrNameLst>
                                          <p:attrName>style.visibility</p:attrName>
                                        </p:attrNameLst>
                                      </p:cBhvr>
                                      <p:to>
                                        <p:strVal val="visible"/>
                                      </p:to>
                                    </p:set>
                                    <p:anim calcmode="lin" valueType="num">
                                      <p:cBhvr additive="base">
                                        <p:cTn id="31" dur="500" fill="hold"/>
                                        <p:tgtEl>
                                          <p:spTgt spid="1028"/>
                                        </p:tgtEl>
                                        <p:attrNameLst>
                                          <p:attrName>ppt_x</p:attrName>
                                        </p:attrNameLst>
                                      </p:cBhvr>
                                      <p:tavLst>
                                        <p:tav tm="0">
                                          <p:val>
                                            <p:strVal val="#ppt_x"/>
                                          </p:val>
                                        </p:tav>
                                        <p:tav tm="100000">
                                          <p:val>
                                            <p:strVal val="#ppt_x"/>
                                          </p:val>
                                        </p:tav>
                                      </p:tavLst>
                                    </p:anim>
                                    <p:anim calcmode="lin" valueType="num">
                                      <p:cBhvr additive="base">
                                        <p:cTn id="32"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035"/>
                                        </p:tgtEl>
                                        <p:attrNameLst>
                                          <p:attrName>style.visibility</p:attrName>
                                        </p:attrNameLst>
                                      </p:cBhvr>
                                      <p:to>
                                        <p:strVal val="visible"/>
                                      </p:to>
                                    </p:set>
                                    <p:anim calcmode="lin" valueType="num">
                                      <p:cBhvr additive="base">
                                        <p:cTn id="37" dur="500" fill="hold"/>
                                        <p:tgtEl>
                                          <p:spTgt spid="1035"/>
                                        </p:tgtEl>
                                        <p:attrNameLst>
                                          <p:attrName>ppt_x</p:attrName>
                                        </p:attrNameLst>
                                      </p:cBhvr>
                                      <p:tavLst>
                                        <p:tav tm="0">
                                          <p:val>
                                            <p:strVal val="#ppt_x"/>
                                          </p:val>
                                        </p:tav>
                                        <p:tav tm="100000">
                                          <p:val>
                                            <p:strVal val="#ppt_x"/>
                                          </p:val>
                                        </p:tav>
                                      </p:tavLst>
                                    </p:anim>
                                    <p:anim calcmode="lin" valueType="num">
                                      <p:cBhvr additive="base">
                                        <p:cTn id="38" dur="500" fill="hold"/>
                                        <p:tgtEl>
                                          <p:spTgt spid="10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60" name="Text Box 4"/>
          <p:cNvSpPr txBox="1">
            <a:spLocks noChangeArrowheads="1"/>
          </p:cNvSpPr>
          <p:nvPr/>
        </p:nvSpPr>
        <p:spPr bwMode="auto">
          <a:xfrm>
            <a:off x="0" y="375047"/>
            <a:ext cx="8100391" cy="757130"/>
          </a:xfrm>
          <a:prstGeom prst="rect">
            <a:avLst/>
          </a:prstGeom>
          <a:noFill/>
          <a:ln w="9525">
            <a:noFill/>
            <a:miter lim="800000"/>
            <a:headEnd/>
            <a:tailEnd/>
          </a:ln>
        </p:spPr>
        <p:txBody>
          <a:bodyPr anchor="ctr"/>
          <a:lstStyle/>
          <a:p>
            <a:pPr algn="ctr">
              <a:lnSpc>
                <a:spcPct val="90000"/>
              </a:lnSpc>
              <a:spcBef>
                <a:spcPct val="20000"/>
              </a:spcBef>
              <a:defRPr/>
            </a:pPr>
            <a:r>
              <a:rPr lang="es-ES_tradnl" b="1" dirty="0" smtClean="0">
                <a:solidFill>
                  <a:srgbClr val="9A0000"/>
                </a:solidFill>
                <a:latin typeface="Tahoma" pitchFamily="34" charset="0"/>
                <a:cs typeface="Tahoma" pitchFamily="34" charset="0"/>
              </a:rPr>
              <a:t>NECESITAMOS APRENDER A FORMAR EN LA CULTURA DEMOCRÁTICA Y EN EL CUIDADO</a:t>
            </a:r>
            <a:endParaRPr lang="es-ES" b="1" dirty="0">
              <a:solidFill>
                <a:srgbClr val="9A0000"/>
              </a:solidFill>
              <a:latin typeface="Tahoma" pitchFamily="34" charset="0"/>
              <a:cs typeface="Tahoma" pitchFamily="34" charset="0"/>
            </a:endParaRPr>
          </a:p>
        </p:txBody>
      </p:sp>
      <p:sp>
        <p:nvSpPr>
          <p:cNvPr id="7" name="6 CuadroTexto"/>
          <p:cNvSpPr txBox="1">
            <a:spLocks noChangeArrowheads="1"/>
          </p:cNvSpPr>
          <p:nvPr/>
        </p:nvSpPr>
        <p:spPr bwMode="auto">
          <a:xfrm>
            <a:off x="539552" y="2857579"/>
            <a:ext cx="8064896" cy="1723549"/>
          </a:xfrm>
          <a:prstGeom prst="rect">
            <a:avLst/>
          </a:prstGeom>
          <a:noFill/>
          <a:ln w="9525">
            <a:noFill/>
            <a:miter lim="800000"/>
            <a:headEnd/>
            <a:tailEnd/>
          </a:ln>
        </p:spPr>
        <p:txBody>
          <a:bodyPr wrap="square">
            <a:spAutoFit/>
          </a:bodyPr>
          <a:lstStyle/>
          <a:p>
            <a:pPr algn="ctr">
              <a:spcAft>
                <a:spcPts val="1200"/>
              </a:spcAft>
            </a:pPr>
            <a:r>
              <a:rPr lang="es-MX" sz="2400" b="1" dirty="0" smtClean="0">
                <a:latin typeface="Tahoma" pitchFamily="34" charset="0"/>
                <a:cs typeface="Tahoma" pitchFamily="34" charset="0"/>
              </a:rPr>
              <a:t>Reconoce al otro, se mueve en confianza y el cuidado</a:t>
            </a:r>
          </a:p>
          <a:p>
            <a:pPr algn="ctr">
              <a:spcAft>
                <a:spcPts val="1200"/>
              </a:spcAft>
            </a:pPr>
            <a:r>
              <a:rPr lang="es-MX" sz="2400" b="1" dirty="0" smtClean="0">
                <a:solidFill>
                  <a:srgbClr val="C00000"/>
                </a:solidFill>
                <a:latin typeface="Tahoma" pitchFamily="34" charset="0"/>
                <a:cs typeface="Tahoma" pitchFamily="34" charset="0"/>
              </a:rPr>
              <a:t>RESULTADO</a:t>
            </a:r>
            <a:r>
              <a:rPr lang="es-MX" sz="2400" b="1" dirty="0">
                <a:solidFill>
                  <a:srgbClr val="C00000"/>
                </a:solidFill>
                <a:latin typeface="Tahoma" pitchFamily="34" charset="0"/>
                <a:cs typeface="Tahoma" pitchFamily="34" charset="0"/>
              </a:rPr>
              <a:t>: CONVIVIMOS EN </a:t>
            </a:r>
            <a:r>
              <a:rPr lang="es-MX" sz="2400" b="1" dirty="0" smtClean="0">
                <a:solidFill>
                  <a:srgbClr val="C00000"/>
                </a:solidFill>
                <a:latin typeface="Tahoma" pitchFamily="34" charset="0"/>
                <a:cs typeface="Tahoma" pitchFamily="34" charset="0"/>
              </a:rPr>
              <a:t>PAZ, EN CUIDADO Y ARMONÍA</a:t>
            </a:r>
            <a:endParaRPr lang="es-MX" sz="2400" b="1" dirty="0">
              <a:solidFill>
                <a:srgbClr val="C00000"/>
              </a:solidFill>
              <a:latin typeface="Tahoma" pitchFamily="34" charset="0"/>
              <a:cs typeface="Tahoma" pitchFamily="34" charset="0"/>
            </a:endParaRPr>
          </a:p>
        </p:txBody>
      </p:sp>
      <p:sp>
        <p:nvSpPr>
          <p:cNvPr id="8" name="7 CuadroTexto"/>
          <p:cNvSpPr txBox="1"/>
          <p:nvPr/>
        </p:nvSpPr>
        <p:spPr>
          <a:xfrm>
            <a:off x="251520" y="1364575"/>
            <a:ext cx="8640960" cy="1200329"/>
          </a:xfrm>
          <a:prstGeom prst="rect">
            <a:avLst/>
          </a:prstGeom>
          <a:noFill/>
        </p:spPr>
        <p:txBody>
          <a:bodyPr wrap="square" rtlCol="0">
            <a:spAutoFit/>
          </a:bodyPr>
          <a:lstStyle/>
          <a:p>
            <a:pPr algn="ctr"/>
            <a:r>
              <a:rPr lang="es-CO" dirty="0" smtClean="0">
                <a:latin typeface="Tahoma" pitchFamily="34" charset="0"/>
                <a:cs typeface="Tahoma" pitchFamily="34" charset="0"/>
              </a:rPr>
              <a:t>Forma el sentido de la vida hacia</a:t>
            </a:r>
            <a:r>
              <a:rPr lang="es-MX" dirty="0" smtClean="0">
                <a:latin typeface="Tahoma" pitchFamily="34" charset="0"/>
                <a:cs typeface="Tahoma" pitchFamily="34" charset="0"/>
              </a:rPr>
              <a:t> un convivir en el cuidado del otro, la solidaridad, el respeto a la diferencia, el gana-gana y la concertación</a:t>
            </a:r>
            <a:r>
              <a:rPr lang="es-CO" dirty="0" smtClean="0">
                <a:latin typeface="Tahoma" pitchFamily="34" charset="0"/>
                <a:cs typeface="Tahoma" pitchFamily="34" charset="0"/>
              </a:rPr>
              <a:t> </a:t>
            </a:r>
            <a:endParaRPr lang="es-CO" dirty="0">
              <a:latin typeface="Tahoma" pitchFamily="34" charset="0"/>
              <a:cs typeface="Tahoma" pitchFamily="34" charset="0"/>
            </a:endParaRPr>
          </a:p>
        </p:txBody>
      </p:sp>
      <p:pic>
        <p:nvPicPr>
          <p:cNvPr id="75782" name="Picture 6" descr="earth and hands"/>
          <p:cNvPicPr>
            <a:picLocks noChangeAspect="1" noChangeArrowheads="1"/>
          </p:cNvPicPr>
          <p:nvPr/>
        </p:nvPicPr>
        <p:blipFill>
          <a:blip r:embed="rId2" cstate="print"/>
          <a:srcRect/>
          <a:stretch>
            <a:fillRect/>
          </a:stretch>
        </p:blipFill>
        <p:spPr bwMode="auto">
          <a:xfrm>
            <a:off x="3635896" y="4653136"/>
            <a:ext cx="1872208" cy="1668456"/>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14 CuadroTexto"/>
          <p:cNvSpPr txBox="1">
            <a:spLocks noChangeArrowheads="1"/>
          </p:cNvSpPr>
          <p:nvPr/>
        </p:nvSpPr>
        <p:spPr bwMode="auto">
          <a:xfrm>
            <a:off x="5569768" y="4855256"/>
            <a:ext cx="3051718" cy="1323439"/>
          </a:xfrm>
          <a:prstGeom prst="rect">
            <a:avLst/>
          </a:prstGeom>
          <a:solidFill>
            <a:srgbClr val="FFD347"/>
          </a:solidFill>
          <a:ln w="9525">
            <a:solidFill>
              <a:schemeClr val="tx1"/>
            </a:solidFill>
            <a:miter lim="800000"/>
            <a:headEnd/>
            <a:tailEnd/>
          </a:ln>
        </p:spPr>
        <p:txBody>
          <a:bodyPr wrap="square">
            <a:spAutoFit/>
          </a:bodyPr>
          <a:lstStyle/>
          <a:p>
            <a:pPr algn="ctr"/>
            <a:r>
              <a:rPr lang="es-MX" sz="2000" i="0" dirty="0" smtClean="0">
                <a:solidFill>
                  <a:schemeClr val="tx1"/>
                </a:solidFill>
                <a:latin typeface="Tahoma" pitchFamily="34" charset="0"/>
                <a:cs typeface="Tahoma" pitchFamily="34" charset="0"/>
              </a:rPr>
              <a:t>Cultura patriarcal</a:t>
            </a:r>
          </a:p>
          <a:p>
            <a:pPr algn="ctr"/>
            <a:r>
              <a:rPr lang="es-MX" sz="2000" dirty="0" smtClean="0">
                <a:solidFill>
                  <a:schemeClr val="tx1"/>
                </a:solidFill>
                <a:latin typeface="Tahoma" pitchFamily="34" charset="0"/>
                <a:cs typeface="Tahoma" pitchFamily="34" charset="0"/>
              </a:rPr>
              <a:t>Prevalencia del ego</a:t>
            </a:r>
            <a:r>
              <a:rPr lang="es-MX" sz="2000" i="0" dirty="0" smtClean="0">
                <a:solidFill>
                  <a:schemeClr val="tx1"/>
                </a:solidFill>
                <a:latin typeface="Tahoma" pitchFamily="34" charset="0"/>
                <a:cs typeface="Tahoma" pitchFamily="34" charset="0"/>
              </a:rPr>
              <a:t> </a:t>
            </a:r>
          </a:p>
          <a:p>
            <a:pPr algn="ctr"/>
            <a:r>
              <a:rPr lang="es-MX" sz="2000" i="0" dirty="0" smtClean="0">
                <a:solidFill>
                  <a:schemeClr val="tx1"/>
                </a:solidFill>
                <a:latin typeface="Tahoma" pitchFamily="34" charset="0"/>
                <a:cs typeface="Tahoma" pitchFamily="34" charset="0"/>
              </a:rPr>
              <a:t>Instinto de supervivencia</a:t>
            </a:r>
          </a:p>
          <a:p>
            <a:pPr algn="ctr"/>
            <a:r>
              <a:rPr lang="es-MX" sz="2000" dirty="0" smtClean="0">
                <a:solidFill>
                  <a:schemeClr val="tx1"/>
                </a:solidFill>
                <a:latin typeface="Tahoma" pitchFamily="34" charset="0"/>
                <a:cs typeface="Tahoma" pitchFamily="34" charset="0"/>
              </a:rPr>
              <a:t>Desconfianza</a:t>
            </a:r>
            <a:endParaRPr lang="es-MX" sz="2000" i="0" dirty="0">
              <a:solidFill>
                <a:schemeClr val="tx1"/>
              </a:solidFill>
              <a:latin typeface="Tahoma" pitchFamily="34" charset="0"/>
              <a:cs typeface="Tahoma" pitchFamily="34" charset="0"/>
            </a:endParaRPr>
          </a:p>
        </p:txBody>
      </p:sp>
      <p:sp>
        <p:nvSpPr>
          <p:cNvPr id="18" name="15 CuadroTexto"/>
          <p:cNvSpPr txBox="1">
            <a:spLocks noChangeArrowheads="1"/>
          </p:cNvSpPr>
          <p:nvPr/>
        </p:nvSpPr>
        <p:spPr bwMode="auto">
          <a:xfrm>
            <a:off x="385936" y="4882551"/>
            <a:ext cx="3200418" cy="1323439"/>
          </a:xfrm>
          <a:prstGeom prst="rect">
            <a:avLst/>
          </a:prstGeom>
          <a:solidFill>
            <a:srgbClr val="92D050"/>
          </a:solidFill>
          <a:ln w="9525">
            <a:solidFill>
              <a:schemeClr val="tx1"/>
            </a:solidFill>
            <a:miter lim="800000"/>
            <a:headEnd/>
            <a:tailEnd/>
          </a:ln>
        </p:spPr>
        <p:txBody>
          <a:bodyPr wrap="square">
            <a:spAutoFit/>
          </a:bodyPr>
          <a:lstStyle/>
          <a:p>
            <a:pPr algn="ctr"/>
            <a:r>
              <a:rPr lang="es-MX" sz="2000" dirty="0" smtClean="0">
                <a:solidFill>
                  <a:schemeClr val="tx1"/>
                </a:solidFill>
                <a:latin typeface="Tahoma" pitchFamily="34" charset="0"/>
                <a:cs typeface="Tahoma" pitchFamily="34" charset="0"/>
              </a:rPr>
              <a:t>Cultura democrática</a:t>
            </a:r>
          </a:p>
          <a:p>
            <a:pPr algn="ctr"/>
            <a:r>
              <a:rPr lang="es-MX" sz="2000" dirty="0" smtClean="0">
                <a:solidFill>
                  <a:schemeClr val="tx1"/>
                </a:solidFill>
                <a:latin typeface="Tahoma" pitchFamily="34" charset="0"/>
                <a:cs typeface="Tahoma" pitchFamily="34" charset="0"/>
              </a:rPr>
              <a:t>Consciencia del </a:t>
            </a:r>
            <a:r>
              <a:rPr lang="es-MX" sz="2000" i="0" dirty="0" smtClean="0">
                <a:solidFill>
                  <a:schemeClr val="tx1"/>
                </a:solidFill>
                <a:latin typeface="Tahoma" pitchFamily="34" charset="0"/>
                <a:cs typeface="Tahoma" pitchFamily="34" charset="0"/>
              </a:rPr>
              <a:t>“Nosotros” </a:t>
            </a:r>
            <a:endParaRPr lang="es-MX" sz="2000" dirty="0" smtClean="0">
              <a:solidFill>
                <a:schemeClr val="tx1"/>
              </a:solidFill>
              <a:latin typeface="Tahoma" pitchFamily="34" charset="0"/>
              <a:cs typeface="Tahoma" pitchFamily="34" charset="0"/>
            </a:endParaRPr>
          </a:p>
          <a:p>
            <a:pPr algn="ctr"/>
            <a:r>
              <a:rPr lang="es-MX" sz="2000" i="0" dirty="0" smtClean="0">
                <a:solidFill>
                  <a:schemeClr val="tx1"/>
                </a:solidFill>
                <a:latin typeface="Tahoma" pitchFamily="34" charset="0"/>
                <a:cs typeface="Tahoma" pitchFamily="34" charset="0"/>
              </a:rPr>
              <a:t>Cuidado del otro</a:t>
            </a:r>
          </a:p>
          <a:p>
            <a:pPr algn="ctr"/>
            <a:r>
              <a:rPr lang="es-MX" sz="2000" dirty="0" smtClean="0">
                <a:solidFill>
                  <a:schemeClr val="tx1"/>
                </a:solidFill>
                <a:latin typeface="Tahoma" pitchFamily="34" charset="0"/>
                <a:cs typeface="Tahoma" pitchFamily="34" charset="0"/>
              </a:rPr>
              <a:t>Confianza social</a:t>
            </a:r>
            <a:endParaRPr lang="es-MX" sz="2000" i="0" dirty="0">
              <a:solidFill>
                <a:schemeClr val="tx1"/>
              </a:solidFill>
              <a:latin typeface="Tahoma" pitchFamily="34" charset="0"/>
              <a:cs typeface="Tahoma" pitchFamily="34" charset="0"/>
            </a:endParaRPr>
          </a:p>
        </p:txBody>
      </p:sp>
      <p:sp>
        <p:nvSpPr>
          <p:cNvPr id="19" name="18 CuadroTexto"/>
          <p:cNvSpPr txBox="1"/>
          <p:nvPr/>
        </p:nvSpPr>
        <p:spPr>
          <a:xfrm>
            <a:off x="245368" y="1340768"/>
            <a:ext cx="3966592" cy="430887"/>
          </a:xfrm>
          <a:prstGeom prst="rect">
            <a:avLst/>
          </a:prstGeom>
          <a:noFill/>
        </p:spPr>
        <p:txBody>
          <a:bodyPr wrap="square" rtlCol="0">
            <a:spAutoFit/>
          </a:bodyPr>
          <a:lstStyle/>
          <a:p>
            <a:pPr algn="ctr"/>
            <a:r>
              <a:rPr lang="es-MX" sz="2200" b="1" dirty="0" smtClean="0">
                <a:solidFill>
                  <a:schemeClr val="tx1"/>
                </a:solidFill>
                <a:latin typeface="Tahoma" pitchFamily="34" charset="0"/>
                <a:ea typeface="Tahoma" pitchFamily="34" charset="0"/>
                <a:cs typeface="Tahoma" pitchFamily="34" charset="0"/>
              </a:rPr>
              <a:t>EL FUTURO</a:t>
            </a:r>
            <a:endParaRPr lang="es-MX" sz="2200" b="1" dirty="0">
              <a:solidFill>
                <a:schemeClr val="tx1"/>
              </a:solidFill>
              <a:latin typeface="Tahoma" pitchFamily="34" charset="0"/>
              <a:ea typeface="Tahoma" pitchFamily="34" charset="0"/>
              <a:cs typeface="Tahoma" pitchFamily="34" charset="0"/>
            </a:endParaRPr>
          </a:p>
        </p:txBody>
      </p:sp>
      <p:sp>
        <p:nvSpPr>
          <p:cNvPr id="20" name="19 CuadroTexto"/>
          <p:cNvSpPr txBox="1"/>
          <p:nvPr/>
        </p:nvSpPr>
        <p:spPr>
          <a:xfrm>
            <a:off x="5347665" y="1340768"/>
            <a:ext cx="3571900" cy="430887"/>
          </a:xfrm>
          <a:prstGeom prst="rect">
            <a:avLst/>
          </a:prstGeom>
          <a:noFill/>
        </p:spPr>
        <p:txBody>
          <a:bodyPr wrap="square" rtlCol="0">
            <a:spAutoFit/>
          </a:bodyPr>
          <a:lstStyle/>
          <a:p>
            <a:pPr algn="ctr"/>
            <a:r>
              <a:rPr lang="es-MX" sz="2200" b="1" dirty="0" smtClean="0">
                <a:solidFill>
                  <a:schemeClr val="tx1"/>
                </a:solidFill>
                <a:latin typeface="Tahoma" pitchFamily="34" charset="0"/>
                <a:ea typeface="Tahoma" pitchFamily="34" charset="0"/>
                <a:cs typeface="Tahoma" pitchFamily="34" charset="0"/>
              </a:rPr>
              <a:t>EL PASADO</a:t>
            </a:r>
            <a:endParaRPr lang="es-MX" sz="2200" b="1" dirty="0">
              <a:solidFill>
                <a:schemeClr val="tx1"/>
              </a:solidFill>
              <a:latin typeface="Tahoma" pitchFamily="34" charset="0"/>
              <a:ea typeface="Tahoma" pitchFamily="34" charset="0"/>
              <a:cs typeface="Tahoma" pitchFamily="34" charset="0"/>
            </a:endParaRPr>
          </a:p>
        </p:txBody>
      </p:sp>
      <p:sp>
        <p:nvSpPr>
          <p:cNvPr id="22" name="Rectangle 2"/>
          <p:cNvSpPr txBox="1">
            <a:spLocks noChangeArrowheads="1"/>
          </p:cNvSpPr>
          <p:nvPr/>
        </p:nvSpPr>
        <p:spPr>
          <a:xfrm>
            <a:off x="251520" y="112609"/>
            <a:ext cx="7704856" cy="762000"/>
          </a:xfrm>
          <a:prstGeom prst="rect">
            <a:avLst/>
          </a:prstGeom>
          <a:noFill/>
          <a:ln w="9525">
            <a:noFill/>
            <a:miter lim="800000"/>
            <a:headEnd/>
            <a:tailEnd/>
          </a:ln>
        </p:spPr>
        <p:txBody>
          <a:bodyPr anchor="ctr"/>
          <a:lstStyle/>
          <a:p>
            <a:pPr algn="ctr">
              <a:lnSpc>
                <a:spcPct val="90000"/>
              </a:lnSpc>
              <a:spcBef>
                <a:spcPct val="20000"/>
              </a:spcBef>
              <a:defRPr/>
            </a:pPr>
            <a:r>
              <a:rPr lang="es-ES_tradnl" b="1" dirty="0" smtClean="0">
                <a:solidFill>
                  <a:srgbClr val="9A0000"/>
                </a:solidFill>
                <a:latin typeface="Tahoma" pitchFamily="34" charset="0"/>
                <a:cs typeface="Tahoma" pitchFamily="34" charset="0"/>
              </a:rPr>
              <a:t>SOMOS CONTRADICTORIOS. ESTAMOS EN UN PROCESO INCIPIENTE DE CAMBIO PROFUNDO </a:t>
            </a:r>
          </a:p>
        </p:txBody>
      </p:sp>
      <p:sp>
        <p:nvSpPr>
          <p:cNvPr id="25" name="Rectangle 3"/>
          <p:cNvSpPr>
            <a:spLocks noChangeArrowheads="1"/>
          </p:cNvSpPr>
          <p:nvPr/>
        </p:nvSpPr>
        <p:spPr bwMode="auto">
          <a:xfrm>
            <a:off x="380009" y="1820416"/>
            <a:ext cx="3188567" cy="2884818"/>
          </a:xfrm>
          <a:prstGeom prst="rect">
            <a:avLst/>
          </a:prstGeom>
          <a:solidFill>
            <a:srgbClr val="304800"/>
          </a:solidFill>
          <a:ln w="9525">
            <a:solidFill>
              <a:schemeClr val="tx1"/>
            </a:solidFill>
            <a:miter lim="800000"/>
            <a:headEnd/>
            <a:tailEnd/>
          </a:ln>
        </p:spPr>
        <p:txBody>
          <a:bodyPr/>
          <a:lstStyle/>
          <a:p>
            <a:pPr marL="342900" indent="-342900" algn="r">
              <a:spcBef>
                <a:spcPct val="20000"/>
              </a:spcBef>
              <a:buClr>
                <a:schemeClr val="accent2"/>
              </a:buClr>
              <a:buFont typeface="Monotype Sorts"/>
              <a:buNone/>
            </a:pPr>
            <a:r>
              <a:rPr kumimoji="1" lang="es-ES_tradnl" sz="2200" b="1" dirty="0" smtClean="0">
                <a:solidFill>
                  <a:schemeClr val="bg1"/>
                </a:solidFill>
                <a:latin typeface="Verdana" pitchFamily="34" charset="0"/>
              </a:rPr>
              <a:t>Ser solidarios</a:t>
            </a:r>
            <a:endParaRPr kumimoji="1" lang="es-ES_tradnl" sz="2200" b="1" dirty="0">
              <a:solidFill>
                <a:schemeClr val="bg1"/>
              </a:solidFill>
              <a:latin typeface="Verdana" pitchFamily="34" charset="0"/>
            </a:endParaRPr>
          </a:p>
          <a:p>
            <a:pPr marL="342900" indent="-342900" algn="r">
              <a:spcBef>
                <a:spcPct val="20000"/>
              </a:spcBef>
              <a:buClr>
                <a:schemeClr val="accent2"/>
              </a:buClr>
              <a:buFont typeface="Monotype Sorts"/>
              <a:buNone/>
            </a:pPr>
            <a:r>
              <a:rPr kumimoji="1" lang="es-ES_tradnl" sz="2200" b="1" dirty="0">
                <a:solidFill>
                  <a:schemeClr val="bg1"/>
                </a:solidFill>
                <a:latin typeface="Verdana" pitchFamily="34" charset="0"/>
              </a:rPr>
              <a:t>Participar            </a:t>
            </a:r>
          </a:p>
          <a:p>
            <a:pPr marL="342900" indent="-342900" algn="r">
              <a:spcBef>
                <a:spcPct val="20000"/>
              </a:spcBef>
              <a:buClr>
                <a:schemeClr val="accent2"/>
              </a:buClr>
              <a:buFont typeface="Monotype Sorts"/>
              <a:buNone/>
            </a:pPr>
            <a:r>
              <a:rPr kumimoji="1" lang="es-ES_tradnl" sz="2200" b="1" dirty="0">
                <a:solidFill>
                  <a:schemeClr val="bg1"/>
                </a:solidFill>
                <a:latin typeface="Verdana" pitchFamily="34" charset="0"/>
              </a:rPr>
              <a:t>Cooperar              </a:t>
            </a:r>
          </a:p>
          <a:p>
            <a:pPr marL="342900" indent="-342900" algn="r">
              <a:spcBef>
                <a:spcPct val="20000"/>
              </a:spcBef>
              <a:buClr>
                <a:schemeClr val="accent2"/>
              </a:buClr>
              <a:buFont typeface="Monotype Sorts"/>
              <a:buNone/>
            </a:pPr>
            <a:r>
              <a:rPr kumimoji="1" lang="es-ES_tradnl" sz="2200" b="1" dirty="0">
                <a:solidFill>
                  <a:schemeClr val="bg1"/>
                </a:solidFill>
                <a:latin typeface="Verdana" pitchFamily="34" charset="0"/>
              </a:rPr>
              <a:t>Pluralismo           </a:t>
            </a:r>
          </a:p>
          <a:p>
            <a:pPr marL="342900" indent="-342900" algn="r">
              <a:spcBef>
                <a:spcPct val="20000"/>
              </a:spcBef>
              <a:buClr>
                <a:schemeClr val="accent2"/>
              </a:buClr>
              <a:buFont typeface="Monotype Sorts"/>
              <a:buNone/>
            </a:pPr>
            <a:r>
              <a:rPr kumimoji="1" lang="es-ES_tradnl" sz="2200" b="1" dirty="0">
                <a:solidFill>
                  <a:schemeClr val="bg1"/>
                </a:solidFill>
                <a:latin typeface="Verdana" pitchFamily="34" charset="0"/>
              </a:rPr>
              <a:t>Armonía                 </a:t>
            </a:r>
          </a:p>
          <a:p>
            <a:pPr marL="342900" indent="-342900" algn="r">
              <a:spcBef>
                <a:spcPct val="20000"/>
              </a:spcBef>
              <a:buClr>
                <a:schemeClr val="accent2"/>
              </a:buClr>
              <a:buFont typeface="Monotype Sorts"/>
              <a:buNone/>
            </a:pPr>
            <a:r>
              <a:rPr kumimoji="1" lang="es-ES_tradnl" sz="2200" b="1" dirty="0">
                <a:solidFill>
                  <a:schemeClr val="bg1"/>
                </a:solidFill>
                <a:latin typeface="Verdana" pitchFamily="34" charset="0"/>
              </a:rPr>
              <a:t>Ternura                  </a:t>
            </a:r>
          </a:p>
          <a:p>
            <a:pPr marL="342900" indent="-342900" algn="r">
              <a:spcBef>
                <a:spcPct val="20000"/>
              </a:spcBef>
              <a:buClr>
                <a:schemeClr val="accent2"/>
              </a:buClr>
              <a:buFont typeface="Monotype Sorts"/>
              <a:buNone/>
            </a:pPr>
            <a:r>
              <a:rPr kumimoji="1" lang="es-ES_tradnl" sz="2200" b="1" dirty="0">
                <a:solidFill>
                  <a:schemeClr val="bg1"/>
                </a:solidFill>
                <a:latin typeface="Verdana" pitchFamily="34" charset="0"/>
              </a:rPr>
              <a:t>Libertad            </a:t>
            </a:r>
          </a:p>
          <a:p>
            <a:pPr marL="342900" indent="-342900" algn="r">
              <a:spcBef>
                <a:spcPct val="20000"/>
              </a:spcBef>
              <a:buClr>
                <a:schemeClr val="accent2"/>
              </a:buClr>
              <a:buFont typeface="Monotype Sorts"/>
              <a:buNone/>
            </a:pPr>
            <a:r>
              <a:rPr kumimoji="1" lang="es-ES_tradnl" sz="2200" b="1" dirty="0">
                <a:solidFill>
                  <a:schemeClr val="bg1"/>
                </a:solidFill>
                <a:latin typeface="Verdana" pitchFamily="34" charset="0"/>
              </a:rPr>
              <a:t>	</a:t>
            </a:r>
          </a:p>
        </p:txBody>
      </p:sp>
      <p:sp>
        <p:nvSpPr>
          <p:cNvPr id="31" name="AutoShape 11"/>
          <p:cNvSpPr>
            <a:spLocks noChangeArrowheads="1"/>
          </p:cNvSpPr>
          <p:nvPr/>
        </p:nvSpPr>
        <p:spPr bwMode="auto">
          <a:xfrm>
            <a:off x="3733800" y="3040874"/>
            <a:ext cx="1673225" cy="508890"/>
          </a:xfrm>
          <a:prstGeom prst="leftRightArrow">
            <a:avLst>
              <a:gd name="adj1" fmla="val 50000"/>
              <a:gd name="adj2" fmla="val 105195"/>
            </a:avLst>
          </a:prstGeom>
          <a:solidFill>
            <a:schemeClr val="tx1">
              <a:lumMod val="65000"/>
              <a:lumOff val="35000"/>
            </a:schemeClr>
          </a:solidFill>
          <a:ln w="19050">
            <a:solidFill>
              <a:schemeClr val="tx1"/>
            </a:solidFill>
            <a:miter lim="800000"/>
            <a:headEnd/>
            <a:tailEnd/>
          </a:ln>
        </p:spPr>
        <p:txBody>
          <a:bodyPr wrap="none" anchor="ctr"/>
          <a:lstStyle/>
          <a:p>
            <a:pPr algn="r"/>
            <a:endParaRPr lang="es-MX" sz="1500">
              <a:solidFill>
                <a:schemeClr val="bg1"/>
              </a:solidFill>
            </a:endParaRPr>
          </a:p>
        </p:txBody>
      </p:sp>
      <p:sp>
        <p:nvSpPr>
          <p:cNvPr id="33" name="Rectangle 14"/>
          <p:cNvSpPr>
            <a:spLocks noChangeArrowheads="1"/>
          </p:cNvSpPr>
          <p:nvPr/>
        </p:nvSpPr>
        <p:spPr bwMode="auto">
          <a:xfrm>
            <a:off x="5586413" y="1796034"/>
            <a:ext cx="3023197" cy="2907358"/>
          </a:xfrm>
          <a:prstGeom prst="rect">
            <a:avLst/>
          </a:prstGeom>
          <a:solidFill>
            <a:srgbClr val="DAA600"/>
          </a:solidFill>
          <a:ln w="9525">
            <a:solidFill>
              <a:schemeClr val="tx1"/>
            </a:solidFill>
            <a:miter lim="800000"/>
            <a:headEnd/>
            <a:tailEnd/>
          </a:ln>
        </p:spPr>
        <p:txBody>
          <a:bodyPr/>
          <a:lstStyle/>
          <a:p>
            <a:pPr marL="342900" indent="-342900">
              <a:spcBef>
                <a:spcPct val="20000"/>
              </a:spcBef>
              <a:buClr>
                <a:schemeClr val="accent2"/>
              </a:buClr>
              <a:buFont typeface="Monotype Sorts"/>
              <a:buNone/>
            </a:pPr>
            <a:r>
              <a:rPr kumimoji="1" lang="es-ES_tradnl" sz="2200" b="1" dirty="0" smtClean="0">
                <a:solidFill>
                  <a:schemeClr val="tx1"/>
                </a:solidFill>
                <a:latin typeface="Verdana" pitchFamily="34" charset="0"/>
              </a:rPr>
              <a:t>Acumular bienes</a:t>
            </a:r>
            <a:endParaRPr kumimoji="1" lang="es-ES_tradnl" sz="2200" b="1" dirty="0">
              <a:solidFill>
                <a:schemeClr val="tx1"/>
              </a:solidFill>
              <a:latin typeface="Verdana" pitchFamily="34" charset="0"/>
            </a:endParaRPr>
          </a:p>
          <a:p>
            <a:pPr marL="342900" indent="-342900">
              <a:spcBef>
                <a:spcPct val="20000"/>
              </a:spcBef>
              <a:buClr>
                <a:schemeClr val="accent2"/>
              </a:buClr>
              <a:buFont typeface="Monotype Sorts"/>
              <a:buNone/>
            </a:pPr>
            <a:r>
              <a:rPr kumimoji="1" lang="es-ES_tradnl" sz="2200" b="1" dirty="0">
                <a:solidFill>
                  <a:schemeClr val="tx1"/>
                </a:solidFill>
                <a:latin typeface="Verdana" pitchFamily="34" charset="0"/>
              </a:rPr>
              <a:t>Excluir</a:t>
            </a:r>
          </a:p>
          <a:p>
            <a:pPr marL="342900" indent="-342900">
              <a:spcBef>
                <a:spcPct val="20000"/>
              </a:spcBef>
              <a:buClr>
                <a:schemeClr val="accent2"/>
              </a:buClr>
              <a:buFont typeface="Monotype Sorts"/>
              <a:buNone/>
            </a:pPr>
            <a:r>
              <a:rPr kumimoji="1" lang="es-ES_tradnl" sz="2200" b="1" dirty="0">
                <a:solidFill>
                  <a:schemeClr val="tx1"/>
                </a:solidFill>
                <a:latin typeface="Verdana" pitchFamily="34" charset="0"/>
              </a:rPr>
              <a:t>Competir</a:t>
            </a:r>
          </a:p>
          <a:p>
            <a:pPr marL="342900" indent="-342900">
              <a:spcBef>
                <a:spcPct val="20000"/>
              </a:spcBef>
              <a:buClr>
                <a:schemeClr val="accent2"/>
              </a:buClr>
              <a:buFont typeface="Monotype Sorts"/>
              <a:buNone/>
            </a:pPr>
            <a:r>
              <a:rPr kumimoji="1" lang="es-ES_tradnl" sz="2200" b="1" dirty="0">
                <a:solidFill>
                  <a:schemeClr val="tx1"/>
                </a:solidFill>
                <a:latin typeface="Verdana" pitchFamily="34" charset="0"/>
              </a:rPr>
              <a:t>Hegemonía</a:t>
            </a:r>
          </a:p>
          <a:p>
            <a:pPr marL="342900" indent="-342900">
              <a:spcBef>
                <a:spcPct val="20000"/>
              </a:spcBef>
              <a:buClr>
                <a:schemeClr val="accent2"/>
              </a:buClr>
              <a:buFont typeface="Monotype Sorts"/>
              <a:buNone/>
            </a:pPr>
            <a:r>
              <a:rPr kumimoji="1" lang="es-ES_tradnl" sz="2200" b="1" dirty="0">
                <a:solidFill>
                  <a:schemeClr val="tx1"/>
                </a:solidFill>
                <a:latin typeface="Verdana" pitchFamily="34" charset="0"/>
              </a:rPr>
              <a:t>Poder</a:t>
            </a:r>
          </a:p>
          <a:p>
            <a:pPr marL="342900" indent="-342900">
              <a:spcBef>
                <a:spcPct val="20000"/>
              </a:spcBef>
              <a:buClr>
                <a:schemeClr val="accent2"/>
              </a:buClr>
              <a:buFont typeface="Monotype Sorts"/>
              <a:buNone/>
            </a:pPr>
            <a:r>
              <a:rPr kumimoji="1" lang="es-ES_tradnl" sz="2200" b="1" dirty="0">
                <a:solidFill>
                  <a:schemeClr val="tx1"/>
                </a:solidFill>
                <a:latin typeface="Verdana" pitchFamily="34" charset="0"/>
              </a:rPr>
              <a:t>Agresión</a:t>
            </a:r>
          </a:p>
          <a:p>
            <a:pPr marL="342900" indent="-342900">
              <a:spcBef>
                <a:spcPct val="20000"/>
              </a:spcBef>
              <a:buClr>
                <a:schemeClr val="accent2"/>
              </a:buClr>
              <a:buFont typeface="Monotype Sorts"/>
              <a:buNone/>
            </a:pPr>
            <a:r>
              <a:rPr kumimoji="1" lang="es-ES_tradnl" sz="2200" b="1" dirty="0">
                <a:solidFill>
                  <a:schemeClr val="tx1"/>
                </a:solidFill>
                <a:latin typeface="Verdana" pitchFamily="34" charset="0"/>
              </a:rPr>
              <a:t>Sumisión</a:t>
            </a:r>
          </a:p>
        </p:txBody>
      </p:sp>
      <p:sp>
        <p:nvSpPr>
          <p:cNvPr id="41" name="40 CuadroTexto"/>
          <p:cNvSpPr txBox="1"/>
          <p:nvPr/>
        </p:nvSpPr>
        <p:spPr>
          <a:xfrm>
            <a:off x="3823852" y="3088373"/>
            <a:ext cx="1491220" cy="369332"/>
          </a:xfrm>
          <a:prstGeom prst="rect">
            <a:avLst/>
          </a:prstGeom>
          <a:noFill/>
        </p:spPr>
        <p:txBody>
          <a:bodyPr wrap="square" rtlCol="0">
            <a:spAutoFit/>
          </a:bodyPr>
          <a:lstStyle/>
          <a:p>
            <a:pPr algn="ctr"/>
            <a:r>
              <a:rPr lang="es-CO" sz="1800" b="1" dirty="0" smtClean="0">
                <a:solidFill>
                  <a:schemeClr val="bg1"/>
                </a:solidFill>
                <a:latin typeface="Tahoma" pitchFamily="34" charset="0"/>
                <a:cs typeface="Tahoma" pitchFamily="34" charset="0"/>
              </a:rPr>
              <a:t>Nos gusta</a:t>
            </a:r>
            <a:endParaRPr lang="es-CO" sz="1800" b="1" dirty="0">
              <a:solidFill>
                <a:schemeClr val="bg1"/>
              </a:solidFill>
              <a:latin typeface="Tahoma" pitchFamily="34" charset="0"/>
              <a:cs typeface="Tahoma"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animEffect transition="in" filter="box(in)">
                                      <p:cBhvr>
                                        <p:cTn id="7" dur="500"/>
                                        <p:tgtEl>
                                          <p:spTgt spid="2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3">
                                            <p:txEl>
                                              <p:pRg st="0" end="0"/>
                                            </p:txEl>
                                          </p:spTgt>
                                        </p:tgtEl>
                                        <p:attrNameLst>
                                          <p:attrName>style.visibility</p:attrName>
                                        </p:attrNameLst>
                                      </p:cBhvr>
                                      <p:to>
                                        <p:strVal val="visible"/>
                                      </p:to>
                                    </p:set>
                                    <p:animEffect transition="in" filter="box(in)">
                                      <p:cBhvr>
                                        <p:cTn id="12" dur="500"/>
                                        <p:tgtEl>
                                          <p:spTgt spid="3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25">
                                            <p:txEl>
                                              <p:pRg st="1" end="1"/>
                                            </p:txEl>
                                          </p:spTgt>
                                        </p:tgtEl>
                                        <p:attrNameLst>
                                          <p:attrName>style.visibility</p:attrName>
                                        </p:attrNameLst>
                                      </p:cBhvr>
                                      <p:to>
                                        <p:strVal val="visible"/>
                                      </p:to>
                                    </p:set>
                                    <p:animEffect transition="in" filter="box(in)">
                                      <p:cBhvr>
                                        <p:cTn id="17" dur="500"/>
                                        <p:tgtEl>
                                          <p:spTgt spid="2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33">
                                            <p:txEl>
                                              <p:pRg st="1" end="1"/>
                                            </p:txEl>
                                          </p:spTgt>
                                        </p:tgtEl>
                                        <p:attrNameLst>
                                          <p:attrName>style.visibility</p:attrName>
                                        </p:attrNameLst>
                                      </p:cBhvr>
                                      <p:to>
                                        <p:strVal val="visible"/>
                                      </p:to>
                                    </p:set>
                                    <p:animEffect transition="in" filter="box(in)">
                                      <p:cBhvr>
                                        <p:cTn id="22" dur="500"/>
                                        <p:tgtEl>
                                          <p:spTgt spid="3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25">
                                            <p:txEl>
                                              <p:pRg st="2" end="2"/>
                                            </p:txEl>
                                          </p:spTgt>
                                        </p:tgtEl>
                                        <p:attrNameLst>
                                          <p:attrName>style.visibility</p:attrName>
                                        </p:attrNameLst>
                                      </p:cBhvr>
                                      <p:to>
                                        <p:strVal val="visible"/>
                                      </p:to>
                                    </p:set>
                                    <p:animEffect transition="in" filter="box(in)">
                                      <p:cBhvr>
                                        <p:cTn id="27" dur="500"/>
                                        <p:tgtEl>
                                          <p:spTgt spid="25">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nodeType="clickEffect">
                                  <p:stCondLst>
                                    <p:cond delay="0"/>
                                  </p:stCondLst>
                                  <p:childTnLst>
                                    <p:set>
                                      <p:cBhvr>
                                        <p:cTn id="31" dur="1" fill="hold">
                                          <p:stCondLst>
                                            <p:cond delay="0"/>
                                          </p:stCondLst>
                                        </p:cTn>
                                        <p:tgtEl>
                                          <p:spTgt spid="33">
                                            <p:txEl>
                                              <p:pRg st="2" end="2"/>
                                            </p:txEl>
                                          </p:spTgt>
                                        </p:tgtEl>
                                        <p:attrNameLst>
                                          <p:attrName>style.visibility</p:attrName>
                                        </p:attrNameLst>
                                      </p:cBhvr>
                                      <p:to>
                                        <p:strVal val="visible"/>
                                      </p:to>
                                    </p:set>
                                    <p:animEffect transition="in" filter="box(in)">
                                      <p:cBhvr>
                                        <p:cTn id="32" dur="500"/>
                                        <p:tgtEl>
                                          <p:spTgt spid="33">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nodeType="clickEffect">
                                  <p:stCondLst>
                                    <p:cond delay="0"/>
                                  </p:stCondLst>
                                  <p:childTnLst>
                                    <p:set>
                                      <p:cBhvr>
                                        <p:cTn id="36" dur="1" fill="hold">
                                          <p:stCondLst>
                                            <p:cond delay="0"/>
                                          </p:stCondLst>
                                        </p:cTn>
                                        <p:tgtEl>
                                          <p:spTgt spid="25">
                                            <p:txEl>
                                              <p:pRg st="3" end="3"/>
                                            </p:txEl>
                                          </p:spTgt>
                                        </p:tgtEl>
                                        <p:attrNameLst>
                                          <p:attrName>style.visibility</p:attrName>
                                        </p:attrNameLst>
                                      </p:cBhvr>
                                      <p:to>
                                        <p:strVal val="visible"/>
                                      </p:to>
                                    </p:set>
                                    <p:animEffect transition="in" filter="box(in)">
                                      <p:cBhvr>
                                        <p:cTn id="37" dur="500"/>
                                        <p:tgtEl>
                                          <p:spTgt spid="25">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nodeType="clickEffect">
                                  <p:stCondLst>
                                    <p:cond delay="0"/>
                                  </p:stCondLst>
                                  <p:childTnLst>
                                    <p:set>
                                      <p:cBhvr>
                                        <p:cTn id="41" dur="1" fill="hold">
                                          <p:stCondLst>
                                            <p:cond delay="0"/>
                                          </p:stCondLst>
                                        </p:cTn>
                                        <p:tgtEl>
                                          <p:spTgt spid="33">
                                            <p:txEl>
                                              <p:pRg st="3" end="3"/>
                                            </p:txEl>
                                          </p:spTgt>
                                        </p:tgtEl>
                                        <p:attrNameLst>
                                          <p:attrName>style.visibility</p:attrName>
                                        </p:attrNameLst>
                                      </p:cBhvr>
                                      <p:to>
                                        <p:strVal val="visible"/>
                                      </p:to>
                                    </p:set>
                                    <p:animEffect transition="in" filter="box(in)">
                                      <p:cBhvr>
                                        <p:cTn id="42" dur="500"/>
                                        <p:tgtEl>
                                          <p:spTgt spid="33">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4" presetClass="entr" presetSubtype="16" fill="hold" nodeType="clickEffect">
                                  <p:stCondLst>
                                    <p:cond delay="0"/>
                                  </p:stCondLst>
                                  <p:childTnLst>
                                    <p:set>
                                      <p:cBhvr>
                                        <p:cTn id="46" dur="1" fill="hold">
                                          <p:stCondLst>
                                            <p:cond delay="0"/>
                                          </p:stCondLst>
                                        </p:cTn>
                                        <p:tgtEl>
                                          <p:spTgt spid="25">
                                            <p:txEl>
                                              <p:pRg st="4" end="4"/>
                                            </p:txEl>
                                          </p:spTgt>
                                        </p:tgtEl>
                                        <p:attrNameLst>
                                          <p:attrName>style.visibility</p:attrName>
                                        </p:attrNameLst>
                                      </p:cBhvr>
                                      <p:to>
                                        <p:strVal val="visible"/>
                                      </p:to>
                                    </p:set>
                                    <p:animEffect transition="in" filter="box(in)">
                                      <p:cBhvr>
                                        <p:cTn id="47" dur="500"/>
                                        <p:tgtEl>
                                          <p:spTgt spid="25">
                                            <p:txEl>
                                              <p:pRg st="4" end="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4" presetClass="entr" presetSubtype="16" fill="hold" nodeType="clickEffect">
                                  <p:stCondLst>
                                    <p:cond delay="0"/>
                                  </p:stCondLst>
                                  <p:childTnLst>
                                    <p:set>
                                      <p:cBhvr>
                                        <p:cTn id="51" dur="1" fill="hold">
                                          <p:stCondLst>
                                            <p:cond delay="0"/>
                                          </p:stCondLst>
                                        </p:cTn>
                                        <p:tgtEl>
                                          <p:spTgt spid="33">
                                            <p:txEl>
                                              <p:pRg st="4" end="4"/>
                                            </p:txEl>
                                          </p:spTgt>
                                        </p:tgtEl>
                                        <p:attrNameLst>
                                          <p:attrName>style.visibility</p:attrName>
                                        </p:attrNameLst>
                                      </p:cBhvr>
                                      <p:to>
                                        <p:strVal val="visible"/>
                                      </p:to>
                                    </p:set>
                                    <p:animEffect transition="in" filter="box(in)">
                                      <p:cBhvr>
                                        <p:cTn id="52" dur="500"/>
                                        <p:tgtEl>
                                          <p:spTgt spid="33">
                                            <p:txEl>
                                              <p:pRg st="4" end="4"/>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4" presetClass="entr" presetSubtype="16" fill="hold" nodeType="clickEffect">
                                  <p:stCondLst>
                                    <p:cond delay="0"/>
                                  </p:stCondLst>
                                  <p:childTnLst>
                                    <p:set>
                                      <p:cBhvr>
                                        <p:cTn id="56" dur="1" fill="hold">
                                          <p:stCondLst>
                                            <p:cond delay="0"/>
                                          </p:stCondLst>
                                        </p:cTn>
                                        <p:tgtEl>
                                          <p:spTgt spid="25">
                                            <p:txEl>
                                              <p:pRg st="5" end="5"/>
                                            </p:txEl>
                                          </p:spTgt>
                                        </p:tgtEl>
                                        <p:attrNameLst>
                                          <p:attrName>style.visibility</p:attrName>
                                        </p:attrNameLst>
                                      </p:cBhvr>
                                      <p:to>
                                        <p:strVal val="visible"/>
                                      </p:to>
                                    </p:set>
                                    <p:animEffect transition="in" filter="box(in)">
                                      <p:cBhvr>
                                        <p:cTn id="57" dur="500"/>
                                        <p:tgtEl>
                                          <p:spTgt spid="25">
                                            <p:txEl>
                                              <p:pRg st="5" end="5"/>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4" presetClass="entr" presetSubtype="16" fill="hold" nodeType="clickEffect">
                                  <p:stCondLst>
                                    <p:cond delay="0"/>
                                  </p:stCondLst>
                                  <p:childTnLst>
                                    <p:set>
                                      <p:cBhvr>
                                        <p:cTn id="61" dur="1" fill="hold">
                                          <p:stCondLst>
                                            <p:cond delay="0"/>
                                          </p:stCondLst>
                                        </p:cTn>
                                        <p:tgtEl>
                                          <p:spTgt spid="33">
                                            <p:txEl>
                                              <p:pRg st="5" end="5"/>
                                            </p:txEl>
                                          </p:spTgt>
                                        </p:tgtEl>
                                        <p:attrNameLst>
                                          <p:attrName>style.visibility</p:attrName>
                                        </p:attrNameLst>
                                      </p:cBhvr>
                                      <p:to>
                                        <p:strVal val="visible"/>
                                      </p:to>
                                    </p:set>
                                    <p:animEffect transition="in" filter="box(in)">
                                      <p:cBhvr>
                                        <p:cTn id="62" dur="500"/>
                                        <p:tgtEl>
                                          <p:spTgt spid="33">
                                            <p:txEl>
                                              <p:pRg st="5" end="5"/>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4" presetClass="entr" presetSubtype="16" fill="hold" nodeType="clickEffect">
                                  <p:stCondLst>
                                    <p:cond delay="0"/>
                                  </p:stCondLst>
                                  <p:childTnLst>
                                    <p:set>
                                      <p:cBhvr>
                                        <p:cTn id="66" dur="1" fill="hold">
                                          <p:stCondLst>
                                            <p:cond delay="0"/>
                                          </p:stCondLst>
                                        </p:cTn>
                                        <p:tgtEl>
                                          <p:spTgt spid="25">
                                            <p:txEl>
                                              <p:pRg st="6" end="6"/>
                                            </p:txEl>
                                          </p:spTgt>
                                        </p:tgtEl>
                                        <p:attrNameLst>
                                          <p:attrName>style.visibility</p:attrName>
                                        </p:attrNameLst>
                                      </p:cBhvr>
                                      <p:to>
                                        <p:strVal val="visible"/>
                                      </p:to>
                                    </p:set>
                                    <p:animEffect transition="in" filter="box(in)">
                                      <p:cBhvr>
                                        <p:cTn id="67" dur="500"/>
                                        <p:tgtEl>
                                          <p:spTgt spid="25">
                                            <p:txEl>
                                              <p:pRg st="6" end="6"/>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4" presetClass="entr" presetSubtype="16" fill="hold" nodeType="clickEffect">
                                  <p:stCondLst>
                                    <p:cond delay="0"/>
                                  </p:stCondLst>
                                  <p:childTnLst>
                                    <p:set>
                                      <p:cBhvr>
                                        <p:cTn id="71" dur="1" fill="hold">
                                          <p:stCondLst>
                                            <p:cond delay="0"/>
                                          </p:stCondLst>
                                        </p:cTn>
                                        <p:tgtEl>
                                          <p:spTgt spid="33">
                                            <p:txEl>
                                              <p:pRg st="6" end="6"/>
                                            </p:txEl>
                                          </p:spTgt>
                                        </p:tgtEl>
                                        <p:attrNameLst>
                                          <p:attrName>style.visibility</p:attrName>
                                        </p:attrNameLst>
                                      </p:cBhvr>
                                      <p:to>
                                        <p:strVal val="visible"/>
                                      </p:to>
                                    </p:set>
                                    <p:animEffect transition="in" filter="box(in)">
                                      <p:cBhvr>
                                        <p:cTn id="72" dur="500"/>
                                        <p:tgtEl>
                                          <p:spTgt spid="33">
                                            <p:txEl>
                                              <p:pRg st="6" end="6"/>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19"/>
                                        </p:tgtEl>
                                        <p:attrNameLst>
                                          <p:attrName>style.visibility</p:attrName>
                                        </p:attrNameLst>
                                      </p:cBhvr>
                                      <p:to>
                                        <p:strVal val="visible"/>
                                      </p:to>
                                    </p:set>
                                    <p:anim calcmode="lin" valueType="num">
                                      <p:cBhvr additive="base">
                                        <p:cTn id="77" dur="500" fill="hold"/>
                                        <p:tgtEl>
                                          <p:spTgt spid="19"/>
                                        </p:tgtEl>
                                        <p:attrNameLst>
                                          <p:attrName>ppt_x</p:attrName>
                                        </p:attrNameLst>
                                      </p:cBhvr>
                                      <p:tavLst>
                                        <p:tav tm="0">
                                          <p:val>
                                            <p:strVal val="#ppt_x"/>
                                          </p:val>
                                        </p:tav>
                                        <p:tav tm="100000">
                                          <p:val>
                                            <p:strVal val="#ppt_x"/>
                                          </p:val>
                                        </p:tav>
                                      </p:tavLst>
                                    </p:anim>
                                    <p:anim calcmode="lin" valueType="num">
                                      <p:cBhvr additive="base">
                                        <p:cTn id="78" dur="500" fill="hold"/>
                                        <p:tgtEl>
                                          <p:spTgt spid="19"/>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20"/>
                                        </p:tgtEl>
                                        <p:attrNameLst>
                                          <p:attrName>style.visibility</p:attrName>
                                        </p:attrNameLst>
                                      </p:cBhvr>
                                      <p:to>
                                        <p:strVal val="visible"/>
                                      </p:to>
                                    </p:set>
                                    <p:anim calcmode="lin" valueType="num">
                                      <p:cBhvr additive="base">
                                        <p:cTn id="81" dur="500" fill="hold"/>
                                        <p:tgtEl>
                                          <p:spTgt spid="20"/>
                                        </p:tgtEl>
                                        <p:attrNameLst>
                                          <p:attrName>ppt_x</p:attrName>
                                        </p:attrNameLst>
                                      </p:cBhvr>
                                      <p:tavLst>
                                        <p:tav tm="0">
                                          <p:val>
                                            <p:strVal val="#ppt_x"/>
                                          </p:val>
                                        </p:tav>
                                        <p:tav tm="100000">
                                          <p:val>
                                            <p:strVal val="#ppt_x"/>
                                          </p:val>
                                        </p:tav>
                                      </p:tavLst>
                                    </p:anim>
                                    <p:anim calcmode="lin" valueType="num">
                                      <p:cBhvr additive="base">
                                        <p:cTn id="82" dur="500" fill="hold"/>
                                        <p:tgtEl>
                                          <p:spTgt spid="20"/>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18"/>
                                        </p:tgtEl>
                                        <p:attrNameLst>
                                          <p:attrName>style.visibility</p:attrName>
                                        </p:attrNameLst>
                                      </p:cBhvr>
                                      <p:to>
                                        <p:strVal val="visible"/>
                                      </p:to>
                                    </p:set>
                                    <p:anim calcmode="lin" valueType="num">
                                      <p:cBhvr additive="base">
                                        <p:cTn id="85" dur="500" fill="hold"/>
                                        <p:tgtEl>
                                          <p:spTgt spid="18"/>
                                        </p:tgtEl>
                                        <p:attrNameLst>
                                          <p:attrName>ppt_x</p:attrName>
                                        </p:attrNameLst>
                                      </p:cBhvr>
                                      <p:tavLst>
                                        <p:tav tm="0">
                                          <p:val>
                                            <p:strVal val="#ppt_x"/>
                                          </p:val>
                                        </p:tav>
                                        <p:tav tm="100000">
                                          <p:val>
                                            <p:strVal val="#ppt_x"/>
                                          </p:val>
                                        </p:tav>
                                      </p:tavLst>
                                    </p:anim>
                                    <p:anim calcmode="lin" valueType="num">
                                      <p:cBhvr additive="base">
                                        <p:cTn id="86" dur="500" fill="hold"/>
                                        <p:tgtEl>
                                          <p:spTgt spid="18"/>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0"/>
                                  </p:stCondLst>
                                  <p:childTnLst>
                                    <p:set>
                                      <p:cBhvr>
                                        <p:cTn id="88" dur="1" fill="hold">
                                          <p:stCondLst>
                                            <p:cond delay="0"/>
                                          </p:stCondLst>
                                        </p:cTn>
                                        <p:tgtEl>
                                          <p:spTgt spid="17"/>
                                        </p:tgtEl>
                                        <p:attrNameLst>
                                          <p:attrName>style.visibility</p:attrName>
                                        </p:attrNameLst>
                                      </p:cBhvr>
                                      <p:to>
                                        <p:strVal val="visible"/>
                                      </p:to>
                                    </p:set>
                                    <p:anim calcmode="lin" valueType="num">
                                      <p:cBhvr additive="base">
                                        <p:cTn id="89" dur="500" fill="hold"/>
                                        <p:tgtEl>
                                          <p:spTgt spid="17"/>
                                        </p:tgtEl>
                                        <p:attrNameLst>
                                          <p:attrName>ppt_x</p:attrName>
                                        </p:attrNameLst>
                                      </p:cBhvr>
                                      <p:tavLst>
                                        <p:tav tm="0">
                                          <p:val>
                                            <p:strVal val="#ppt_x"/>
                                          </p:val>
                                        </p:tav>
                                        <p:tav tm="100000">
                                          <p:val>
                                            <p:strVal val="#ppt_x"/>
                                          </p:val>
                                        </p:tav>
                                      </p:tavLst>
                                    </p:anim>
                                    <p:anim calcmode="lin" valueType="num">
                                      <p:cBhvr additive="base">
                                        <p:cTn id="9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p:bldP spid="20" grpId="0"/>
    </p:bldLst>
  </p:timing>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64195" name="Text Box 2051"/>
          <p:cNvSpPr txBox="1">
            <a:spLocks noChangeArrowheads="1"/>
          </p:cNvSpPr>
          <p:nvPr/>
        </p:nvSpPr>
        <p:spPr bwMode="auto">
          <a:xfrm>
            <a:off x="323528" y="1543432"/>
            <a:ext cx="8568952" cy="1569660"/>
          </a:xfrm>
          <a:prstGeom prst="rect">
            <a:avLst/>
          </a:prstGeom>
          <a:solidFill>
            <a:srgbClr val="92D050"/>
          </a:solidFill>
          <a:ln w="9525">
            <a:solidFill>
              <a:schemeClr val="tx1"/>
            </a:solidFill>
            <a:miter lim="800000"/>
            <a:headEnd/>
            <a:tailEnd/>
          </a:ln>
        </p:spPr>
        <p:txBody>
          <a:bodyPr wrap="square">
            <a:spAutoFit/>
          </a:bodyPr>
          <a:lstStyle/>
          <a:p>
            <a:pPr algn="just">
              <a:spcAft>
                <a:spcPct val="40000"/>
              </a:spcAft>
            </a:pPr>
            <a:r>
              <a:rPr lang="es-CO" dirty="0" smtClean="0">
                <a:latin typeface="Tahoma" pitchFamily="34" charset="0"/>
                <a:cs typeface="Tahoma" pitchFamily="34" charset="0"/>
              </a:rPr>
              <a:t>¿Qué podría hacer para que sus prácticas docente promovieran el aprendizaje de la colaboración en vez de la competencia, de la solidaridad en vez del afán de lucro, y de la capacidad de hacer acuerdos en vez de la imposición?</a:t>
            </a:r>
            <a:endParaRPr lang="es-CO" dirty="0">
              <a:latin typeface="Tahoma" pitchFamily="34" charset="0"/>
              <a:cs typeface="Tahoma" pitchFamily="34" charset="0"/>
            </a:endParaRPr>
          </a:p>
        </p:txBody>
      </p:sp>
      <p:sp>
        <p:nvSpPr>
          <p:cNvPr id="2" name="1 Título"/>
          <p:cNvSpPr>
            <a:spLocks noGrp="1"/>
          </p:cNvSpPr>
          <p:nvPr>
            <p:ph type="title"/>
          </p:nvPr>
        </p:nvSpPr>
        <p:spPr/>
        <p:txBody>
          <a:bodyPr/>
          <a:lstStyle/>
          <a:p>
            <a:endParaRPr lang="es-CO"/>
          </a:p>
        </p:txBody>
      </p:sp>
    </p:spTree>
  </p:cSld>
  <p:clrMapOvr>
    <a:masterClrMapping/>
  </p:clrMapOvr>
  <p:transition spd="slow"/>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188640"/>
            <a:ext cx="7835460" cy="757130"/>
          </a:xfrm>
          <a:prstGeom prst="rect">
            <a:avLst/>
          </a:prstGeom>
          <a:noFill/>
          <a:ln w="9525">
            <a:noFill/>
            <a:miter lim="800000"/>
            <a:headEnd/>
            <a:tailEnd/>
          </a:ln>
        </p:spPr>
        <p:txBody>
          <a:bodyPr anchor="ctr"/>
          <a:lstStyle/>
          <a:p>
            <a:pPr algn="ctr" eaLnBrk="0" hangingPunct="0">
              <a:lnSpc>
                <a:spcPct val="90000"/>
              </a:lnSpc>
              <a:spcBef>
                <a:spcPct val="20000"/>
              </a:spcBef>
            </a:pPr>
            <a:r>
              <a:rPr lang="es-CO" sz="2400" b="1" dirty="0" smtClean="0">
                <a:solidFill>
                  <a:srgbClr val="9A0000"/>
                </a:solidFill>
                <a:latin typeface="Tahoma" pitchFamily="34" charset="0"/>
                <a:cs typeface="Tahoma" pitchFamily="34" charset="0"/>
              </a:rPr>
              <a:t>NUEVOS APRENDIZAJES PARA POTENCIAR EL PODER TRANSFORMADOR DEL DOCENTE</a:t>
            </a:r>
            <a:endParaRPr lang="es-CO" sz="2400" b="1" dirty="0">
              <a:solidFill>
                <a:srgbClr val="9A0000"/>
              </a:solidFill>
              <a:latin typeface="Tahoma" pitchFamily="34" charset="0"/>
              <a:cs typeface="Tahoma" pitchFamily="34" charset="0"/>
            </a:endParaRPr>
          </a:p>
        </p:txBody>
      </p:sp>
      <p:sp>
        <p:nvSpPr>
          <p:cNvPr id="5" name="Text Box 3"/>
          <p:cNvSpPr txBox="1">
            <a:spLocks noChangeArrowheads="1"/>
          </p:cNvSpPr>
          <p:nvPr/>
        </p:nvSpPr>
        <p:spPr bwMode="auto">
          <a:xfrm>
            <a:off x="323528" y="1595695"/>
            <a:ext cx="8534400" cy="3724096"/>
          </a:xfrm>
          <a:prstGeom prst="rect">
            <a:avLst/>
          </a:prstGeom>
          <a:solidFill>
            <a:srgbClr val="CEEAB0"/>
          </a:solidFill>
          <a:ln w="12700">
            <a:solidFill>
              <a:schemeClr val="tx1"/>
            </a:solidFill>
            <a:miter lim="800000"/>
            <a:headEnd/>
            <a:tailEnd/>
          </a:ln>
        </p:spPr>
        <p:txBody>
          <a:bodyPr wrap="square">
            <a:spAutoFit/>
          </a:bodyPr>
          <a:lstStyle/>
          <a:p>
            <a:pPr marL="0" lvl="1" algn="just">
              <a:spcAft>
                <a:spcPts val="1200"/>
              </a:spcAft>
            </a:pPr>
            <a:r>
              <a:rPr lang="es-ES" dirty="0" smtClean="0">
                <a:latin typeface="Tahoma" pitchFamily="34" charset="0"/>
                <a:cs typeface="Tahoma" pitchFamily="34" charset="0"/>
              </a:rPr>
              <a:t>Hoy es una necesidad impostergable aportar a los cambios tanto a nivel macro como a nivel micro. </a:t>
            </a:r>
          </a:p>
          <a:p>
            <a:pPr marL="0" lvl="1" algn="just">
              <a:spcAft>
                <a:spcPts val="1200"/>
              </a:spcAft>
            </a:pPr>
            <a:r>
              <a:rPr lang="es-ES" dirty="0" smtClean="0">
                <a:latin typeface="Tahoma" pitchFamily="34" charset="0"/>
                <a:cs typeface="Tahoma" pitchFamily="34" charset="0"/>
              </a:rPr>
              <a:t>Cuando nos situamos en los espacios de interacción escolar, que es un nivel micro ¿</a:t>
            </a:r>
            <a:r>
              <a:rPr lang="es-CO" kern="0" dirty="0" smtClean="0">
                <a:latin typeface="Tahoma" pitchFamily="34" charset="0"/>
                <a:cs typeface="Tahoma" pitchFamily="34" charset="0"/>
              </a:rPr>
              <a:t>Somos </a:t>
            </a:r>
            <a:r>
              <a:rPr lang="es-CO" kern="0" dirty="0" err="1" smtClean="0">
                <a:latin typeface="Tahoma" pitchFamily="34" charset="0"/>
                <a:cs typeface="Tahoma" pitchFamily="34" charset="0"/>
              </a:rPr>
              <a:t>problemólogos</a:t>
            </a:r>
            <a:r>
              <a:rPr lang="es-CO" kern="0" dirty="0" smtClean="0">
                <a:latin typeface="Tahoma" pitchFamily="34" charset="0"/>
                <a:cs typeface="Tahoma" pitchFamily="34" charset="0"/>
              </a:rPr>
              <a:t> o somos </a:t>
            </a:r>
            <a:r>
              <a:rPr lang="es-CO" kern="0" dirty="0" err="1" smtClean="0">
                <a:latin typeface="Tahoma" pitchFamily="34" charset="0"/>
                <a:cs typeface="Tahoma" pitchFamily="34" charset="0"/>
              </a:rPr>
              <a:t>solucionólogos</a:t>
            </a:r>
            <a:r>
              <a:rPr lang="es-ES" dirty="0" smtClean="0">
                <a:latin typeface="Tahoma" pitchFamily="34" charset="0"/>
                <a:cs typeface="Tahoma" pitchFamily="34" charset="0"/>
              </a:rPr>
              <a:t>?</a:t>
            </a:r>
          </a:p>
          <a:p>
            <a:pPr marL="0" lvl="1" algn="just">
              <a:spcAft>
                <a:spcPts val="1200"/>
              </a:spcAft>
            </a:pPr>
            <a:r>
              <a:rPr lang="es-ES" dirty="0" smtClean="0">
                <a:latin typeface="Tahoma" pitchFamily="34" charset="0"/>
                <a:cs typeface="Tahoma" pitchFamily="34" charset="0"/>
              </a:rPr>
              <a:t>¿Cuáles son las principales limitaciones/dificultades que tenemos los docentes para generar en la escuela un estilo de trabajo altamente propositivo y proactivo que potencie el desarrollo de los estudiantes?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 calcmode="lin" valueType="num">
                                      <p:cBhvr additive="base">
                                        <p:cTn id="17"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a:spLocks noChangeArrowheads="1"/>
          </p:cNvSpPr>
          <p:nvPr/>
        </p:nvSpPr>
        <p:spPr bwMode="auto">
          <a:xfrm>
            <a:off x="323528" y="1268760"/>
            <a:ext cx="8534400" cy="4862870"/>
          </a:xfrm>
          <a:prstGeom prst="rect">
            <a:avLst/>
          </a:prstGeom>
          <a:solidFill>
            <a:srgbClr val="D8EEC0"/>
          </a:solidFill>
          <a:ln w="12700">
            <a:solidFill>
              <a:schemeClr val="tx1"/>
            </a:solidFill>
            <a:miter lim="800000"/>
            <a:headEnd/>
            <a:tailEnd/>
          </a:ln>
        </p:spPr>
        <p:txBody>
          <a:bodyPr>
            <a:spAutoFit/>
          </a:bodyPr>
          <a:lstStyle/>
          <a:p>
            <a:pPr marL="0" lvl="1" algn="ctr">
              <a:spcAft>
                <a:spcPts val="1200"/>
              </a:spcAft>
            </a:pPr>
            <a:r>
              <a:rPr lang="es-ES" sz="2800" b="1" dirty="0" smtClean="0">
                <a:latin typeface="Tahoma" pitchFamily="34" charset="0"/>
                <a:cs typeface="Tahoma" pitchFamily="34" charset="0"/>
              </a:rPr>
              <a:t>5. Del enfoque de problemas al enfoque apreciativo</a:t>
            </a:r>
            <a:endParaRPr lang="es-CO" sz="2800" b="1" dirty="0" smtClean="0">
              <a:latin typeface="Tahoma" pitchFamily="34" charset="0"/>
              <a:cs typeface="Tahoma" pitchFamily="34" charset="0"/>
            </a:endParaRPr>
          </a:p>
          <a:p>
            <a:pPr marL="0" lvl="1" algn="ctr">
              <a:spcAft>
                <a:spcPts val="1200"/>
              </a:spcAft>
            </a:pPr>
            <a:r>
              <a:rPr lang="es-ES" sz="2800" b="1" dirty="0" smtClean="0">
                <a:latin typeface="Tahoma" pitchFamily="34" charset="0"/>
                <a:cs typeface="Tahoma" pitchFamily="34" charset="0"/>
              </a:rPr>
              <a:t>EL PODER DE IDENTIFICAR LO QUE POTENCIA EL CAMBIO </a:t>
            </a:r>
          </a:p>
          <a:p>
            <a:pPr marL="0" lvl="1" algn="just">
              <a:spcAft>
                <a:spcPts val="1200"/>
              </a:spcAft>
            </a:pPr>
            <a:r>
              <a:rPr lang="es-CO" dirty="0" smtClean="0">
                <a:latin typeface="Tahoma" pitchFamily="34" charset="0"/>
                <a:cs typeface="Tahoma" pitchFamily="34" charset="0"/>
              </a:rPr>
              <a:t>Hacia una actitud positiva y entusiasta de los maestros y hacia unos estudiantes motivados  que mejoren sus logros escolares, transmutando la desesperanza, la resignación y la inactividad. Forma en la actitud social propositiva, participativa y corresponsable</a:t>
            </a:r>
          </a:p>
          <a:p>
            <a:pPr marL="0" lvl="1" algn="just">
              <a:spcAft>
                <a:spcPts val="1200"/>
              </a:spcAft>
            </a:pPr>
            <a:r>
              <a:rPr lang="es-CO" dirty="0" smtClean="0">
                <a:latin typeface="Tahoma" pitchFamily="34" charset="0"/>
                <a:cs typeface="Tahoma" pitchFamily="34" charset="0"/>
              </a:rPr>
              <a:t>P. </a:t>
            </a:r>
            <a:r>
              <a:rPr lang="es-CO" dirty="0" err="1" smtClean="0">
                <a:latin typeface="Tahoma" pitchFamily="34" charset="0"/>
                <a:cs typeface="Tahoma" pitchFamily="34" charset="0"/>
              </a:rPr>
              <a:t>Lang</a:t>
            </a:r>
            <a:r>
              <a:rPr lang="es-CO" dirty="0" smtClean="0">
                <a:latin typeface="Tahoma" pitchFamily="34" charset="0"/>
                <a:cs typeface="Tahoma" pitchFamily="34" charset="0"/>
              </a:rPr>
              <a:t>, D. </a:t>
            </a:r>
            <a:r>
              <a:rPr lang="es-CO" dirty="0" err="1" smtClean="0">
                <a:latin typeface="Tahoma" pitchFamily="34" charset="0"/>
                <a:cs typeface="Tahoma" pitchFamily="34" charset="0"/>
              </a:rPr>
              <a:t>Cooperrider</a:t>
            </a:r>
            <a:r>
              <a:rPr lang="es-CO" dirty="0" smtClean="0">
                <a:latin typeface="Tahoma" pitchFamily="34" charset="0"/>
                <a:cs typeface="Tahoma" pitchFamily="34" charset="0"/>
              </a:rPr>
              <a:t>, S. </a:t>
            </a:r>
            <a:r>
              <a:rPr lang="es-CO" dirty="0" err="1" smtClean="0">
                <a:latin typeface="Tahoma" pitchFamily="34" charset="0"/>
                <a:cs typeface="Tahoma" pitchFamily="34" charset="0"/>
              </a:rPr>
              <a:t>Hammond</a:t>
            </a:r>
            <a:r>
              <a:rPr lang="es-CO" dirty="0" smtClean="0">
                <a:latin typeface="Tahoma" pitchFamily="34" charset="0"/>
                <a:cs typeface="Tahoma" pitchFamily="34" charset="0"/>
              </a:rPr>
              <a:t>, </a:t>
            </a:r>
            <a:r>
              <a:rPr lang="es-CO" dirty="0" err="1" smtClean="0">
                <a:latin typeface="Tahoma" pitchFamily="34" charset="0"/>
                <a:cs typeface="Tahoma" pitchFamily="34" charset="0"/>
              </a:rPr>
              <a:t>Whytney</a:t>
            </a:r>
            <a:r>
              <a:rPr lang="es-CO" dirty="0" smtClean="0">
                <a:latin typeface="Tahoma" pitchFamily="34" charset="0"/>
                <a:cs typeface="Tahoma" pitchFamily="34" charset="0"/>
              </a:rPr>
              <a:t> y </a:t>
            </a:r>
            <a:r>
              <a:rPr lang="es-CO" dirty="0" err="1" smtClean="0">
                <a:latin typeface="Tahoma" pitchFamily="34" charset="0"/>
                <a:cs typeface="Tahoma" pitchFamily="34" charset="0"/>
              </a:rPr>
              <a:t>Trosten-Bloom</a:t>
            </a:r>
            <a:endParaRPr lang="es-ES" b="1" dirty="0" smtClean="0">
              <a:latin typeface="Tahoma" pitchFamily="34" charset="0"/>
              <a:cs typeface="Tahoma" pitchFamily="34" charset="0"/>
            </a:endParaRPr>
          </a:p>
        </p:txBody>
      </p:sp>
      <p:sp>
        <p:nvSpPr>
          <p:cNvPr id="5" name="4 CuadroTexto"/>
          <p:cNvSpPr txBox="1"/>
          <p:nvPr/>
        </p:nvSpPr>
        <p:spPr>
          <a:xfrm>
            <a:off x="179512" y="188640"/>
            <a:ext cx="7835460" cy="757130"/>
          </a:xfrm>
          <a:prstGeom prst="rect">
            <a:avLst/>
          </a:prstGeom>
          <a:noFill/>
          <a:ln w="9525">
            <a:noFill/>
            <a:miter lim="800000"/>
            <a:headEnd/>
            <a:tailEnd/>
          </a:ln>
        </p:spPr>
        <p:txBody>
          <a:bodyPr anchor="ctr"/>
          <a:lstStyle/>
          <a:p>
            <a:pPr algn="ctr" eaLnBrk="0" hangingPunct="0">
              <a:lnSpc>
                <a:spcPct val="90000"/>
              </a:lnSpc>
              <a:spcBef>
                <a:spcPct val="20000"/>
              </a:spcBef>
            </a:pPr>
            <a:r>
              <a:rPr lang="es-CO" sz="2400" b="1" dirty="0" smtClean="0">
                <a:solidFill>
                  <a:srgbClr val="9A0000"/>
                </a:solidFill>
                <a:latin typeface="Tahoma" pitchFamily="34" charset="0"/>
                <a:cs typeface="Tahoma" pitchFamily="34" charset="0"/>
              </a:rPr>
              <a:t>OCHO NUEVOS APRENDIZAJES QUE EXPANDEN  EL PODER TRANSFORMADOR DEL DOCENTE</a:t>
            </a:r>
            <a:endParaRPr lang="es-CO" sz="2400" b="1" dirty="0">
              <a:solidFill>
                <a:srgbClr val="9A0000"/>
              </a:solidFill>
              <a:latin typeface="Tahoma" pitchFamily="34" charset="0"/>
              <a:cs typeface="Tahoma" pitchFamily="34" charset="0"/>
            </a:endParaRPr>
          </a:p>
        </p:txBody>
      </p:sp>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285720" y="1052736"/>
            <a:ext cx="8643998" cy="3739485"/>
          </a:xfrm>
          <a:prstGeom prst="rect">
            <a:avLst/>
          </a:prstGeom>
          <a:noFill/>
        </p:spPr>
        <p:txBody>
          <a:bodyPr wrap="square" rtlCol="0">
            <a:spAutoFit/>
          </a:bodyPr>
          <a:lstStyle/>
          <a:p>
            <a:pPr marL="180975" indent="-180975">
              <a:spcAft>
                <a:spcPts val="1200"/>
              </a:spcAft>
              <a:buFont typeface="Arial" pitchFamily="34" charset="0"/>
              <a:buChar char="•"/>
            </a:pPr>
            <a:r>
              <a:rPr lang="es-MX" sz="2300" dirty="0" smtClean="0">
                <a:latin typeface="Tahoma" pitchFamily="34" charset="0"/>
                <a:cs typeface="Tahoma" pitchFamily="34" charset="0"/>
              </a:rPr>
              <a:t>Ante el mundo, las personas somos simples observadores</a:t>
            </a:r>
          </a:p>
          <a:p>
            <a:pPr marL="180975" indent="-180975">
              <a:spcAft>
                <a:spcPts val="1200"/>
              </a:spcAft>
              <a:buFont typeface="Arial" pitchFamily="34" charset="0"/>
              <a:buChar char="•"/>
            </a:pPr>
            <a:r>
              <a:rPr lang="es-MX" sz="2300" dirty="0" smtClean="0">
                <a:latin typeface="Tahoma" pitchFamily="34" charset="0"/>
                <a:cs typeface="Tahoma" pitchFamily="34" charset="0"/>
              </a:rPr>
              <a:t>Lo que observamos depende del lente que usemos para dirigir la mirada; eso se convierte en nuestra realidad, y por lo tanto desde allí actuamos</a:t>
            </a:r>
          </a:p>
          <a:p>
            <a:pPr marL="180975" indent="-180975">
              <a:spcAft>
                <a:spcPts val="1200"/>
              </a:spcAft>
              <a:buFont typeface="Arial" pitchFamily="34" charset="0"/>
              <a:buChar char="•"/>
            </a:pPr>
            <a:r>
              <a:rPr lang="es-MX" sz="2300" dirty="0" smtClean="0">
                <a:latin typeface="Tahoma" pitchFamily="34" charset="0"/>
                <a:cs typeface="Tahoma" pitchFamily="34" charset="0"/>
              </a:rPr>
              <a:t>En la escuela podemos observar las situaciones y los hechos desde el enfoque del déficit, centrado en ver problemas, aquello que no funciona</a:t>
            </a:r>
          </a:p>
          <a:p>
            <a:pPr marL="180975" indent="-180975">
              <a:spcAft>
                <a:spcPts val="1200"/>
              </a:spcAft>
              <a:buFont typeface="Arial" pitchFamily="34" charset="0"/>
              <a:buChar char="•"/>
            </a:pPr>
            <a:r>
              <a:rPr lang="es-MX" sz="2300" dirty="0" smtClean="0">
                <a:latin typeface="Tahoma" pitchFamily="34" charset="0"/>
                <a:cs typeface="Tahoma" pitchFamily="34" charset="0"/>
              </a:rPr>
              <a:t>O podemos ser observadores desde el enfoque apreciativo, centrado en ver posibilidades, lo que puede potenciar el cambio </a:t>
            </a:r>
          </a:p>
        </p:txBody>
      </p:sp>
      <p:sp>
        <p:nvSpPr>
          <p:cNvPr id="4" name="3 CuadroTexto"/>
          <p:cNvSpPr txBox="1"/>
          <p:nvPr/>
        </p:nvSpPr>
        <p:spPr>
          <a:xfrm>
            <a:off x="179512" y="87791"/>
            <a:ext cx="8215370" cy="830997"/>
          </a:xfrm>
          <a:prstGeom prst="rect">
            <a:avLst/>
          </a:prstGeom>
          <a:noFill/>
        </p:spPr>
        <p:txBody>
          <a:bodyPr wrap="square" rtlCol="0">
            <a:spAutoFit/>
          </a:bodyPr>
          <a:lstStyle/>
          <a:p>
            <a:pPr algn="ctr"/>
            <a:r>
              <a:rPr lang="es-MX" b="1" dirty="0" smtClean="0">
                <a:solidFill>
                  <a:srgbClr val="C00000"/>
                </a:solidFill>
                <a:latin typeface="Tahoma" pitchFamily="34" charset="0"/>
                <a:ea typeface="Tahoma" pitchFamily="34" charset="0"/>
                <a:cs typeface="Tahoma" pitchFamily="34" charset="0"/>
              </a:rPr>
              <a:t>¿OBSERVAMOS PROBLEMAS U OBSERVAMOS DESAFÍOS Y POSIBILIDADES? </a:t>
            </a:r>
            <a:endParaRPr lang="es-MX" b="1" dirty="0">
              <a:solidFill>
                <a:srgbClr val="C00000"/>
              </a:solidFill>
              <a:latin typeface="Tahoma" pitchFamily="34" charset="0"/>
              <a:ea typeface="Tahoma" pitchFamily="34" charset="0"/>
              <a:cs typeface="Tahoma" pitchFamily="34" charset="0"/>
            </a:endParaRPr>
          </a:p>
        </p:txBody>
      </p:sp>
      <p:pic>
        <p:nvPicPr>
          <p:cNvPr id="1026" name="Picture 2" descr="C:\Program Files\Microsoft Office\MEDIA\CAGCAT10\j0305257.wmf"/>
          <p:cNvPicPr>
            <a:picLocks noChangeAspect="1" noChangeArrowheads="1"/>
          </p:cNvPicPr>
          <p:nvPr/>
        </p:nvPicPr>
        <p:blipFill>
          <a:blip r:embed="rId2" cstate="print"/>
          <a:srcRect/>
          <a:stretch>
            <a:fillRect/>
          </a:stretch>
        </p:blipFill>
        <p:spPr bwMode="auto">
          <a:xfrm>
            <a:off x="7643834" y="4653136"/>
            <a:ext cx="1090189" cy="1614486"/>
          </a:xfrm>
          <a:prstGeom prst="rect">
            <a:avLst/>
          </a:prstGeom>
          <a:noFill/>
        </p:spPr>
      </p:pic>
      <p:pic>
        <p:nvPicPr>
          <p:cNvPr id="1027" name="Picture 3" descr="C:\Program Files\Microsoft Office\MEDIA\CAGCAT10\j0301076.wmf"/>
          <p:cNvPicPr>
            <a:picLocks noChangeAspect="1" noChangeArrowheads="1"/>
          </p:cNvPicPr>
          <p:nvPr/>
        </p:nvPicPr>
        <p:blipFill>
          <a:blip r:embed="rId3" cstate="print"/>
          <a:srcRect/>
          <a:stretch>
            <a:fillRect/>
          </a:stretch>
        </p:blipFill>
        <p:spPr bwMode="auto">
          <a:xfrm>
            <a:off x="514328" y="4867450"/>
            <a:ext cx="1414466" cy="1414466"/>
          </a:xfrm>
          <a:prstGeom prst="rect">
            <a:avLst/>
          </a:prstGeom>
          <a:noFill/>
        </p:spPr>
      </p:pic>
      <p:sp>
        <p:nvSpPr>
          <p:cNvPr id="6" name="5 CuadroTexto"/>
          <p:cNvSpPr txBox="1"/>
          <p:nvPr/>
        </p:nvSpPr>
        <p:spPr>
          <a:xfrm>
            <a:off x="2357422" y="4965147"/>
            <a:ext cx="4929222" cy="830997"/>
          </a:xfrm>
          <a:prstGeom prst="rect">
            <a:avLst/>
          </a:prstGeom>
          <a:solidFill>
            <a:srgbClr val="003399"/>
          </a:solidFill>
        </p:spPr>
        <p:txBody>
          <a:bodyPr wrap="square" rtlCol="0">
            <a:spAutoFit/>
          </a:bodyPr>
          <a:lstStyle/>
          <a:p>
            <a:pPr algn="ctr"/>
            <a:r>
              <a:rPr lang="es-MX" sz="2400" b="1" dirty="0" smtClean="0">
                <a:solidFill>
                  <a:schemeClr val="bg1"/>
                </a:solidFill>
                <a:latin typeface="Tahoma" pitchFamily="34" charset="0"/>
                <a:cs typeface="Tahoma" pitchFamily="34" charset="0"/>
              </a:rPr>
              <a:t>¿QUÉ TIPO DE OBSERVADOR ES USTED?</a:t>
            </a:r>
            <a:endParaRPr lang="es-MX" sz="2400" dirty="0">
              <a:solidFill>
                <a:schemeClr val="bg1"/>
              </a:solidFill>
              <a:latin typeface="Tahoma" pitchFamily="34" charset="0"/>
              <a:cs typeface="Tahoma"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AutoShape 2"/>
          <p:cNvSpPr>
            <a:spLocks noGrp="1" noChangeArrowheads="1"/>
          </p:cNvSpPr>
          <p:nvPr>
            <p:ph type="title"/>
          </p:nvPr>
        </p:nvSpPr>
        <p:spPr>
          <a:xfrm>
            <a:off x="406400" y="228600"/>
            <a:ext cx="8280400" cy="461665"/>
          </a:xfrm>
          <a:noFill/>
        </p:spPr>
        <p:txBody>
          <a:bodyPr wrap="square" rtlCol="0">
            <a:spAutoFit/>
          </a:bodyPr>
          <a:lstStyle/>
          <a:p>
            <a:pPr algn="ctr"/>
            <a:r>
              <a:rPr lang="es-CO" sz="2400" b="1" kern="1200" dirty="0" smtClean="0">
                <a:solidFill>
                  <a:srgbClr val="C00000"/>
                </a:solidFill>
                <a:latin typeface="Tahoma" pitchFamily="34" charset="0"/>
                <a:ea typeface="+mn-ea"/>
                <a:cs typeface="Tahoma" pitchFamily="34" charset="0"/>
              </a:rPr>
              <a:t>SITUACIÓN</a:t>
            </a:r>
          </a:p>
        </p:txBody>
      </p:sp>
      <p:grpSp>
        <p:nvGrpSpPr>
          <p:cNvPr id="2" name="Group 7"/>
          <p:cNvGrpSpPr>
            <a:grpSpLocks/>
          </p:cNvGrpSpPr>
          <p:nvPr/>
        </p:nvGrpSpPr>
        <p:grpSpPr bwMode="auto">
          <a:xfrm>
            <a:off x="3951709" y="1556792"/>
            <a:ext cx="2276475" cy="3095625"/>
            <a:chOff x="3424" y="2115"/>
            <a:chExt cx="1434" cy="1950"/>
          </a:xfrm>
        </p:grpSpPr>
        <p:pic>
          <p:nvPicPr>
            <p:cNvPr id="8201" name="Picture 5" descr="26891244202206"/>
            <p:cNvPicPr>
              <a:picLocks noChangeAspect="1" noChangeArrowheads="1"/>
            </p:cNvPicPr>
            <p:nvPr/>
          </p:nvPicPr>
          <p:blipFill>
            <a:blip r:embed="rId2" cstate="print"/>
            <a:srcRect/>
            <a:stretch>
              <a:fillRect/>
            </a:stretch>
          </p:blipFill>
          <p:spPr bwMode="auto">
            <a:xfrm>
              <a:off x="3424" y="2115"/>
              <a:ext cx="1434" cy="1950"/>
            </a:xfrm>
            <a:prstGeom prst="rect">
              <a:avLst/>
            </a:prstGeom>
            <a:noFill/>
            <a:ln w="9525">
              <a:noFill/>
              <a:miter lim="800000"/>
              <a:headEnd/>
              <a:tailEnd/>
            </a:ln>
          </p:spPr>
        </p:pic>
        <p:sp>
          <p:nvSpPr>
            <p:cNvPr id="8202" name="Text Box 6"/>
            <p:cNvSpPr txBox="1">
              <a:spLocks noChangeArrowheads="1"/>
            </p:cNvSpPr>
            <p:nvPr/>
          </p:nvSpPr>
          <p:spPr bwMode="auto">
            <a:xfrm>
              <a:off x="3470" y="2918"/>
              <a:ext cx="1328" cy="233"/>
            </a:xfrm>
            <a:prstGeom prst="rect">
              <a:avLst/>
            </a:prstGeom>
            <a:noFill/>
            <a:ln w="9525">
              <a:noFill/>
              <a:miter lim="800000"/>
              <a:headEnd/>
              <a:tailEnd/>
            </a:ln>
          </p:spPr>
          <p:txBody>
            <a:bodyPr>
              <a:spAutoFit/>
            </a:bodyPr>
            <a:lstStyle/>
            <a:p>
              <a:pPr algn="ctr"/>
              <a:r>
                <a:rPr lang="es-CO" sz="1800" b="1" dirty="0" smtClean="0">
                  <a:latin typeface="Tahoma" pitchFamily="34" charset="0"/>
                  <a:cs typeface="Tahoma" pitchFamily="34" charset="0"/>
                </a:rPr>
                <a:t>DIFICULTADES</a:t>
              </a:r>
            </a:p>
          </p:txBody>
        </p:sp>
      </p:grpSp>
      <p:sp>
        <p:nvSpPr>
          <p:cNvPr id="8197" name="Oval 10"/>
          <p:cNvSpPr>
            <a:spLocks noChangeArrowheads="1"/>
          </p:cNvSpPr>
          <p:nvPr/>
        </p:nvSpPr>
        <p:spPr bwMode="auto">
          <a:xfrm>
            <a:off x="2224509" y="2348955"/>
            <a:ext cx="71438" cy="71438"/>
          </a:xfrm>
          <a:prstGeom prst="ellipse">
            <a:avLst/>
          </a:prstGeom>
          <a:solidFill>
            <a:schemeClr val="accent1"/>
          </a:solidFill>
          <a:ln w="9525">
            <a:solidFill>
              <a:schemeClr val="tx1"/>
            </a:solidFill>
            <a:round/>
            <a:headEnd/>
            <a:tailEnd/>
          </a:ln>
        </p:spPr>
        <p:txBody>
          <a:bodyPr wrap="none" anchor="ctr"/>
          <a:lstStyle/>
          <a:p>
            <a:endParaRPr lang="es-ES"/>
          </a:p>
        </p:txBody>
      </p:sp>
      <p:sp>
        <p:nvSpPr>
          <p:cNvPr id="8198" name="Oval 11"/>
          <p:cNvSpPr>
            <a:spLocks noChangeArrowheads="1"/>
          </p:cNvSpPr>
          <p:nvPr/>
        </p:nvSpPr>
        <p:spPr bwMode="auto">
          <a:xfrm>
            <a:off x="2367384" y="2204493"/>
            <a:ext cx="215900" cy="215900"/>
          </a:xfrm>
          <a:prstGeom prst="ellipse">
            <a:avLst/>
          </a:prstGeom>
          <a:solidFill>
            <a:schemeClr val="accent1"/>
          </a:solidFill>
          <a:ln w="9525">
            <a:solidFill>
              <a:schemeClr val="tx1"/>
            </a:solidFill>
            <a:round/>
            <a:headEnd/>
            <a:tailEnd/>
          </a:ln>
        </p:spPr>
        <p:txBody>
          <a:bodyPr wrap="none" anchor="ctr"/>
          <a:lstStyle/>
          <a:p>
            <a:endParaRPr lang="es-ES"/>
          </a:p>
        </p:txBody>
      </p:sp>
      <p:sp>
        <p:nvSpPr>
          <p:cNvPr id="8199" name="Oval 12"/>
          <p:cNvSpPr>
            <a:spLocks noChangeArrowheads="1"/>
          </p:cNvSpPr>
          <p:nvPr/>
        </p:nvSpPr>
        <p:spPr bwMode="auto">
          <a:xfrm>
            <a:off x="2727747" y="1915568"/>
            <a:ext cx="431800" cy="431800"/>
          </a:xfrm>
          <a:prstGeom prst="ellipse">
            <a:avLst/>
          </a:prstGeom>
          <a:solidFill>
            <a:schemeClr val="accent1"/>
          </a:solidFill>
          <a:ln w="9525">
            <a:solidFill>
              <a:schemeClr val="tx1"/>
            </a:solidFill>
            <a:round/>
            <a:headEnd/>
            <a:tailEnd/>
          </a:ln>
        </p:spPr>
        <p:txBody>
          <a:bodyPr wrap="none" anchor="ctr"/>
          <a:lstStyle/>
          <a:p>
            <a:endParaRPr lang="es-ES"/>
          </a:p>
        </p:txBody>
      </p:sp>
      <p:sp>
        <p:nvSpPr>
          <p:cNvPr id="8200" name="Oval 13"/>
          <p:cNvSpPr>
            <a:spLocks noChangeArrowheads="1"/>
          </p:cNvSpPr>
          <p:nvPr/>
        </p:nvSpPr>
        <p:spPr bwMode="auto">
          <a:xfrm>
            <a:off x="3304009" y="1844130"/>
            <a:ext cx="649288" cy="576263"/>
          </a:xfrm>
          <a:prstGeom prst="ellipse">
            <a:avLst/>
          </a:prstGeom>
          <a:solidFill>
            <a:schemeClr val="accent1"/>
          </a:solidFill>
          <a:ln w="9525">
            <a:solidFill>
              <a:schemeClr val="tx1"/>
            </a:solidFill>
            <a:round/>
            <a:headEnd/>
            <a:tailEnd/>
          </a:ln>
        </p:spPr>
        <p:txBody>
          <a:bodyPr wrap="none" anchor="ctr"/>
          <a:lstStyle/>
          <a:p>
            <a:endParaRPr lang="es-ES"/>
          </a:p>
        </p:txBody>
      </p:sp>
      <p:pic>
        <p:nvPicPr>
          <p:cNvPr id="11" name="Picture 3"/>
          <p:cNvPicPr>
            <a:picLocks noChangeAspect="1" noChangeArrowheads="1"/>
          </p:cNvPicPr>
          <p:nvPr/>
        </p:nvPicPr>
        <p:blipFill>
          <a:blip r:embed="rId3" cstate="print"/>
          <a:srcRect/>
          <a:stretch>
            <a:fillRect/>
          </a:stretch>
        </p:blipFill>
        <p:spPr bwMode="auto">
          <a:xfrm>
            <a:off x="683568" y="2481497"/>
            <a:ext cx="2753273" cy="1922296"/>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AutoShape 2"/>
          <p:cNvSpPr>
            <a:spLocks noGrp="1" noChangeArrowheads="1"/>
          </p:cNvSpPr>
          <p:nvPr>
            <p:ph type="title"/>
          </p:nvPr>
        </p:nvSpPr>
        <p:spPr>
          <a:xfrm>
            <a:off x="406400" y="228600"/>
            <a:ext cx="7693992" cy="830997"/>
          </a:xfrm>
          <a:noFill/>
        </p:spPr>
        <p:txBody>
          <a:bodyPr wrap="square" rtlCol="0">
            <a:spAutoFit/>
          </a:bodyPr>
          <a:lstStyle/>
          <a:p>
            <a:pPr algn="ctr"/>
            <a:r>
              <a:rPr lang="es-CO" sz="2400" b="1" kern="1200" dirty="0" smtClean="0">
                <a:solidFill>
                  <a:srgbClr val="C00000"/>
                </a:solidFill>
                <a:latin typeface="Tahoma" pitchFamily="34" charset="0"/>
                <a:ea typeface="+mn-ea"/>
                <a:cs typeface="Tahoma" pitchFamily="34" charset="0"/>
              </a:rPr>
              <a:t>SITUACIÓN VISTA DESDE EL ENFOQUE DEL DÉFICIT</a:t>
            </a:r>
          </a:p>
        </p:txBody>
      </p:sp>
      <p:grpSp>
        <p:nvGrpSpPr>
          <p:cNvPr id="2" name="Group 7"/>
          <p:cNvGrpSpPr>
            <a:grpSpLocks/>
          </p:cNvGrpSpPr>
          <p:nvPr/>
        </p:nvGrpSpPr>
        <p:grpSpPr bwMode="auto">
          <a:xfrm>
            <a:off x="3419277" y="2000239"/>
            <a:ext cx="2276475" cy="3095625"/>
            <a:chOff x="3424" y="2115"/>
            <a:chExt cx="1434" cy="1950"/>
          </a:xfrm>
        </p:grpSpPr>
        <p:pic>
          <p:nvPicPr>
            <p:cNvPr id="8201" name="Picture 5" descr="26891244202206"/>
            <p:cNvPicPr>
              <a:picLocks noChangeAspect="1" noChangeArrowheads="1"/>
            </p:cNvPicPr>
            <p:nvPr/>
          </p:nvPicPr>
          <p:blipFill>
            <a:blip r:embed="rId2" cstate="print"/>
            <a:srcRect/>
            <a:stretch>
              <a:fillRect/>
            </a:stretch>
          </p:blipFill>
          <p:spPr bwMode="auto">
            <a:xfrm>
              <a:off x="3424" y="2115"/>
              <a:ext cx="1434" cy="1950"/>
            </a:xfrm>
            <a:prstGeom prst="rect">
              <a:avLst/>
            </a:prstGeom>
            <a:noFill/>
            <a:ln w="9525">
              <a:noFill/>
              <a:miter lim="800000"/>
              <a:headEnd/>
              <a:tailEnd/>
            </a:ln>
          </p:spPr>
        </p:pic>
        <p:sp>
          <p:nvSpPr>
            <p:cNvPr id="8202" name="Text Box 6"/>
            <p:cNvSpPr txBox="1">
              <a:spLocks noChangeArrowheads="1"/>
            </p:cNvSpPr>
            <p:nvPr/>
          </p:nvSpPr>
          <p:spPr bwMode="auto">
            <a:xfrm>
              <a:off x="3470" y="2471"/>
              <a:ext cx="1328" cy="1105"/>
            </a:xfrm>
            <a:prstGeom prst="rect">
              <a:avLst/>
            </a:prstGeom>
            <a:noFill/>
            <a:ln w="9525">
              <a:noFill/>
              <a:miter lim="800000"/>
              <a:headEnd/>
              <a:tailEnd/>
            </a:ln>
          </p:spPr>
          <p:txBody>
            <a:bodyPr>
              <a:spAutoFit/>
            </a:bodyPr>
            <a:lstStyle/>
            <a:p>
              <a:pPr algn="ctr"/>
              <a:r>
                <a:rPr lang="es-CO" sz="1800" b="1" dirty="0" smtClean="0">
                  <a:latin typeface="Tahoma" pitchFamily="34" charset="0"/>
                  <a:cs typeface="Tahoma" pitchFamily="34" charset="0"/>
                </a:rPr>
                <a:t>LAS DIFICULTADES SON ASUMIDAS COMO PROBLEMAS AGOBIANTES </a:t>
              </a:r>
            </a:p>
          </p:txBody>
        </p:sp>
      </p:grpSp>
      <p:sp>
        <p:nvSpPr>
          <p:cNvPr id="8197" name="Oval 10"/>
          <p:cNvSpPr>
            <a:spLocks noChangeArrowheads="1"/>
          </p:cNvSpPr>
          <p:nvPr/>
        </p:nvSpPr>
        <p:spPr bwMode="auto">
          <a:xfrm>
            <a:off x="1692077" y="2792402"/>
            <a:ext cx="71438" cy="71438"/>
          </a:xfrm>
          <a:prstGeom prst="ellipse">
            <a:avLst/>
          </a:prstGeom>
          <a:solidFill>
            <a:schemeClr val="accent1"/>
          </a:solidFill>
          <a:ln w="9525">
            <a:solidFill>
              <a:schemeClr val="tx1"/>
            </a:solidFill>
            <a:round/>
            <a:headEnd/>
            <a:tailEnd/>
          </a:ln>
        </p:spPr>
        <p:txBody>
          <a:bodyPr wrap="none" anchor="ctr"/>
          <a:lstStyle/>
          <a:p>
            <a:endParaRPr lang="es-ES"/>
          </a:p>
        </p:txBody>
      </p:sp>
      <p:sp>
        <p:nvSpPr>
          <p:cNvPr id="8198" name="Oval 11"/>
          <p:cNvSpPr>
            <a:spLocks noChangeArrowheads="1"/>
          </p:cNvSpPr>
          <p:nvPr/>
        </p:nvSpPr>
        <p:spPr bwMode="auto">
          <a:xfrm>
            <a:off x="1834952" y="2647940"/>
            <a:ext cx="215900" cy="215900"/>
          </a:xfrm>
          <a:prstGeom prst="ellipse">
            <a:avLst/>
          </a:prstGeom>
          <a:solidFill>
            <a:schemeClr val="accent1"/>
          </a:solidFill>
          <a:ln w="9525">
            <a:solidFill>
              <a:schemeClr val="tx1"/>
            </a:solidFill>
            <a:round/>
            <a:headEnd/>
            <a:tailEnd/>
          </a:ln>
        </p:spPr>
        <p:txBody>
          <a:bodyPr wrap="none" anchor="ctr"/>
          <a:lstStyle/>
          <a:p>
            <a:endParaRPr lang="es-ES"/>
          </a:p>
        </p:txBody>
      </p:sp>
      <p:sp>
        <p:nvSpPr>
          <p:cNvPr id="8199" name="Oval 12"/>
          <p:cNvSpPr>
            <a:spLocks noChangeArrowheads="1"/>
          </p:cNvSpPr>
          <p:nvPr/>
        </p:nvSpPr>
        <p:spPr bwMode="auto">
          <a:xfrm>
            <a:off x="2195315" y="2359015"/>
            <a:ext cx="431800" cy="431800"/>
          </a:xfrm>
          <a:prstGeom prst="ellipse">
            <a:avLst/>
          </a:prstGeom>
          <a:solidFill>
            <a:schemeClr val="accent1"/>
          </a:solidFill>
          <a:ln w="9525">
            <a:solidFill>
              <a:schemeClr val="tx1"/>
            </a:solidFill>
            <a:round/>
            <a:headEnd/>
            <a:tailEnd/>
          </a:ln>
        </p:spPr>
        <p:txBody>
          <a:bodyPr wrap="none" anchor="ctr"/>
          <a:lstStyle/>
          <a:p>
            <a:endParaRPr lang="es-ES"/>
          </a:p>
        </p:txBody>
      </p:sp>
      <p:sp>
        <p:nvSpPr>
          <p:cNvPr id="8200" name="Oval 13"/>
          <p:cNvSpPr>
            <a:spLocks noChangeArrowheads="1"/>
          </p:cNvSpPr>
          <p:nvPr/>
        </p:nvSpPr>
        <p:spPr bwMode="auto">
          <a:xfrm>
            <a:off x="2771577" y="2287577"/>
            <a:ext cx="649288" cy="576263"/>
          </a:xfrm>
          <a:prstGeom prst="ellipse">
            <a:avLst/>
          </a:prstGeom>
          <a:solidFill>
            <a:schemeClr val="accent1"/>
          </a:solidFill>
          <a:ln w="9525">
            <a:solidFill>
              <a:schemeClr val="tx1"/>
            </a:solidFill>
            <a:round/>
            <a:headEnd/>
            <a:tailEnd/>
          </a:ln>
        </p:spPr>
        <p:txBody>
          <a:bodyPr wrap="none" anchor="ctr"/>
          <a:lstStyle/>
          <a:p>
            <a:endParaRPr lang="es-ES"/>
          </a:p>
        </p:txBody>
      </p:sp>
      <p:pic>
        <p:nvPicPr>
          <p:cNvPr id="12" name="Picture 3"/>
          <p:cNvPicPr>
            <a:picLocks noChangeAspect="1" noChangeArrowheads="1"/>
          </p:cNvPicPr>
          <p:nvPr/>
        </p:nvPicPr>
        <p:blipFill>
          <a:blip r:embed="rId3" cstate="print"/>
          <a:srcRect/>
          <a:stretch>
            <a:fillRect/>
          </a:stretch>
        </p:blipFill>
        <p:spPr bwMode="auto">
          <a:xfrm>
            <a:off x="467544" y="2924944"/>
            <a:ext cx="2753273" cy="1922296"/>
          </a:xfrm>
          <a:prstGeom prst="rect">
            <a:avLst/>
          </a:prstGeom>
          <a:noFill/>
          <a:ln w="9525">
            <a:noFill/>
            <a:miter lim="800000"/>
            <a:headEnd/>
            <a:tailEnd/>
          </a:ln>
          <a:effectLst/>
        </p:spPr>
      </p:pic>
      <p:sp>
        <p:nvSpPr>
          <p:cNvPr id="14" name="13 CuadroTexto"/>
          <p:cNvSpPr txBox="1"/>
          <p:nvPr/>
        </p:nvSpPr>
        <p:spPr>
          <a:xfrm>
            <a:off x="5652120" y="1124744"/>
            <a:ext cx="3240360" cy="5324535"/>
          </a:xfrm>
          <a:prstGeom prst="rect">
            <a:avLst/>
          </a:prstGeom>
          <a:solidFill>
            <a:srgbClr val="DDF2FF"/>
          </a:solidFill>
          <a:ln>
            <a:solidFill>
              <a:schemeClr val="tx1"/>
            </a:solidFill>
          </a:ln>
        </p:spPr>
        <p:txBody>
          <a:bodyPr wrap="square" rtlCol="0">
            <a:spAutoFit/>
          </a:bodyPr>
          <a:lstStyle/>
          <a:p>
            <a:r>
              <a:rPr lang="es-CO" sz="2000" dirty="0" smtClean="0">
                <a:latin typeface="Tahoma" pitchFamily="34" charset="0"/>
                <a:cs typeface="Tahoma" pitchFamily="34" charset="0"/>
              </a:rPr>
              <a:t>Al situarnos como observadores partimos de prejuicios descalificadores: los estudiantes son </a:t>
            </a:r>
          </a:p>
          <a:p>
            <a:r>
              <a:rPr lang="es-CO" sz="2000" dirty="0" smtClean="0">
                <a:latin typeface="Tahoma" pitchFamily="34" charset="0"/>
                <a:cs typeface="Tahoma" pitchFamily="34" charset="0"/>
              </a:rPr>
              <a:t>Vagos, torpes, están mal preparados, están desmotivados, no tienen técnicas de estudio, se influyen negativamente, la  familia no les ayuda, están en un grupo muy malo, ven mucha televisión, se la pasan en la calle, el rector no sirve, la escuela no tiene dotaciones, las aulas son anticuadas, la sociedad no apoya, etc.  </a:t>
            </a:r>
            <a:endParaRPr lang="es-CO" sz="2000" dirty="0"/>
          </a:p>
        </p:txBody>
      </p:sp>
    </p:spTree>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a:grpSpLocks/>
          </p:cNvGrpSpPr>
          <p:nvPr/>
        </p:nvGrpSpPr>
        <p:grpSpPr bwMode="auto">
          <a:xfrm>
            <a:off x="4067944" y="2204864"/>
            <a:ext cx="1656184" cy="1296144"/>
            <a:chOff x="3413" y="2115"/>
            <a:chExt cx="1445" cy="1950"/>
          </a:xfrm>
        </p:grpSpPr>
        <p:pic>
          <p:nvPicPr>
            <p:cNvPr id="8201" name="Picture 5" descr="26891244202206"/>
            <p:cNvPicPr>
              <a:picLocks noChangeAspect="1" noChangeArrowheads="1"/>
            </p:cNvPicPr>
            <p:nvPr/>
          </p:nvPicPr>
          <p:blipFill>
            <a:blip r:embed="rId2" cstate="print"/>
            <a:srcRect/>
            <a:stretch>
              <a:fillRect/>
            </a:stretch>
          </p:blipFill>
          <p:spPr bwMode="auto">
            <a:xfrm>
              <a:off x="3424" y="2115"/>
              <a:ext cx="1434" cy="1950"/>
            </a:xfrm>
            <a:prstGeom prst="rect">
              <a:avLst/>
            </a:prstGeom>
            <a:noFill/>
            <a:ln w="9525">
              <a:noFill/>
              <a:miter lim="800000"/>
              <a:headEnd/>
              <a:tailEnd/>
            </a:ln>
          </p:spPr>
        </p:pic>
        <p:sp>
          <p:nvSpPr>
            <p:cNvPr id="8202" name="Text Box 6"/>
            <p:cNvSpPr txBox="1">
              <a:spLocks noChangeArrowheads="1"/>
            </p:cNvSpPr>
            <p:nvPr/>
          </p:nvSpPr>
          <p:spPr bwMode="auto">
            <a:xfrm>
              <a:off x="3413" y="2635"/>
              <a:ext cx="1394" cy="875"/>
            </a:xfrm>
            <a:prstGeom prst="rect">
              <a:avLst/>
            </a:prstGeom>
            <a:noFill/>
            <a:ln w="9525">
              <a:noFill/>
              <a:miter lim="800000"/>
              <a:headEnd/>
              <a:tailEnd/>
            </a:ln>
          </p:spPr>
          <p:txBody>
            <a:bodyPr wrap="square">
              <a:spAutoFit/>
            </a:bodyPr>
            <a:lstStyle/>
            <a:p>
              <a:pPr algn="ctr"/>
              <a:r>
                <a:rPr lang="es-CO" sz="1200" b="1" dirty="0" smtClean="0">
                  <a:latin typeface="Tahoma" pitchFamily="34" charset="0"/>
                  <a:cs typeface="Tahoma" pitchFamily="34" charset="0"/>
                </a:rPr>
                <a:t>DIFICULTADES</a:t>
              </a:r>
            </a:p>
            <a:p>
              <a:pPr algn="ctr"/>
              <a:r>
                <a:rPr lang="es-CO" sz="1200" b="1" dirty="0" smtClean="0">
                  <a:latin typeface="Tahoma" pitchFamily="34" charset="0"/>
                  <a:cs typeface="Tahoma" pitchFamily="34" charset="0"/>
                </a:rPr>
                <a:t>VISTAS COMO PROBLEMAS AGOBIANTES </a:t>
              </a:r>
              <a:endParaRPr lang="es-CO" sz="1200" b="1" dirty="0">
                <a:latin typeface="Tahoma" pitchFamily="34" charset="0"/>
                <a:cs typeface="Tahoma" pitchFamily="34" charset="0"/>
              </a:endParaRPr>
            </a:p>
          </p:txBody>
        </p:sp>
      </p:grpSp>
      <p:pic>
        <p:nvPicPr>
          <p:cNvPr id="1027" name="Picture 3"/>
          <p:cNvPicPr>
            <a:picLocks noChangeAspect="1" noChangeArrowheads="1"/>
          </p:cNvPicPr>
          <p:nvPr/>
        </p:nvPicPr>
        <p:blipFill>
          <a:blip r:embed="rId3" cstate="print"/>
          <a:srcRect/>
          <a:stretch>
            <a:fillRect/>
          </a:stretch>
        </p:blipFill>
        <p:spPr bwMode="auto">
          <a:xfrm>
            <a:off x="1115616" y="3212976"/>
            <a:ext cx="2753273" cy="1922296"/>
          </a:xfrm>
          <a:prstGeom prst="rect">
            <a:avLst/>
          </a:prstGeom>
          <a:noFill/>
          <a:ln w="9525">
            <a:noFill/>
            <a:miter lim="800000"/>
            <a:headEnd/>
            <a:tailEnd/>
          </a:ln>
          <a:effectLst/>
        </p:spPr>
      </p:pic>
      <p:sp>
        <p:nvSpPr>
          <p:cNvPr id="10" name="9 CuadroTexto"/>
          <p:cNvSpPr txBox="1"/>
          <p:nvPr/>
        </p:nvSpPr>
        <p:spPr>
          <a:xfrm>
            <a:off x="3995936" y="4077072"/>
            <a:ext cx="4608512" cy="1569660"/>
          </a:xfrm>
          <a:prstGeom prst="rect">
            <a:avLst/>
          </a:prstGeom>
          <a:solidFill>
            <a:srgbClr val="003399"/>
          </a:solidFill>
        </p:spPr>
        <p:txBody>
          <a:bodyPr wrap="square" rtlCol="0">
            <a:spAutoFit/>
          </a:bodyPr>
          <a:lstStyle/>
          <a:p>
            <a:pPr algn="ctr"/>
            <a:r>
              <a:rPr lang="es-CO" dirty="0" smtClean="0">
                <a:solidFill>
                  <a:schemeClr val="bg1"/>
                </a:solidFill>
                <a:latin typeface="Tahoma" pitchFamily="34" charset="0"/>
                <a:cs typeface="Tahoma" pitchFamily="34" charset="0"/>
              </a:rPr>
              <a:t>Trabaja hacia afuera, buscando achicar los problemas, esperando con frecuencia que otros se ocupen de ellos</a:t>
            </a:r>
            <a:endParaRPr lang="es-CO" dirty="0">
              <a:solidFill>
                <a:schemeClr val="bg1"/>
              </a:solidFill>
              <a:latin typeface="Tahoma" pitchFamily="34" charset="0"/>
              <a:cs typeface="Tahoma" pitchFamily="34" charset="0"/>
            </a:endParaRPr>
          </a:p>
        </p:txBody>
      </p:sp>
      <p:sp>
        <p:nvSpPr>
          <p:cNvPr id="9" name="Oval 10"/>
          <p:cNvSpPr>
            <a:spLocks noChangeArrowheads="1"/>
          </p:cNvSpPr>
          <p:nvPr/>
        </p:nvSpPr>
        <p:spPr bwMode="auto">
          <a:xfrm>
            <a:off x="1692077" y="2792402"/>
            <a:ext cx="71438" cy="71438"/>
          </a:xfrm>
          <a:prstGeom prst="ellipse">
            <a:avLst/>
          </a:prstGeom>
          <a:solidFill>
            <a:schemeClr val="accent1"/>
          </a:solidFill>
          <a:ln w="9525">
            <a:solidFill>
              <a:schemeClr val="tx1"/>
            </a:solidFill>
            <a:round/>
            <a:headEnd/>
            <a:tailEnd/>
          </a:ln>
        </p:spPr>
        <p:txBody>
          <a:bodyPr wrap="none" anchor="ctr"/>
          <a:lstStyle/>
          <a:p>
            <a:endParaRPr lang="es-ES"/>
          </a:p>
        </p:txBody>
      </p:sp>
      <p:sp>
        <p:nvSpPr>
          <p:cNvPr id="11" name="Oval 11"/>
          <p:cNvSpPr>
            <a:spLocks noChangeArrowheads="1"/>
          </p:cNvSpPr>
          <p:nvPr/>
        </p:nvSpPr>
        <p:spPr bwMode="auto">
          <a:xfrm>
            <a:off x="1834952" y="2647940"/>
            <a:ext cx="215900" cy="215900"/>
          </a:xfrm>
          <a:prstGeom prst="ellipse">
            <a:avLst/>
          </a:prstGeom>
          <a:solidFill>
            <a:schemeClr val="accent1"/>
          </a:solidFill>
          <a:ln w="9525">
            <a:solidFill>
              <a:schemeClr val="tx1"/>
            </a:solidFill>
            <a:round/>
            <a:headEnd/>
            <a:tailEnd/>
          </a:ln>
        </p:spPr>
        <p:txBody>
          <a:bodyPr wrap="none" anchor="ctr"/>
          <a:lstStyle/>
          <a:p>
            <a:endParaRPr lang="es-ES"/>
          </a:p>
        </p:txBody>
      </p:sp>
      <p:sp>
        <p:nvSpPr>
          <p:cNvPr id="12" name="Oval 12"/>
          <p:cNvSpPr>
            <a:spLocks noChangeArrowheads="1"/>
          </p:cNvSpPr>
          <p:nvPr/>
        </p:nvSpPr>
        <p:spPr bwMode="auto">
          <a:xfrm>
            <a:off x="2195315" y="2359015"/>
            <a:ext cx="431800" cy="431800"/>
          </a:xfrm>
          <a:prstGeom prst="ellipse">
            <a:avLst/>
          </a:prstGeom>
          <a:solidFill>
            <a:schemeClr val="accent1"/>
          </a:solidFill>
          <a:ln w="9525">
            <a:solidFill>
              <a:schemeClr val="tx1"/>
            </a:solidFill>
            <a:round/>
            <a:headEnd/>
            <a:tailEnd/>
          </a:ln>
        </p:spPr>
        <p:txBody>
          <a:bodyPr wrap="none" anchor="ctr"/>
          <a:lstStyle/>
          <a:p>
            <a:endParaRPr lang="es-ES"/>
          </a:p>
        </p:txBody>
      </p:sp>
      <p:sp>
        <p:nvSpPr>
          <p:cNvPr id="13" name="Oval 13"/>
          <p:cNvSpPr>
            <a:spLocks noChangeArrowheads="1"/>
          </p:cNvSpPr>
          <p:nvPr/>
        </p:nvSpPr>
        <p:spPr bwMode="auto">
          <a:xfrm>
            <a:off x="2771577" y="2287577"/>
            <a:ext cx="649288" cy="576263"/>
          </a:xfrm>
          <a:prstGeom prst="ellipse">
            <a:avLst/>
          </a:prstGeom>
          <a:solidFill>
            <a:schemeClr val="accent1"/>
          </a:solidFill>
          <a:ln w="9525">
            <a:solidFill>
              <a:schemeClr val="tx1"/>
            </a:solidFill>
            <a:round/>
            <a:headEnd/>
            <a:tailEnd/>
          </a:ln>
        </p:spPr>
        <p:txBody>
          <a:bodyPr wrap="none" anchor="ctr"/>
          <a:lstStyle/>
          <a:p>
            <a:endParaRPr lang="es-ES"/>
          </a:p>
        </p:txBody>
      </p:sp>
      <p:sp>
        <p:nvSpPr>
          <p:cNvPr id="14" name="AutoShape 2"/>
          <p:cNvSpPr>
            <a:spLocks noGrp="1" noChangeArrowheads="1"/>
          </p:cNvSpPr>
          <p:nvPr>
            <p:ph type="title"/>
          </p:nvPr>
        </p:nvSpPr>
        <p:spPr>
          <a:xfrm>
            <a:off x="406400" y="116632"/>
            <a:ext cx="7621984" cy="830997"/>
          </a:xfrm>
          <a:noFill/>
        </p:spPr>
        <p:txBody>
          <a:bodyPr wrap="square" rtlCol="0">
            <a:spAutoFit/>
          </a:bodyPr>
          <a:lstStyle/>
          <a:p>
            <a:pPr algn="ctr"/>
            <a:r>
              <a:rPr lang="es-CO" sz="2400" b="1" kern="1200" dirty="0" smtClean="0">
                <a:solidFill>
                  <a:srgbClr val="C00000"/>
                </a:solidFill>
                <a:latin typeface="Tahoma" pitchFamily="34" charset="0"/>
                <a:ea typeface="+mn-ea"/>
                <a:cs typeface="Tahoma" pitchFamily="34" charset="0"/>
              </a:rPr>
              <a:t>OPCIONES DE TRANSFORMACIÓN DESDE EL ENFOQUE DEL DEFICIT</a:t>
            </a:r>
          </a:p>
        </p:txBody>
      </p:sp>
    </p:spTree>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AutoShape 2"/>
          <p:cNvSpPr>
            <a:spLocks noGrp="1" noChangeArrowheads="1"/>
          </p:cNvSpPr>
          <p:nvPr>
            <p:ph type="title"/>
          </p:nvPr>
        </p:nvSpPr>
        <p:spPr>
          <a:xfrm>
            <a:off x="406400" y="228600"/>
            <a:ext cx="7549976" cy="830997"/>
          </a:xfrm>
          <a:noFill/>
        </p:spPr>
        <p:txBody>
          <a:bodyPr wrap="square" rtlCol="0">
            <a:spAutoFit/>
          </a:bodyPr>
          <a:lstStyle/>
          <a:p>
            <a:pPr algn="ctr"/>
            <a:r>
              <a:rPr lang="es-CO" sz="2400" b="1" kern="1200" dirty="0" smtClean="0">
                <a:solidFill>
                  <a:srgbClr val="C00000"/>
                </a:solidFill>
                <a:latin typeface="Tahoma" pitchFamily="34" charset="0"/>
                <a:ea typeface="+mn-ea"/>
                <a:cs typeface="Tahoma" pitchFamily="34" charset="0"/>
              </a:rPr>
              <a:t>SITUACIÓN VISTA DESDE EL ENFOQUE APRECIATIVO</a:t>
            </a:r>
          </a:p>
        </p:txBody>
      </p:sp>
      <p:sp>
        <p:nvSpPr>
          <p:cNvPr id="8197" name="Oval 10"/>
          <p:cNvSpPr>
            <a:spLocks noChangeArrowheads="1"/>
          </p:cNvSpPr>
          <p:nvPr/>
        </p:nvSpPr>
        <p:spPr bwMode="auto">
          <a:xfrm>
            <a:off x="1692077" y="2792402"/>
            <a:ext cx="71438" cy="71438"/>
          </a:xfrm>
          <a:prstGeom prst="ellipse">
            <a:avLst/>
          </a:prstGeom>
          <a:solidFill>
            <a:schemeClr val="accent1"/>
          </a:solidFill>
          <a:ln w="9525">
            <a:solidFill>
              <a:schemeClr val="tx1"/>
            </a:solidFill>
            <a:round/>
            <a:headEnd/>
            <a:tailEnd/>
          </a:ln>
        </p:spPr>
        <p:txBody>
          <a:bodyPr wrap="none" anchor="ctr"/>
          <a:lstStyle/>
          <a:p>
            <a:endParaRPr lang="es-ES"/>
          </a:p>
        </p:txBody>
      </p:sp>
      <p:sp>
        <p:nvSpPr>
          <p:cNvPr id="8198" name="Oval 11"/>
          <p:cNvSpPr>
            <a:spLocks noChangeArrowheads="1"/>
          </p:cNvSpPr>
          <p:nvPr/>
        </p:nvSpPr>
        <p:spPr bwMode="auto">
          <a:xfrm>
            <a:off x="1834952" y="2647940"/>
            <a:ext cx="215900" cy="215900"/>
          </a:xfrm>
          <a:prstGeom prst="ellipse">
            <a:avLst/>
          </a:prstGeom>
          <a:solidFill>
            <a:schemeClr val="accent1"/>
          </a:solidFill>
          <a:ln w="9525">
            <a:solidFill>
              <a:schemeClr val="tx1"/>
            </a:solidFill>
            <a:round/>
            <a:headEnd/>
            <a:tailEnd/>
          </a:ln>
        </p:spPr>
        <p:txBody>
          <a:bodyPr wrap="none" anchor="ctr"/>
          <a:lstStyle/>
          <a:p>
            <a:endParaRPr lang="es-ES"/>
          </a:p>
        </p:txBody>
      </p:sp>
      <p:sp>
        <p:nvSpPr>
          <p:cNvPr id="8199" name="Oval 12"/>
          <p:cNvSpPr>
            <a:spLocks noChangeArrowheads="1"/>
          </p:cNvSpPr>
          <p:nvPr/>
        </p:nvSpPr>
        <p:spPr bwMode="auto">
          <a:xfrm>
            <a:off x="2195315" y="2359015"/>
            <a:ext cx="431800" cy="431800"/>
          </a:xfrm>
          <a:prstGeom prst="ellipse">
            <a:avLst/>
          </a:prstGeom>
          <a:solidFill>
            <a:schemeClr val="accent1"/>
          </a:solidFill>
          <a:ln w="9525">
            <a:solidFill>
              <a:schemeClr val="tx1"/>
            </a:solidFill>
            <a:round/>
            <a:headEnd/>
            <a:tailEnd/>
          </a:ln>
        </p:spPr>
        <p:txBody>
          <a:bodyPr wrap="none" anchor="ctr"/>
          <a:lstStyle/>
          <a:p>
            <a:endParaRPr lang="es-ES"/>
          </a:p>
        </p:txBody>
      </p:sp>
      <p:sp>
        <p:nvSpPr>
          <p:cNvPr id="8200" name="Oval 13"/>
          <p:cNvSpPr>
            <a:spLocks noChangeArrowheads="1"/>
          </p:cNvSpPr>
          <p:nvPr/>
        </p:nvSpPr>
        <p:spPr bwMode="auto">
          <a:xfrm>
            <a:off x="2771577" y="2287577"/>
            <a:ext cx="649288" cy="576263"/>
          </a:xfrm>
          <a:prstGeom prst="ellipse">
            <a:avLst/>
          </a:prstGeom>
          <a:solidFill>
            <a:schemeClr val="accent1"/>
          </a:solidFill>
          <a:ln w="9525">
            <a:solidFill>
              <a:schemeClr val="tx1"/>
            </a:solidFill>
            <a:round/>
            <a:headEnd/>
            <a:tailEnd/>
          </a:ln>
        </p:spPr>
        <p:txBody>
          <a:bodyPr wrap="none" anchor="ctr"/>
          <a:lstStyle/>
          <a:p>
            <a:endParaRPr lang="es-ES"/>
          </a:p>
        </p:txBody>
      </p:sp>
      <p:grpSp>
        <p:nvGrpSpPr>
          <p:cNvPr id="2" name="Group 7"/>
          <p:cNvGrpSpPr>
            <a:grpSpLocks/>
          </p:cNvGrpSpPr>
          <p:nvPr/>
        </p:nvGrpSpPr>
        <p:grpSpPr bwMode="auto">
          <a:xfrm>
            <a:off x="3419872" y="2204864"/>
            <a:ext cx="2448272" cy="3168352"/>
            <a:chOff x="3413" y="2115"/>
            <a:chExt cx="1445" cy="1950"/>
          </a:xfrm>
        </p:grpSpPr>
        <p:pic>
          <p:nvPicPr>
            <p:cNvPr id="12" name="Picture 5" descr="26891244202206"/>
            <p:cNvPicPr>
              <a:picLocks noChangeAspect="1" noChangeArrowheads="1"/>
            </p:cNvPicPr>
            <p:nvPr/>
          </p:nvPicPr>
          <p:blipFill>
            <a:blip r:embed="rId2" cstate="print"/>
            <a:srcRect/>
            <a:stretch>
              <a:fillRect/>
            </a:stretch>
          </p:blipFill>
          <p:spPr bwMode="auto">
            <a:xfrm>
              <a:off x="3424" y="2115"/>
              <a:ext cx="1434" cy="1950"/>
            </a:xfrm>
            <a:prstGeom prst="rect">
              <a:avLst/>
            </a:prstGeom>
            <a:noFill/>
            <a:ln w="9525">
              <a:noFill/>
              <a:miter lim="800000"/>
              <a:headEnd/>
              <a:tailEnd/>
            </a:ln>
          </p:spPr>
        </p:pic>
        <p:sp>
          <p:nvSpPr>
            <p:cNvPr id="13" name="Text Box 6"/>
            <p:cNvSpPr txBox="1">
              <a:spLocks noChangeArrowheads="1"/>
            </p:cNvSpPr>
            <p:nvPr/>
          </p:nvSpPr>
          <p:spPr bwMode="auto">
            <a:xfrm>
              <a:off x="3413" y="2337"/>
              <a:ext cx="1394" cy="1421"/>
            </a:xfrm>
            <a:prstGeom prst="rect">
              <a:avLst/>
            </a:prstGeom>
            <a:noFill/>
            <a:ln w="9525">
              <a:noFill/>
              <a:miter lim="800000"/>
              <a:headEnd/>
              <a:tailEnd/>
            </a:ln>
          </p:spPr>
          <p:txBody>
            <a:bodyPr wrap="square">
              <a:spAutoFit/>
            </a:bodyPr>
            <a:lstStyle/>
            <a:p>
              <a:pPr algn="ctr"/>
              <a:r>
                <a:rPr lang="es-CO" sz="1800" b="1" dirty="0" smtClean="0">
                  <a:latin typeface="Tahoma" pitchFamily="34" charset="0"/>
                  <a:cs typeface="Tahoma" pitchFamily="34" charset="0"/>
                </a:rPr>
                <a:t>LAS DIFICULTADES SON </a:t>
              </a:r>
            </a:p>
            <a:p>
              <a:pPr algn="ctr"/>
              <a:r>
                <a:rPr lang="es-CO" sz="1800" b="1" dirty="0" smtClean="0">
                  <a:latin typeface="Tahoma" pitchFamily="34" charset="0"/>
                  <a:cs typeface="Tahoma" pitchFamily="34" charset="0"/>
                </a:rPr>
                <a:t>ASUMIDAS COMO DESAFÍOS Y OPORTUNIDADES PARA APRENDER, PARA CRECER</a:t>
              </a:r>
              <a:endParaRPr lang="es-CO" sz="1800" b="1" dirty="0">
                <a:latin typeface="Tahoma" pitchFamily="34" charset="0"/>
                <a:cs typeface="Tahoma" pitchFamily="34" charset="0"/>
              </a:endParaRPr>
            </a:p>
          </p:txBody>
        </p:sp>
      </p:grpSp>
      <p:sp>
        <p:nvSpPr>
          <p:cNvPr id="17" name="16 CuadroTexto"/>
          <p:cNvSpPr txBox="1"/>
          <p:nvPr/>
        </p:nvSpPr>
        <p:spPr>
          <a:xfrm>
            <a:off x="5940152" y="2564904"/>
            <a:ext cx="2664296" cy="2431435"/>
          </a:xfrm>
          <a:prstGeom prst="rect">
            <a:avLst/>
          </a:prstGeom>
          <a:solidFill>
            <a:srgbClr val="CACAEE"/>
          </a:solidFill>
          <a:ln>
            <a:solidFill>
              <a:schemeClr val="tx1"/>
            </a:solidFill>
          </a:ln>
        </p:spPr>
        <p:txBody>
          <a:bodyPr wrap="square" rtlCol="0">
            <a:spAutoFit/>
          </a:bodyPr>
          <a:lstStyle/>
          <a:p>
            <a:r>
              <a:rPr lang="es-CO" sz="1900" dirty="0" smtClean="0">
                <a:latin typeface="Tahoma" pitchFamily="34" charset="0"/>
                <a:cs typeface="Tahoma" pitchFamily="34" charset="0"/>
              </a:rPr>
              <a:t>Al situarnos como observadores reconocemos las potencialidades de las personas para cambiar ellas mismas y transformar sus situaciones</a:t>
            </a:r>
            <a:endParaRPr lang="es-CO" sz="1900" dirty="0">
              <a:latin typeface="Tahoma" pitchFamily="34" charset="0"/>
              <a:cs typeface="Tahoma" pitchFamily="34" charset="0"/>
            </a:endParaRPr>
          </a:p>
        </p:txBody>
      </p:sp>
      <p:pic>
        <p:nvPicPr>
          <p:cNvPr id="14" name="Picture 3"/>
          <p:cNvPicPr>
            <a:picLocks noChangeAspect="1" noChangeArrowheads="1"/>
          </p:cNvPicPr>
          <p:nvPr/>
        </p:nvPicPr>
        <p:blipFill>
          <a:blip r:embed="rId3" cstate="print"/>
          <a:srcRect/>
          <a:stretch>
            <a:fillRect/>
          </a:stretch>
        </p:blipFill>
        <p:spPr bwMode="auto">
          <a:xfrm>
            <a:off x="539552" y="3212976"/>
            <a:ext cx="2753273" cy="1922296"/>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AutoShape 2"/>
          <p:cNvSpPr>
            <a:spLocks noGrp="1" noChangeArrowheads="1"/>
          </p:cNvSpPr>
          <p:nvPr>
            <p:ph type="title"/>
          </p:nvPr>
        </p:nvSpPr>
        <p:spPr>
          <a:xfrm>
            <a:off x="406400" y="228600"/>
            <a:ext cx="8280400" cy="830997"/>
          </a:xfrm>
          <a:noFill/>
        </p:spPr>
        <p:txBody>
          <a:bodyPr wrap="square" rtlCol="0">
            <a:spAutoFit/>
          </a:bodyPr>
          <a:lstStyle/>
          <a:p>
            <a:r>
              <a:rPr lang="es-CO" sz="2400" b="1" kern="1200" dirty="0" smtClean="0">
                <a:solidFill>
                  <a:srgbClr val="C00000"/>
                </a:solidFill>
                <a:latin typeface="Tahoma" pitchFamily="34" charset="0"/>
                <a:ea typeface="Tahoma" pitchFamily="34" charset="0"/>
                <a:cs typeface="Tahoma" pitchFamily="34" charset="0"/>
              </a:rPr>
              <a:t>OPCIONES DE TRANSFORMACIÓN DESDE EL  ENFOQUE APRECIATIVO</a:t>
            </a:r>
          </a:p>
        </p:txBody>
      </p:sp>
      <p:grpSp>
        <p:nvGrpSpPr>
          <p:cNvPr id="2" name="Group 7"/>
          <p:cNvGrpSpPr>
            <a:grpSpLocks/>
          </p:cNvGrpSpPr>
          <p:nvPr/>
        </p:nvGrpSpPr>
        <p:grpSpPr bwMode="auto">
          <a:xfrm>
            <a:off x="5076056" y="1268760"/>
            <a:ext cx="3024336" cy="3168352"/>
            <a:chOff x="3413" y="2115"/>
            <a:chExt cx="1445" cy="1950"/>
          </a:xfrm>
        </p:grpSpPr>
        <p:pic>
          <p:nvPicPr>
            <p:cNvPr id="8201" name="Picture 5" descr="26891244202206"/>
            <p:cNvPicPr>
              <a:picLocks noChangeAspect="1" noChangeArrowheads="1"/>
            </p:cNvPicPr>
            <p:nvPr/>
          </p:nvPicPr>
          <p:blipFill>
            <a:blip r:embed="rId2" cstate="print"/>
            <a:srcRect/>
            <a:stretch>
              <a:fillRect/>
            </a:stretch>
          </p:blipFill>
          <p:spPr bwMode="auto">
            <a:xfrm>
              <a:off x="3424" y="2115"/>
              <a:ext cx="1434" cy="1950"/>
            </a:xfrm>
            <a:prstGeom prst="rect">
              <a:avLst/>
            </a:prstGeom>
            <a:noFill/>
            <a:ln w="9525">
              <a:noFill/>
              <a:miter lim="800000"/>
              <a:headEnd/>
              <a:tailEnd/>
            </a:ln>
          </p:spPr>
        </p:pic>
        <p:sp>
          <p:nvSpPr>
            <p:cNvPr id="8202" name="Text Box 6"/>
            <p:cNvSpPr txBox="1">
              <a:spLocks noChangeArrowheads="1"/>
            </p:cNvSpPr>
            <p:nvPr/>
          </p:nvSpPr>
          <p:spPr bwMode="auto">
            <a:xfrm>
              <a:off x="3413" y="2635"/>
              <a:ext cx="1394" cy="1193"/>
            </a:xfrm>
            <a:prstGeom prst="rect">
              <a:avLst/>
            </a:prstGeom>
            <a:noFill/>
            <a:ln w="9525">
              <a:noFill/>
              <a:miter lim="800000"/>
              <a:headEnd/>
              <a:tailEnd/>
            </a:ln>
          </p:spPr>
          <p:txBody>
            <a:bodyPr wrap="square">
              <a:spAutoFit/>
            </a:bodyPr>
            <a:lstStyle/>
            <a:p>
              <a:pPr algn="ctr"/>
              <a:r>
                <a:rPr lang="es-CO" sz="2000" b="1" dirty="0" smtClean="0">
                  <a:latin typeface="Tahoma" pitchFamily="34" charset="0"/>
                  <a:cs typeface="Tahoma" pitchFamily="34" charset="0"/>
                </a:rPr>
                <a:t>DIFICULTADES</a:t>
              </a:r>
            </a:p>
            <a:p>
              <a:pPr algn="ctr"/>
              <a:r>
                <a:rPr lang="es-CO" sz="2000" b="1" dirty="0" smtClean="0">
                  <a:latin typeface="Tahoma" pitchFamily="34" charset="0"/>
                  <a:cs typeface="Tahoma" pitchFamily="34" charset="0"/>
                </a:rPr>
                <a:t>VISTAS COMO DESAFÍOS Y OPORTUNIDADES PARA APRENDER, PARA CRECER</a:t>
              </a:r>
              <a:endParaRPr lang="es-CO" sz="2000" b="1" dirty="0">
                <a:latin typeface="Tahoma" pitchFamily="34" charset="0"/>
                <a:cs typeface="Tahoma" pitchFamily="34" charset="0"/>
              </a:endParaRPr>
            </a:p>
          </p:txBody>
        </p:sp>
      </p:grpSp>
      <p:pic>
        <p:nvPicPr>
          <p:cNvPr id="1027" name="Picture 3"/>
          <p:cNvPicPr>
            <a:picLocks noChangeAspect="1" noChangeArrowheads="1"/>
          </p:cNvPicPr>
          <p:nvPr/>
        </p:nvPicPr>
        <p:blipFill>
          <a:blip r:embed="rId3" cstate="print"/>
          <a:srcRect/>
          <a:stretch>
            <a:fillRect/>
          </a:stretch>
        </p:blipFill>
        <p:spPr bwMode="auto">
          <a:xfrm>
            <a:off x="155998" y="836713"/>
            <a:ext cx="3479898" cy="5208078"/>
          </a:xfrm>
          <a:prstGeom prst="rect">
            <a:avLst/>
          </a:prstGeom>
          <a:noFill/>
          <a:ln w="9525">
            <a:noFill/>
            <a:miter lim="800000"/>
            <a:headEnd/>
            <a:tailEnd/>
          </a:ln>
          <a:effectLst/>
        </p:spPr>
      </p:pic>
      <p:sp>
        <p:nvSpPr>
          <p:cNvPr id="8" name="7 CuadroTexto"/>
          <p:cNvSpPr txBox="1"/>
          <p:nvPr/>
        </p:nvSpPr>
        <p:spPr>
          <a:xfrm>
            <a:off x="3563888" y="5013176"/>
            <a:ext cx="5436096" cy="1107996"/>
          </a:xfrm>
          <a:prstGeom prst="rect">
            <a:avLst/>
          </a:prstGeom>
          <a:solidFill>
            <a:srgbClr val="003399"/>
          </a:solidFill>
        </p:spPr>
        <p:txBody>
          <a:bodyPr wrap="square" rtlCol="0">
            <a:spAutoFit/>
          </a:bodyPr>
          <a:lstStyle/>
          <a:p>
            <a:pPr algn="ctr"/>
            <a:r>
              <a:rPr lang="es-CO" sz="2200" dirty="0" smtClean="0">
                <a:solidFill>
                  <a:schemeClr val="bg1"/>
                </a:solidFill>
                <a:latin typeface="Tahoma" pitchFamily="34" charset="0"/>
                <a:cs typeface="Tahoma" pitchFamily="34" charset="0"/>
              </a:rPr>
              <a:t>Trabaja hacia adentro, empoderando al docente, potenciando sus capacidades para atender las dificultades externas</a:t>
            </a:r>
            <a:endParaRPr lang="es-CO" sz="2200" dirty="0">
              <a:solidFill>
                <a:schemeClr val="bg1"/>
              </a:solidFill>
              <a:latin typeface="Tahoma" pitchFamily="34" charset="0"/>
              <a:cs typeface="Tahoma" pitchFamily="34" charset="0"/>
            </a:endParaRPr>
          </a:p>
        </p:txBody>
      </p:sp>
      <p:sp>
        <p:nvSpPr>
          <p:cNvPr id="9" name="8 Llamada con línea 2"/>
          <p:cNvSpPr/>
          <p:nvPr/>
        </p:nvSpPr>
        <p:spPr bwMode="auto">
          <a:xfrm>
            <a:off x="5076056" y="1124744"/>
            <a:ext cx="3024336" cy="3528392"/>
          </a:xfrm>
          <a:prstGeom prst="borderCallout2">
            <a:avLst>
              <a:gd name="adj1" fmla="val 18750"/>
              <a:gd name="adj2" fmla="val -1113"/>
              <a:gd name="adj3" fmla="val 18750"/>
              <a:gd name="adj4" fmla="val -16667"/>
              <a:gd name="adj5" fmla="val 2263"/>
              <a:gd name="adj6" fmla="val -137822"/>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Times" pitchFamily="18" charset="0"/>
            </a:endParaRPr>
          </a:p>
        </p:txBody>
      </p:sp>
    </p:spTree>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4381" name="Group 109"/>
          <p:cNvGraphicFramePr>
            <a:graphicFrameLocks noGrp="1"/>
          </p:cNvGraphicFramePr>
          <p:nvPr>
            <p:ph idx="1"/>
            <p:extLst>
              <p:ext uri="{D42A27DB-BD31-4B8C-83A1-F6EECF244321}">
                <p14:modId xmlns="" xmlns:p14="http://schemas.microsoft.com/office/powerpoint/2010/main" val="2098649914"/>
              </p:ext>
            </p:extLst>
          </p:nvPr>
        </p:nvGraphicFramePr>
        <p:xfrm>
          <a:off x="323528" y="1196752"/>
          <a:ext cx="8568952" cy="4748214"/>
        </p:xfrm>
        <a:graphic>
          <a:graphicData uri="http://schemas.openxmlformats.org/drawingml/2006/table">
            <a:tbl>
              <a:tblPr>
                <a:tableStyleId>{BC89EF96-8CEA-46FF-86C4-4CE0E7609802}</a:tableStyleId>
              </a:tblPr>
              <a:tblGrid>
                <a:gridCol w="4176464"/>
                <a:gridCol w="4392488"/>
              </a:tblGrid>
              <a:tr h="4143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CO" sz="2000" b="1" u="none" strike="noStrike" cap="none" normalizeH="0" baseline="0" dirty="0" smtClean="0">
                          <a:ln>
                            <a:noFill/>
                          </a:ln>
                          <a:effectLst/>
                          <a:latin typeface="Tahoma" pitchFamily="34" charset="0"/>
                          <a:cs typeface="Tahoma" pitchFamily="34" charset="0"/>
                        </a:rPr>
                        <a:t>ENFOQUE DE PROBLEMAS</a:t>
                      </a:r>
                      <a:endParaRPr kumimoji="0" lang="es-CO" sz="2000" b="1" i="0" u="none" strike="noStrike" cap="none" normalizeH="0" baseline="0" dirty="0" smtClean="0">
                        <a:ln>
                          <a:noFill/>
                        </a:ln>
                        <a:solidFill>
                          <a:schemeClr val="tx1"/>
                        </a:solidFill>
                        <a:effectLst/>
                        <a:latin typeface="Tahoma" pitchFamily="34" charset="0"/>
                        <a:cs typeface="Tahoma" pitchFamily="34" charset="0"/>
                      </a:endParaRPr>
                    </a:p>
                  </a:txBody>
                  <a:tcPr anchor="ctr" horzOverflow="overflow">
                    <a:lnL w="28575" cap="flat" cmpd="sng" algn="ctr">
                      <a:solidFill>
                        <a:srgbClr val="C00000"/>
                      </a:solidFill>
                      <a:prstDash val="solid"/>
                      <a:round/>
                      <a:headEnd type="none" w="med" len="med"/>
                      <a:tailEnd type="none" w="med" len="med"/>
                    </a:lnL>
                    <a:lnR w="28575" cap="flat" cmpd="sng" algn="ctr">
                      <a:solidFill>
                        <a:srgbClr val="C00000"/>
                      </a:solidFill>
                      <a:prstDash val="solid"/>
                      <a:round/>
                      <a:headEnd type="none" w="med" len="med"/>
                      <a:tailEnd type="none" w="med" len="med"/>
                    </a:lnR>
                    <a:lnT w="28575" cap="flat" cmpd="sng" algn="ctr">
                      <a:solidFill>
                        <a:srgbClr val="C00000"/>
                      </a:solidFill>
                      <a:prstDash val="solid"/>
                      <a:round/>
                      <a:headEnd type="none" w="med" len="med"/>
                      <a:tailEnd type="none" w="med" len="med"/>
                    </a:lnT>
                    <a:lnB w="28575" cap="flat" cmpd="sng" algn="ctr">
                      <a:solidFill>
                        <a:srgbClr val="C00000"/>
                      </a:solidFill>
                      <a:prstDash val="solid"/>
                      <a:round/>
                      <a:headEnd type="none" w="med" len="med"/>
                      <a:tailEnd type="none" w="med" len="med"/>
                    </a:lnB>
                    <a:solidFill>
                      <a:srgbClr val="FFE48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CO" sz="2000" b="1" u="none" strike="noStrike" cap="none" normalizeH="0" baseline="0" dirty="0" smtClean="0">
                          <a:ln>
                            <a:noFill/>
                          </a:ln>
                          <a:effectLst/>
                          <a:latin typeface="Tahoma" pitchFamily="34" charset="0"/>
                          <a:cs typeface="Tahoma" pitchFamily="34" charset="0"/>
                        </a:rPr>
                        <a:t>ENFOQUE APRECIATIVO</a:t>
                      </a:r>
                      <a:endParaRPr kumimoji="0" lang="es-CO" sz="2000" b="1" i="0" u="none" strike="noStrike" cap="none" normalizeH="0" baseline="0" dirty="0" smtClean="0">
                        <a:ln>
                          <a:noFill/>
                        </a:ln>
                        <a:solidFill>
                          <a:schemeClr val="tx1"/>
                        </a:solidFill>
                        <a:effectLst/>
                        <a:latin typeface="Tahoma" pitchFamily="34" charset="0"/>
                        <a:cs typeface="Tahoma" pitchFamily="34" charset="0"/>
                      </a:endParaRPr>
                    </a:p>
                  </a:txBody>
                  <a:tcPr anchor="ctr" horzOverflow="overflow">
                    <a:lnL w="28575" cap="flat" cmpd="sng" algn="ctr">
                      <a:solidFill>
                        <a:srgbClr val="C00000"/>
                      </a:solidFill>
                      <a:prstDash val="solid"/>
                      <a:round/>
                      <a:headEnd type="none" w="med" len="med"/>
                      <a:tailEnd type="none" w="med" len="med"/>
                    </a:lnL>
                    <a:lnR w="28575" cap="flat" cmpd="sng" algn="ctr">
                      <a:solidFill>
                        <a:srgbClr val="C00000"/>
                      </a:solidFill>
                      <a:prstDash val="solid"/>
                      <a:round/>
                      <a:headEnd type="none" w="med" len="med"/>
                      <a:tailEnd type="none" w="med" len="med"/>
                    </a:lnR>
                    <a:lnT w="28575" cap="flat" cmpd="sng" algn="ctr">
                      <a:solidFill>
                        <a:srgbClr val="C00000"/>
                      </a:solidFill>
                      <a:prstDash val="solid"/>
                      <a:round/>
                      <a:headEnd type="none" w="med" len="med"/>
                      <a:tailEnd type="none" w="med" len="med"/>
                    </a:lnT>
                    <a:lnB w="28575" cap="flat" cmpd="sng" algn="ctr">
                      <a:solidFill>
                        <a:srgbClr val="C00000"/>
                      </a:solidFill>
                      <a:prstDash val="solid"/>
                      <a:round/>
                      <a:headEnd type="none" w="med" len="med"/>
                      <a:tailEnd type="none" w="med" len="med"/>
                    </a:lnB>
                    <a:solidFill>
                      <a:srgbClr val="E5FFE5"/>
                    </a:solidFill>
                  </a:tcPr>
                </a:tc>
              </a:tr>
              <a:tr h="4159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CO" sz="2000" u="none" strike="noStrike" cap="none" normalizeH="0" baseline="0" dirty="0" smtClean="0">
                          <a:ln>
                            <a:noFill/>
                          </a:ln>
                          <a:effectLst/>
                          <a:latin typeface="Tahoma" pitchFamily="34" charset="0"/>
                          <a:cs typeface="Tahoma" pitchFamily="34" charset="0"/>
                        </a:rPr>
                        <a:t>Se focaliza en los problemas</a:t>
                      </a:r>
                      <a:endParaRPr kumimoji="0" lang="es-CO" sz="2000" b="0" i="0" u="none" strike="noStrike" cap="none" normalizeH="0" baseline="0" dirty="0" smtClean="0">
                        <a:ln>
                          <a:noFill/>
                        </a:ln>
                        <a:solidFill>
                          <a:schemeClr val="tx1"/>
                        </a:solidFill>
                        <a:effectLst/>
                        <a:latin typeface="Tahoma" pitchFamily="34" charset="0"/>
                        <a:cs typeface="Tahoma" pitchFamily="34" charset="0"/>
                      </a:endParaRPr>
                    </a:p>
                  </a:txBody>
                  <a:tcPr anchor="ctr" horzOverflow="overflow">
                    <a:lnL w="28575" cap="flat" cmpd="sng" algn="ctr">
                      <a:solidFill>
                        <a:srgbClr val="C00000"/>
                      </a:solidFill>
                      <a:prstDash val="solid"/>
                      <a:round/>
                      <a:headEnd type="none" w="med" len="med"/>
                      <a:tailEnd type="none" w="med" len="med"/>
                    </a:lnL>
                    <a:lnR w="28575" cap="flat" cmpd="sng" algn="ctr">
                      <a:solidFill>
                        <a:srgbClr val="C00000"/>
                      </a:solidFill>
                      <a:prstDash val="solid"/>
                      <a:round/>
                      <a:headEnd type="none" w="med" len="med"/>
                      <a:tailEnd type="none" w="med" len="med"/>
                    </a:lnR>
                    <a:lnT w="28575" cap="flat" cmpd="sng" algn="ctr">
                      <a:solidFill>
                        <a:srgbClr val="C00000"/>
                      </a:solidFill>
                      <a:prstDash val="solid"/>
                      <a:round/>
                      <a:headEnd type="none" w="med" len="med"/>
                      <a:tailEnd type="none" w="med" len="med"/>
                    </a:lnT>
                    <a:lnB w="28575" cap="flat" cmpd="sng" algn="ctr">
                      <a:solidFill>
                        <a:srgbClr val="C00000"/>
                      </a:solidFill>
                      <a:prstDash val="solid"/>
                      <a:round/>
                      <a:headEnd type="none" w="med" len="med"/>
                      <a:tailEnd type="none" w="med" len="med"/>
                    </a:lnB>
                    <a:solidFill>
                      <a:srgbClr val="FFE48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CO" sz="2000" u="none" strike="noStrike" cap="none" normalizeH="0" baseline="0" dirty="0" smtClean="0">
                          <a:ln>
                            <a:noFill/>
                          </a:ln>
                          <a:effectLst/>
                          <a:latin typeface="Tahoma" pitchFamily="34" charset="0"/>
                          <a:cs typeface="Tahoma" pitchFamily="34" charset="0"/>
                        </a:rPr>
                        <a:t>Se orienta a las capacidades y las posibilidades</a:t>
                      </a:r>
                      <a:endParaRPr kumimoji="0" lang="es-CO" sz="2000" b="0" i="0" u="none" strike="noStrike" cap="none" normalizeH="0" baseline="0" dirty="0" smtClean="0">
                        <a:ln>
                          <a:noFill/>
                        </a:ln>
                        <a:solidFill>
                          <a:schemeClr val="tx1"/>
                        </a:solidFill>
                        <a:effectLst/>
                        <a:latin typeface="Tahoma" pitchFamily="34" charset="0"/>
                        <a:cs typeface="Tahoma" pitchFamily="34" charset="0"/>
                      </a:endParaRPr>
                    </a:p>
                  </a:txBody>
                  <a:tcPr anchor="ctr" horzOverflow="overflow">
                    <a:lnL w="28575" cap="flat" cmpd="sng" algn="ctr">
                      <a:solidFill>
                        <a:srgbClr val="C00000"/>
                      </a:solidFill>
                      <a:prstDash val="solid"/>
                      <a:round/>
                      <a:headEnd type="none" w="med" len="med"/>
                      <a:tailEnd type="none" w="med" len="med"/>
                    </a:lnL>
                    <a:lnR w="28575" cap="flat" cmpd="sng" algn="ctr">
                      <a:solidFill>
                        <a:srgbClr val="C00000"/>
                      </a:solidFill>
                      <a:prstDash val="solid"/>
                      <a:round/>
                      <a:headEnd type="none" w="med" len="med"/>
                      <a:tailEnd type="none" w="med" len="med"/>
                    </a:lnR>
                    <a:lnT w="28575" cap="flat" cmpd="sng" algn="ctr">
                      <a:solidFill>
                        <a:srgbClr val="C00000"/>
                      </a:solidFill>
                      <a:prstDash val="solid"/>
                      <a:round/>
                      <a:headEnd type="none" w="med" len="med"/>
                      <a:tailEnd type="none" w="med" len="med"/>
                    </a:lnT>
                    <a:lnB w="28575" cap="flat" cmpd="sng" algn="ctr">
                      <a:solidFill>
                        <a:srgbClr val="C00000"/>
                      </a:solidFill>
                      <a:prstDash val="solid"/>
                      <a:round/>
                      <a:headEnd type="none" w="med" len="med"/>
                      <a:tailEnd type="none" w="med" len="med"/>
                    </a:lnB>
                    <a:solidFill>
                      <a:srgbClr val="E5FFE5"/>
                    </a:solidFill>
                  </a:tcPr>
                </a:tc>
              </a:tr>
              <a:tr h="4143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CO" sz="2000" u="none" strike="noStrike" cap="none" normalizeH="0" baseline="0" dirty="0" smtClean="0">
                          <a:ln>
                            <a:noFill/>
                          </a:ln>
                          <a:effectLst/>
                          <a:latin typeface="Tahoma" pitchFamily="34" charset="0"/>
                          <a:cs typeface="Tahoma" pitchFamily="34" charset="0"/>
                        </a:rPr>
                        <a:t>Ve el vaso medio vacío</a:t>
                      </a:r>
                      <a:endParaRPr kumimoji="0" lang="es-CO" sz="2000" b="0" i="0" u="none" strike="noStrike" cap="none" normalizeH="0" baseline="0" dirty="0" smtClean="0">
                        <a:ln>
                          <a:noFill/>
                        </a:ln>
                        <a:solidFill>
                          <a:schemeClr val="tx1"/>
                        </a:solidFill>
                        <a:effectLst/>
                        <a:latin typeface="Tahoma" pitchFamily="34" charset="0"/>
                        <a:cs typeface="Tahoma" pitchFamily="34" charset="0"/>
                      </a:endParaRPr>
                    </a:p>
                  </a:txBody>
                  <a:tcPr anchor="ctr" horzOverflow="overflow">
                    <a:lnL w="28575" cap="flat" cmpd="sng" algn="ctr">
                      <a:solidFill>
                        <a:srgbClr val="C00000"/>
                      </a:solidFill>
                      <a:prstDash val="solid"/>
                      <a:round/>
                      <a:headEnd type="none" w="med" len="med"/>
                      <a:tailEnd type="none" w="med" len="med"/>
                    </a:lnL>
                    <a:lnR w="28575" cap="flat" cmpd="sng" algn="ctr">
                      <a:solidFill>
                        <a:srgbClr val="C00000"/>
                      </a:solidFill>
                      <a:prstDash val="solid"/>
                      <a:round/>
                      <a:headEnd type="none" w="med" len="med"/>
                      <a:tailEnd type="none" w="med" len="med"/>
                    </a:lnR>
                    <a:lnT w="28575" cap="flat" cmpd="sng" algn="ctr">
                      <a:solidFill>
                        <a:srgbClr val="C00000"/>
                      </a:solidFill>
                      <a:prstDash val="solid"/>
                      <a:round/>
                      <a:headEnd type="none" w="med" len="med"/>
                      <a:tailEnd type="none" w="med" len="med"/>
                    </a:lnT>
                    <a:lnB w="28575" cap="flat" cmpd="sng" algn="ctr">
                      <a:solidFill>
                        <a:srgbClr val="C00000"/>
                      </a:solidFill>
                      <a:prstDash val="solid"/>
                      <a:round/>
                      <a:headEnd type="none" w="med" len="med"/>
                      <a:tailEnd type="none" w="med" len="med"/>
                    </a:lnB>
                    <a:solidFill>
                      <a:srgbClr val="FFE48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CO" sz="2000" u="none" strike="noStrike" cap="none" normalizeH="0" baseline="0" dirty="0" smtClean="0">
                          <a:ln>
                            <a:noFill/>
                          </a:ln>
                          <a:effectLst/>
                          <a:latin typeface="Tahoma" pitchFamily="34" charset="0"/>
                          <a:cs typeface="Tahoma" pitchFamily="34" charset="0"/>
                        </a:rPr>
                        <a:t>Ve el vaso medio lleno</a:t>
                      </a:r>
                      <a:endParaRPr kumimoji="0" lang="es-CO" sz="2000" b="0" i="0" u="none" strike="noStrike" cap="none" normalizeH="0" baseline="0" dirty="0" smtClean="0">
                        <a:ln>
                          <a:noFill/>
                        </a:ln>
                        <a:solidFill>
                          <a:schemeClr val="tx1"/>
                        </a:solidFill>
                        <a:effectLst/>
                        <a:latin typeface="Tahoma" pitchFamily="34" charset="0"/>
                        <a:cs typeface="Tahoma" pitchFamily="34" charset="0"/>
                      </a:endParaRPr>
                    </a:p>
                  </a:txBody>
                  <a:tcPr anchor="ctr" horzOverflow="overflow">
                    <a:lnL w="28575" cap="flat" cmpd="sng" algn="ctr">
                      <a:solidFill>
                        <a:srgbClr val="C00000"/>
                      </a:solidFill>
                      <a:prstDash val="solid"/>
                      <a:round/>
                      <a:headEnd type="none" w="med" len="med"/>
                      <a:tailEnd type="none" w="med" len="med"/>
                    </a:lnL>
                    <a:lnR w="28575" cap="flat" cmpd="sng" algn="ctr">
                      <a:solidFill>
                        <a:srgbClr val="C00000"/>
                      </a:solidFill>
                      <a:prstDash val="solid"/>
                      <a:round/>
                      <a:headEnd type="none" w="med" len="med"/>
                      <a:tailEnd type="none" w="med" len="med"/>
                    </a:lnR>
                    <a:lnT w="28575" cap="flat" cmpd="sng" algn="ctr">
                      <a:solidFill>
                        <a:srgbClr val="C00000"/>
                      </a:solidFill>
                      <a:prstDash val="solid"/>
                      <a:round/>
                      <a:headEnd type="none" w="med" len="med"/>
                      <a:tailEnd type="none" w="med" len="med"/>
                    </a:lnT>
                    <a:lnB w="28575" cap="flat" cmpd="sng" algn="ctr">
                      <a:solidFill>
                        <a:srgbClr val="C00000"/>
                      </a:solidFill>
                      <a:prstDash val="solid"/>
                      <a:round/>
                      <a:headEnd type="none" w="med" len="med"/>
                      <a:tailEnd type="none" w="med" len="med"/>
                    </a:lnB>
                    <a:solidFill>
                      <a:srgbClr val="E5FFE5"/>
                    </a:solidFill>
                  </a:tcPr>
                </a:tc>
              </a:tr>
              <a:tr h="6889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CO" sz="2000" u="none" strike="noStrike" cap="none" normalizeH="0" baseline="0" dirty="0" smtClean="0">
                          <a:ln>
                            <a:noFill/>
                          </a:ln>
                          <a:effectLst/>
                          <a:latin typeface="Tahoma" pitchFamily="34" charset="0"/>
                          <a:cs typeface="Tahoma" pitchFamily="34" charset="0"/>
                        </a:rPr>
                        <a:t>Se centra en la escasez de recursos. Es contestatario </a:t>
                      </a:r>
                      <a:endParaRPr kumimoji="0" lang="es-CO" sz="2000" b="0" i="0" u="none" strike="noStrike" cap="none" normalizeH="0" baseline="0" dirty="0" smtClean="0">
                        <a:ln>
                          <a:noFill/>
                        </a:ln>
                        <a:solidFill>
                          <a:schemeClr val="tx1"/>
                        </a:solidFill>
                        <a:effectLst/>
                        <a:latin typeface="Tahoma" pitchFamily="34" charset="0"/>
                        <a:cs typeface="Tahoma" pitchFamily="34" charset="0"/>
                      </a:endParaRPr>
                    </a:p>
                  </a:txBody>
                  <a:tcPr anchor="ctr" horzOverflow="overflow">
                    <a:lnL w="28575" cap="flat" cmpd="sng" algn="ctr">
                      <a:solidFill>
                        <a:srgbClr val="C00000"/>
                      </a:solidFill>
                      <a:prstDash val="solid"/>
                      <a:round/>
                      <a:headEnd type="none" w="med" len="med"/>
                      <a:tailEnd type="none" w="med" len="med"/>
                    </a:lnL>
                    <a:lnR w="28575" cap="flat" cmpd="sng" algn="ctr">
                      <a:solidFill>
                        <a:srgbClr val="C00000"/>
                      </a:solidFill>
                      <a:prstDash val="solid"/>
                      <a:round/>
                      <a:headEnd type="none" w="med" len="med"/>
                      <a:tailEnd type="none" w="med" len="med"/>
                    </a:lnR>
                    <a:lnT w="28575" cap="flat" cmpd="sng" algn="ctr">
                      <a:solidFill>
                        <a:srgbClr val="C00000"/>
                      </a:solidFill>
                      <a:prstDash val="solid"/>
                      <a:round/>
                      <a:headEnd type="none" w="med" len="med"/>
                      <a:tailEnd type="none" w="med" len="med"/>
                    </a:lnT>
                    <a:lnB w="28575" cap="flat" cmpd="sng" algn="ctr">
                      <a:solidFill>
                        <a:srgbClr val="C00000"/>
                      </a:solidFill>
                      <a:prstDash val="solid"/>
                      <a:round/>
                      <a:headEnd type="none" w="med" len="med"/>
                      <a:tailEnd type="none" w="med" len="med"/>
                    </a:lnB>
                    <a:solidFill>
                      <a:srgbClr val="FFE48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CO" sz="2000" u="none" strike="noStrike" cap="none" normalizeH="0" baseline="0" dirty="0" smtClean="0">
                          <a:ln>
                            <a:noFill/>
                          </a:ln>
                          <a:effectLst/>
                          <a:latin typeface="Tahoma" pitchFamily="34" charset="0"/>
                          <a:cs typeface="Tahoma" pitchFamily="34" charset="0"/>
                        </a:rPr>
                        <a:t>Trabaja con los recursos disponibles. Es propositivo, proactivo</a:t>
                      </a:r>
                      <a:endParaRPr kumimoji="0" lang="es-CO" sz="2000" b="0" i="0" u="none" strike="noStrike" cap="none" normalizeH="0" baseline="0" dirty="0" smtClean="0">
                        <a:ln>
                          <a:noFill/>
                        </a:ln>
                        <a:solidFill>
                          <a:schemeClr val="tx1"/>
                        </a:solidFill>
                        <a:effectLst/>
                        <a:latin typeface="Tahoma" pitchFamily="34" charset="0"/>
                        <a:cs typeface="Tahoma" pitchFamily="34" charset="0"/>
                      </a:endParaRPr>
                    </a:p>
                  </a:txBody>
                  <a:tcPr anchor="ctr" horzOverflow="overflow">
                    <a:lnL w="28575" cap="flat" cmpd="sng" algn="ctr">
                      <a:solidFill>
                        <a:srgbClr val="C00000"/>
                      </a:solidFill>
                      <a:prstDash val="solid"/>
                      <a:round/>
                      <a:headEnd type="none" w="med" len="med"/>
                      <a:tailEnd type="none" w="med" len="med"/>
                    </a:lnL>
                    <a:lnR w="28575" cap="flat" cmpd="sng" algn="ctr">
                      <a:solidFill>
                        <a:srgbClr val="C00000"/>
                      </a:solidFill>
                      <a:prstDash val="solid"/>
                      <a:round/>
                      <a:headEnd type="none" w="med" len="med"/>
                      <a:tailEnd type="none" w="med" len="med"/>
                    </a:lnR>
                    <a:lnT w="28575" cap="flat" cmpd="sng" algn="ctr">
                      <a:solidFill>
                        <a:srgbClr val="C00000"/>
                      </a:solidFill>
                      <a:prstDash val="solid"/>
                      <a:round/>
                      <a:headEnd type="none" w="med" len="med"/>
                      <a:tailEnd type="none" w="med" len="med"/>
                    </a:lnT>
                    <a:lnB w="28575" cap="flat" cmpd="sng" algn="ctr">
                      <a:solidFill>
                        <a:srgbClr val="C00000"/>
                      </a:solidFill>
                      <a:prstDash val="solid"/>
                      <a:round/>
                      <a:headEnd type="none" w="med" len="med"/>
                      <a:tailEnd type="none" w="med" len="med"/>
                    </a:lnB>
                    <a:solidFill>
                      <a:srgbClr val="E5FFE5"/>
                    </a:solidFill>
                  </a:tcPr>
                </a:tc>
              </a:tr>
              <a:tr h="6889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CO" sz="2000" u="none" strike="noStrike" cap="none" normalizeH="0" baseline="0" dirty="0" smtClean="0">
                          <a:ln>
                            <a:noFill/>
                          </a:ln>
                          <a:effectLst/>
                          <a:latin typeface="Tahoma" pitchFamily="34" charset="0"/>
                          <a:cs typeface="Tahoma" pitchFamily="34" charset="0"/>
                        </a:rPr>
                        <a:t>Basado en una actitud puramente crítica</a:t>
                      </a:r>
                      <a:endParaRPr kumimoji="0" lang="es-CO" sz="2000" b="0" i="0" u="none" strike="noStrike" cap="none" normalizeH="0" baseline="0" dirty="0" smtClean="0">
                        <a:ln>
                          <a:noFill/>
                        </a:ln>
                        <a:solidFill>
                          <a:schemeClr val="tx1"/>
                        </a:solidFill>
                        <a:effectLst/>
                        <a:latin typeface="Tahoma" pitchFamily="34" charset="0"/>
                        <a:cs typeface="Tahoma" pitchFamily="34" charset="0"/>
                      </a:endParaRPr>
                    </a:p>
                  </a:txBody>
                  <a:tcPr anchor="ctr" horzOverflow="overflow">
                    <a:lnL w="28575" cap="flat" cmpd="sng" algn="ctr">
                      <a:solidFill>
                        <a:srgbClr val="C00000"/>
                      </a:solidFill>
                      <a:prstDash val="solid"/>
                      <a:round/>
                      <a:headEnd type="none" w="med" len="med"/>
                      <a:tailEnd type="none" w="med" len="med"/>
                    </a:lnL>
                    <a:lnR w="28575" cap="flat" cmpd="sng" algn="ctr">
                      <a:solidFill>
                        <a:srgbClr val="C00000"/>
                      </a:solidFill>
                      <a:prstDash val="solid"/>
                      <a:round/>
                      <a:headEnd type="none" w="med" len="med"/>
                      <a:tailEnd type="none" w="med" len="med"/>
                    </a:lnR>
                    <a:lnT w="28575" cap="flat" cmpd="sng" algn="ctr">
                      <a:solidFill>
                        <a:srgbClr val="C00000"/>
                      </a:solidFill>
                      <a:prstDash val="solid"/>
                      <a:round/>
                      <a:headEnd type="none" w="med" len="med"/>
                      <a:tailEnd type="none" w="med" len="med"/>
                    </a:lnT>
                    <a:lnB w="28575" cap="flat" cmpd="sng" algn="ctr">
                      <a:solidFill>
                        <a:srgbClr val="C00000"/>
                      </a:solidFill>
                      <a:prstDash val="solid"/>
                      <a:round/>
                      <a:headEnd type="none" w="med" len="med"/>
                      <a:tailEnd type="none" w="med" len="med"/>
                    </a:lnB>
                    <a:solidFill>
                      <a:srgbClr val="FFE48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CO" sz="2000" u="none" strike="noStrike" cap="none" normalizeH="0" baseline="0" dirty="0" smtClean="0">
                          <a:ln>
                            <a:noFill/>
                          </a:ln>
                          <a:effectLst/>
                          <a:latin typeface="Tahoma" pitchFamily="34" charset="0"/>
                          <a:cs typeface="Tahoma" pitchFamily="34" charset="0"/>
                        </a:rPr>
                        <a:t>Basado en el pensamiento generativo y propositivo</a:t>
                      </a:r>
                      <a:endParaRPr kumimoji="0" lang="es-CO" sz="2000" b="0" i="0" u="none" strike="noStrike" cap="none" normalizeH="0" baseline="0" dirty="0" smtClean="0">
                        <a:ln>
                          <a:noFill/>
                        </a:ln>
                        <a:solidFill>
                          <a:schemeClr val="tx1"/>
                        </a:solidFill>
                        <a:effectLst/>
                        <a:latin typeface="Tahoma" pitchFamily="34" charset="0"/>
                        <a:cs typeface="Tahoma" pitchFamily="34" charset="0"/>
                      </a:endParaRPr>
                    </a:p>
                  </a:txBody>
                  <a:tcPr anchor="ctr" horzOverflow="overflow">
                    <a:lnL w="28575" cap="flat" cmpd="sng" algn="ctr">
                      <a:solidFill>
                        <a:srgbClr val="C00000"/>
                      </a:solidFill>
                      <a:prstDash val="solid"/>
                      <a:round/>
                      <a:headEnd type="none" w="med" len="med"/>
                      <a:tailEnd type="none" w="med" len="med"/>
                    </a:lnL>
                    <a:lnR w="28575" cap="flat" cmpd="sng" algn="ctr">
                      <a:solidFill>
                        <a:srgbClr val="C00000"/>
                      </a:solidFill>
                      <a:prstDash val="solid"/>
                      <a:round/>
                      <a:headEnd type="none" w="med" len="med"/>
                      <a:tailEnd type="none" w="med" len="med"/>
                    </a:lnR>
                    <a:lnT w="28575" cap="flat" cmpd="sng" algn="ctr">
                      <a:solidFill>
                        <a:srgbClr val="C00000"/>
                      </a:solidFill>
                      <a:prstDash val="solid"/>
                      <a:round/>
                      <a:headEnd type="none" w="med" len="med"/>
                      <a:tailEnd type="none" w="med" len="med"/>
                    </a:lnT>
                    <a:lnB w="28575" cap="flat" cmpd="sng" algn="ctr">
                      <a:solidFill>
                        <a:srgbClr val="C00000"/>
                      </a:solidFill>
                      <a:prstDash val="solid"/>
                      <a:round/>
                      <a:headEnd type="none" w="med" len="med"/>
                      <a:tailEnd type="none" w="med" len="med"/>
                    </a:lnB>
                    <a:solidFill>
                      <a:srgbClr val="E5FFE5"/>
                    </a:solidFill>
                  </a:tcPr>
                </a:tc>
              </a:tr>
              <a:tr h="4143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CO" sz="2000" u="none" strike="noStrike" cap="none" normalizeH="0" baseline="0" dirty="0" smtClean="0">
                          <a:ln>
                            <a:noFill/>
                          </a:ln>
                          <a:effectLst/>
                          <a:latin typeface="Tahoma" pitchFamily="34" charset="0"/>
                          <a:cs typeface="Tahoma" pitchFamily="34" charset="0"/>
                        </a:rPr>
                        <a:t>Se centra en la resistencia</a:t>
                      </a:r>
                      <a:endParaRPr kumimoji="0" lang="es-CO" sz="2000" b="0" i="0" u="none" strike="noStrike" cap="none" normalizeH="0" baseline="0" dirty="0" smtClean="0">
                        <a:ln>
                          <a:noFill/>
                        </a:ln>
                        <a:solidFill>
                          <a:schemeClr val="tx1"/>
                        </a:solidFill>
                        <a:effectLst/>
                        <a:latin typeface="Tahoma" pitchFamily="34" charset="0"/>
                        <a:cs typeface="Tahoma" pitchFamily="34" charset="0"/>
                      </a:endParaRPr>
                    </a:p>
                  </a:txBody>
                  <a:tcPr anchor="ctr" horzOverflow="overflow">
                    <a:lnL w="28575" cap="flat" cmpd="sng" algn="ctr">
                      <a:solidFill>
                        <a:srgbClr val="C00000"/>
                      </a:solidFill>
                      <a:prstDash val="solid"/>
                      <a:round/>
                      <a:headEnd type="none" w="med" len="med"/>
                      <a:tailEnd type="none" w="med" len="med"/>
                    </a:lnL>
                    <a:lnR w="28575" cap="flat" cmpd="sng" algn="ctr">
                      <a:solidFill>
                        <a:srgbClr val="C00000"/>
                      </a:solidFill>
                      <a:prstDash val="solid"/>
                      <a:round/>
                      <a:headEnd type="none" w="med" len="med"/>
                      <a:tailEnd type="none" w="med" len="med"/>
                    </a:lnR>
                    <a:lnT w="28575" cap="flat" cmpd="sng" algn="ctr">
                      <a:solidFill>
                        <a:srgbClr val="C00000"/>
                      </a:solidFill>
                      <a:prstDash val="solid"/>
                      <a:round/>
                      <a:headEnd type="none" w="med" len="med"/>
                      <a:tailEnd type="none" w="med" len="med"/>
                    </a:lnT>
                    <a:lnB w="28575" cap="flat" cmpd="sng" algn="ctr">
                      <a:solidFill>
                        <a:srgbClr val="C00000"/>
                      </a:solidFill>
                      <a:prstDash val="solid"/>
                      <a:round/>
                      <a:headEnd type="none" w="med" len="med"/>
                      <a:tailEnd type="none" w="med" len="med"/>
                    </a:lnB>
                    <a:solidFill>
                      <a:srgbClr val="FFE48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CO" sz="2000" u="none" strike="noStrike" cap="none" normalizeH="0" baseline="0" dirty="0" smtClean="0">
                          <a:ln>
                            <a:noFill/>
                          </a:ln>
                          <a:effectLst/>
                          <a:latin typeface="Tahoma" pitchFamily="34" charset="0"/>
                          <a:cs typeface="Tahoma" pitchFamily="34" charset="0"/>
                        </a:rPr>
                        <a:t>Se centra en la búsqueda del cambio </a:t>
                      </a:r>
                      <a:endParaRPr kumimoji="0" lang="es-CO" sz="2000" b="0" i="0" u="none" strike="noStrike" cap="none" normalizeH="0" baseline="0" dirty="0" smtClean="0">
                        <a:ln>
                          <a:noFill/>
                        </a:ln>
                        <a:solidFill>
                          <a:schemeClr val="tx1"/>
                        </a:solidFill>
                        <a:effectLst/>
                        <a:latin typeface="Tahoma" pitchFamily="34" charset="0"/>
                        <a:cs typeface="Tahoma" pitchFamily="34" charset="0"/>
                      </a:endParaRPr>
                    </a:p>
                  </a:txBody>
                  <a:tcPr anchor="ctr" horzOverflow="overflow">
                    <a:lnL w="28575" cap="flat" cmpd="sng" algn="ctr">
                      <a:solidFill>
                        <a:srgbClr val="C00000"/>
                      </a:solidFill>
                      <a:prstDash val="solid"/>
                      <a:round/>
                      <a:headEnd type="none" w="med" len="med"/>
                      <a:tailEnd type="none" w="med" len="med"/>
                    </a:lnL>
                    <a:lnR w="28575" cap="flat" cmpd="sng" algn="ctr">
                      <a:solidFill>
                        <a:srgbClr val="C00000"/>
                      </a:solidFill>
                      <a:prstDash val="solid"/>
                      <a:round/>
                      <a:headEnd type="none" w="med" len="med"/>
                      <a:tailEnd type="none" w="med" len="med"/>
                    </a:lnR>
                    <a:lnT w="28575" cap="flat" cmpd="sng" algn="ctr">
                      <a:solidFill>
                        <a:srgbClr val="C00000"/>
                      </a:solidFill>
                      <a:prstDash val="solid"/>
                      <a:round/>
                      <a:headEnd type="none" w="med" len="med"/>
                      <a:tailEnd type="none" w="med" len="med"/>
                    </a:lnT>
                    <a:lnB w="28575" cap="flat" cmpd="sng" algn="ctr">
                      <a:solidFill>
                        <a:srgbClr val="C00000"/>
                      </a:solidFill>
                      <a:prstDash val="solid"/>
                      <a:round/>
                      <a:headEnd type="none" w="med" len="med"/>
                      <a:tailEnd type="none" w="med" len="med"/>
                    </a:lnB>
                    <a:solidFill>
                      <a:srgbClr val="E5FFE5"/>
                    </a:solidFill>
                  </a:tcPr>
                </a:tc>
              </a:tr>
              <a:tr h="4143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CO" sz="2000" b="0" i="0" u="none" strike="noStrike" cap="none" normalizeH="0" baseline="0" dirty="0" smtClean="0">
                          <a:ln>
                            <a:noFill/>
                          </a:ln>
                          <a:solidFill>
                            <a:schemeClr val="tx1"/>
                          </a:solidFill>
                          <a:effectLst/>
                          <a:latin typeface="Tahoma" pitchFamily="34" charset="0"/>
                          <a:cs typeface="Tahoma" pitchFamily="34" charset="0"/>
                        </a:rPr>
                        <a:t>Etiqueta a las personas con juicios de descalificación</a:t>
                      </a:r>
                    </a:p>
                  </a:txBody>
                  <a:tcPr anchor="ctr" horzOverflow="overflow">
                    <a:lnL w="28575" cap="flat" cmpd="sng" algn="ctr">
                      <a:solidFill>
                        <a:srgbClr val="C00000"/>
                      </a:solidFill>
                      <a:prstDash val="solid"/>
                      <a:round/>
                      <a:headEnd type="none" w="med" len="med"/>
                      <a:tailEnd type="none" w="med" len="med"/>
                    </a:lnL>
                    <a:lnR w="28575" cap="flat" cmpd="sng" algn="ctr">
                      <a:solidFill>
                        <a:srgbClr val="C00000"/>
                      </a:solidFill>
                      <a:prstDash val="solid"/>
                      <a:round/>
                      <a:headEnd type="none" w="med" len="med"/>
                      <a:tailEnd type="none" w="med" len="med"/>
                    </a:lnR>
                    <a:lnT w="28575" cap="flat" cmpd="sng" algn="ctr">
                      <a:solidFill>
                        <a:srgbClr val="C00000"/>
                      </a:solidFill>
                      <a:prstDash val="solid"/>
                      <a:round/>
                      <a:headEnd type="none" w="med" len="med"/>
                      <a:tailEnd type="none" w="med" len="med"/>
                    </a:lnT>
                    <a:lnB w="28575" cap="flat" cmpd="sng" algn="ctr">
                      <a:solidFill>
                        <a:srgbClr val="C00000"/>
                      </a:solidFill>
                      <a:prstDash val="solid"/>
                      <a:round/>
                      <a:headEnd type="none" w="med" len="med"/>
                      <a:tailEnd type="none" w="med" len="med"/>
                    </a:lnB>
                    <a:solidFill>
                      <a:srgbClr val="FFE48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CO" sz="2000" b="0" i="0" u="none" strike="noStrike" cap="none" normalizeH="0" baseline="0" dirty="0" smtClean="0">
                          <a:ln>
                            <a:noFill/>
                          </a:ln>
                          <a:solidFill>
                            <a:schemeClr val="tx1"/>
                          </a:solidFill>
                          <a:effectLst/>
                          <a:latin typeface="Tahoma" pitchFamily="34" charset="0"/>
                          <a:cs typeface="Tahoma" pitchFamily="34" charset="0"/>
                        </a:rPr>
                        <a:t>Explora e identifica capacidades de las personas</a:t>
                      </a:r>
                    </a:p>
                  </a:txBody>
                  <a:tcPr anchor="ctr" horzOverflow="overflow">
                    <a:lnL w="28575" cap="flat" cmpd="sng" algn="ctr">
                      <a:solidFill>
                        <a:srgbClr val="C00000"/>
                      </a:solidFill>
                      <a:prstDash val="solid"/>
                      <a:round/>
                      <a:headEnd type="none" w="med" len="med"/>
                      <a:tailEnd type="none" w="med" len="med"/>
                    </a:lnL>
                    <a:lnR w="28575" cap="flat" cmpd="sng" algn="ctr">
                      <a:solidFill>
                        <a:srgbClr val="C00000"/>
                      </a:solidFill>
                      <a:prstDash val="solid"/>
                      <a:round/>
                      <a:headEnd type="none" w="med" len="med"/>
                      <a:tailEnd type="none" w="med" len="med"/>
                    </a:lnR>
                    <a:lnT w="28575" cap="flat" cmpd="sng" algn="ctr">
                      <a:solidFill>
                        <a:srgbClr val="C00000"/>
                      </a:solidFill>
                      <a:prstDash val="solid"/>
                      <a:round/>
                      <a:headEnd type="none" w="med" len="med"/>
                      <a:tailEnd type="none" w="med" len="med"/>
                    </a:lnT>
                    <a:lnB w="28575" cap="flat" cmpd="sng" algn="ctr">
                      <a:solidFill>
                        <a:srgbClr val="C00000"/>
                      </a:solidFill>
                      <a:prstDash val="solid"/>
                      <a:round/>
                      <a:headEnd type="none" w="med" len="med"/>
                      <a:tailEnd type="none" w="med" len="med"/>
                    </a:lnB>
                    <a:solidFill>
                      <a:srgbClr val="E5FFE5"/>
                    </a:solidFill>
                  </a:tcPr>
                </a:tc>
              </a:tr>
              <a:tr h="4143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CO" sz="2000" b="0" i="0" u="none" strike="noStrike" cap="none" normalizeH="0" baseline="0" dirty="0" smtClean="0">
                          <a:ln>
                            <a:noFill/>
                          </a:ln>
                          <a:solidFill>
                            <a:schemeClr val="tx1"/>
                          </a:solidFill>
                          <a:effectLst/>
                          <a:latin typeface="Tahoma" pitchFamily="34" charset="0"/>
                          <a:cs typeface="Tahoma" pitchFamily="34" charset="0"/>
                        </a:rPr>
                        <a:t>Se orienta a la lucha, a confrontar </a:t>
                      </a:r>
                    </a:p>
                  </a:txBody>
                  <a:tcPr anchor="ctr" horzOverflow="overflow">
                    <a:lnL w="28575" cap="flat" cmpd="sng" algn="ctr">
                      <a:solidFill>
                        <a:srgbClr val="C00000"/>
                      </a:solidFill>
                      <a:prstDash val="solid"/>
                      <a:round/>
                      <a:headEnd type="none" w="med" len="med"/>
                      <a:tailEnd type="none" w="med" len="med"/>
                    </a:lnL>
                    <a:lnR w="28575" cap="flat" cmpd="sng" algn="ctr">
                      <a:solidFill>
                        <a:srgbClr val="C00000"/>
                      </a:solidFill>
                      <a:prstDash val="solid"/>
                      <a:round/>
                      <a:headEnd type="none" w="med" len="med"/>
                      <a:tailEnd type="none" w="med" len="med"/>
                    </a:lnR>
                    <a:lnT w="28575" cap="flat" cmpd="sng" algn="ctr">
                      <a:solidFill>
                        <a:srgbClr val="C00000"/>
                      </a:solidFill>
                      <a:prstDash val="solid"/>
                      <a:round/>
                      <a:headEnd type="none" w="med" len="med"/>
                      <a:tailEnd type="none" w="med" len="med"/>
                    </a:lnT>
                    <a:lnB w="28575" cap="flat" cmpd="sng" algn="ctr">
                      <a:solidFill>
                        <a:srgbClr val="C00000"/>
                      </a:solidFill>
                      <a:prstDash val="solid"/>
                      <a:round/>
                      <a:headEnd type="none" w="med" len="med"/>
                      <a:tailEnd type="none" w="med" len="med"/>
                    </a:lnB>
                    <a:solidFill>
                      <a:srgbClr val="FFE48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CO" sz="2000" b="0" i="0" u="none" strike="noStrike" cap="none" normalizeH="0" baseline="0" dirty="0" smtClean="0">
                          <a:ln>
                            <a:noFill/>
                          </a:ln>
                          <a:solidFill>
                            <a:schemeClr val="tx1"/>
                          </a:solidFill>
                          <a:effectLst/>
                          <a:latin typeface="Tahoma" pitchFamily="34" charset="0"/>
                          <a:cs typeface="Tahoma" pitchFamily="34" charset="0"/>
                        </a:rPr>
                        <a:t>Se orienta a la acción colaborativa, a la co-construcción</a:t>
                      </a:r>
                    </a:p>
                  </a:txBody>
                  <a:tcPr anchor="ctr" horzOverflow="overflow">
                    <a:lnL w="28575" cap="flat" cmpd="sng" algn="ctr">
                      <a:solidFill>
                        <a:srgbClr val="C00000"/>
                      </a:solidFill>
                      <a:prstDash val="solid"/>
                      <a:round/>
                      <a:headEnd type="none" w="med" len="med"/>
                      <a:tailEnd type="none" w="med" len="med"/>
                    </a:lnL>
                    <a:lnR w="28575" cap="flat" cmpd="sng" algn="ctr">
                      <a:solidFill>
                        <a:srgbClr val="C00000"/>
                      </a:solidFill>
                      <a:prstDash val="solid"/>
                      <a:round/>
                      <a:headEnd type="none" w="med" len="med"/>
                      <a:tailEnd type="none" w="med" len="med"/>
                    </a:lnR>
                    <a:lnT w="28575" cap="flat" cmpd="sng" algn="ctr">
                      <a:solidFill>
                        <a:srgbClr val="C00000"/>
                      </a:solidFill>
                      <a:prstDash val="solid"/>
                      <a:round/>
                      <a:headEnd type="none" w="med" len="med"/>
                      <a:tailEnd type="none" w="med" len="med"/>
                    </a:lnT>
                    <a:lnB w="28575" cap="flat" cmpd="sng" algn="ctr">
                      <a:solidFill>
                        <a:srgbClr val="C00000"/>
                      </a:solidFill>
                      <a:prstDash val="solid"/>
                      <a:round/>
                      <a:headEnd type="none" w="med" len="med"/>
                      <a:tailEnd type="none" w="med" len="med"/>
                    </a:lnB>
                    <a:solidFill>
                      <a:srgbClr val="E5FFE5"/>
                    </a:solidFill>
                  </a:tcPr>
                </a:tc>
              </a:tr>
            </a:tbl>
          </a:graphicData>
        </a:graphic>
      </p:graphicFrame>
    </p:spTree>
  </p:cSld>
  <p:clrMapOvr>
    <a:masterClrMapping/>
  </p:clrMapOvr>
  <p:transition spd="slow"/>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AutoShape 2"/>
          <p:cNvSpPr>
            <a:spLocks noGrp="1" noChangeArrowheads="1"/>
          </p:cNvSpPr>
          <p:nvPr>
            <p:ph type="title"/>
          </p:nvPr>
        </p:nvSpPr>
        <p:spPr>
          <a:xfrm>
            <a:off x="467544" y="228600"/>
            <a:ext cx="7560840" cy="830997"/>
          </a:xfrm>
          <a:noFill/>
        </p:spPr>
        <p:txBody>
          <a:bodyPr wrap="square" rtlCol="0">
            <a:spAutoFit/>
          </a:bodyPr>
          <a:lstStyle/>
          <a:p>
            <a:r>
              <a:rPr lang="es-CO" sz="2400" b="1" kern="1200" dirty="0" smtClean="0">
                <a:solidFill>
                  <a:srgbClr val="C00000"/>
                </a:solidFill>
                <a:latin typeface="Tahoma" pitchFamily="34" charset="0"/>
                <a:ea typeface="Tahoma" pitchFamily="34" charset="0"/>
                <a:cs typeface="Tahoma" pitchFamily="34" charset="0"/>
              </a:rPr>
              <a:t>ESTAMOS EN CAPACIDAD DE HACER UN DESTINO</a:t>
            </a:r>
          </a:p>
        </p:txBody>
      </p:sp>
      <p:sp>
        <p:nvSpPr>
          <p:cNvPr id="8" name="7 CuadroTexto"/>
          <p:cNvSpPr txBox="1"/>
          <p:nvPr/>
        </p:nvSpPr>
        <p:spPr>
          <a:xfrm>
            <a:off x="395536" y="1240879"/>
            <a:ext cx="8496944" cy="4924425"/>
          </a:xfrm>
          <a:prstGeom prst="rect">
            <a:avLst/>
          </a:prstGeom>
          <a:solidFill>
            <a:srgbClr val="FFFFE1"/>
          </a:solidFill>
          <a:ln>
            <a:solidFill>
              <a:schemeClr val="tx1"/>
            </a:solidFill>
          </a:ln>
        </p:spPr>
        <p:txBody>
          <a:bodyPr wrap="square" rtlCol="0">
            <a:spAutoFit/>
          </a:bodyPr>
          <a:lstStyle/>
          <a:p>
            <a:pPr algn="just">
              <a:spcAft>
                <a:spcPts val="600"/>
              </a:spcAft>
            </a:pPr>
            <a:r>
              <a:rPr lang="es-CO" sz="2100" dirty="0" smtClean="0">
                <a:latin typeface="Tahoma" pitchFamily="34" charset="0"/>
                <a:cs typeface="Tahoma" pitchFamily="34" charset="0"/>
              </a:rPr>
              <a:t>Un gran guerrero japonés, llamado </a:t>
            </a:r>
            <a:r>
              <a:rPr lang="es-CO" sz="2100" dirty="0" err="1" smtClean="0">
                <a:latin typeface="Tahoma" pitchFamily="34" charset="0"/>
                <a:cs typeface="Tahoma" pitchFamily="34" charset="0"/>
              </a:rPr>
              <a:t>Nobunagá</a:t>
            </a:r>
            <a:r>
              <a:rPr lang="es-CO" sz="2100" dirty="0" smtClean="0">
                <a:latin typeface="Tahoma" pitchFamily="34" charset="0"/>
                <a:cs typeface="Tahoma" pitchFamily="34" charset="0"/>
              </a:rPr>
              <a:t>, decidió atacar al enemigo aun cuando sus hombres eran sólo un décimo de los que le oponía la facción rival. Se hallaba cierto de vencer, pero sus soldados estaban en duda.</a:t>
            </a:r>
          </a:p>
          <a:p>
            <a:pPr algn="just">
              <a:spcAft>
                <a:spcPts val="600"/>
              </a:spcAft>
            </a:pPr>
            <a:r>
              <a:rPr lang="es-CO" sz="2100" dirty="0" smtClean="0">
                <a:latin typeface="Tahoma" pitchFamily="34" charset="0"/>
                <a:cs typeface="Tahoma" pitchFamily="34" charset="0"/>
              </a:rPr>
              <a:t>Durante la marcha se detuvo ante un templo y dijo a sus hombres:</a:t>
            </a:r>
          </a:p>
          <a:p>
            <a:pPr algn="just">
              <a:spcAft>
                <a:spcPts val="600"/>
              </a:spcAft>
              <a:buFontTx/>
              <a:buChar char="-"/>
            </a:pPr>
            <a:r>
              <a:rPr lang="es-CO" sz="2100" dirty="0" smtClean="0">
                <a:latin typeface="Tahoma" pitchFamily="34" charset="0"/>
                <a:cs typeface="Tahoma" pitchFamily="34" charset="0"/>
              </a:rPr>
              <a:t>Después de que visite el santuario arrojaré una moneda al aire. Si sale cara, venceremos; si cruz, seremos vencidos. El destino nos tiene en su mano. Entró en el santuario y ofreció una plegaria silenciosa. Al volver, arrojó una moneda. Salió cara. Sus soldados quedaron tan seguros de vencer, que ganaron fácilmente la batalla.</a:t>
            </a:r>
          </a:p>
          <a:p>
            <a:pPr algn="just">
              <a:spcAft>
                <a:spcPts val="600"/>
              </a:spcAft>
            </a:pPr>
            <a:r>
              <a:rPr lang="es-CO" sz="2100" dirty="0" smtClean="0">
                <a:latin typeface="Tahoma" pitchFamily="34" charset="0"/>
                <a:cs typeface="Tahoma" pitchFamily="34" charset="0"/>
              </a:rPr>
              <a:t>-Nadie puede torcer la mano del destino - le dijo su asistente después del combate.</a:t>
            </a:r>
          </a:p>
          <a:p>
            <a:pPr algn="just">
              <a:spcAft>
                <a:spcPts val="600"/>
              </a:spcAft>
            </a:pPr>
            <a:r>
              <a:rPr lang="es-CO" sz="2100" dirty="0" smtClean="0">
                <a:latin typeface="Tahoma" pitchFamily="34" charset="0"/>
                <a:cs typeface="Tahoma" pitchFamily="34" charset="0"/>
              </a:rPr>
              <a:t>-El destino lo hacemos nosotros- respondió </a:t>
            </a:r>
            <a:r>
              <a:rPr lang="es-CO" sz="2100" dirty="0" err="1" smtClean="0">
                <a:latin typeface="Tahoma" pitchFamily="34" charset="0"/>
                <a:cs typeface="Tahoma" pitchFamily="34" charset="0"/>
              </a:rPr>
              <a:t>Nobunagá</a:t>
            </a:r>
            <a:r>
              <a:rPr lang="es-CO" sz="2100" dirty="0" smtClean="0">
                <a:latin typeface="Tahoma" pitchFamily="34" charset="0"/>
                <a:cs typeface="Tahoma" pitchFamily="34" charset="0"/>
              </a:rPr>
              <a:t>, enseñando una moneda que mostraba cara de ambos lados.</a:t>
            </a:r>
            <a:endParaRPr lang="es-CO" sz="2100" dirty="0">
              <a:latin typeface="Tahoma" pitchFamily="34" charset="0"/>
              <a:cs typeface="Tahoma" pitchFamily="34" charset="0"/>
            </a:endParaRPr>
          </a:p>
        </p:txBody>
      </p:sp>
    </p:spTree>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64195" name="Text Box 2051"/>
          <p:cNvSpPr txBox="1">
            <a:spLocks noChangeArrowheads="1"/>
          </p:cNvSpPr>
          <p:nvPr/>
        </p:nvSpPr>
        <p:spPr bwMode="auto">
          <a:xfrm>
            <a:off x="323528" y="1543432"/>
            <a:ext cx="8568952" cy="2234458"/>
          </a:xfrm>
          <a:prstGeom prst="rect">
            <a:avLst/>
          </a:prstGeom>
          <a:solidFill>
            <a:srgbClr val="92D050"/>
          </a:solidFill>
          <a:ln w="9525">
            <a:solidFill>
              <a:schemeClr val="tx1"/>
            </a:solidFill>
            <a:miter lim="800000"/>
            <a:headEnd/>
            <a:tailEnd/>
          </a:ln>
        </p:spPr>
        <p:txBody>
          <a:bodyPr wrap="square">
            <a:spAutoFit/>
          </a:bodyPr>
          <a:lstStyle/>
          <a:p>
            <a:pPr algn="just">
              <a:spcAft>
                <a:spcPct val="40000"/>
              </a:spcAft>
            </a:pPr>
            <a:r>
              <a:rPr lang="es-CO" dirty="0" smtClean="0">
                <a:latin typeface="Tahoma" pitchFamily="34" charset="0"/>
                <a:cs typeface="Tahoma" pitchFamily="34" charset="0"/>
              </a:rPr>
              <a:t>¿En su institución educativa cuál enfoque es el predominante? </a:t>
            </a:r>
          </a:p>
          <a:p>
            <a:pPr algn="just">
              <a:spcAft>
                <a:spcPct val="40000"/>
              </a:spcAft>
            </a:pPr>
            <a:r>
              <a:rPr lang="es-CO" dirty="0" smtClean="0">
                <a:latin typeface="Tahoma" pitchFamily="34" charset="0"/>
                <a:cs typeface="Tahoma" pitchFamily="34" charset="0"/>
              </a:rPr>
              <a:t>¿Y cuál  predomina en su relación como docente con sus estudiantes? </a:t>
            </a:r>
          </a:p>
          <a:p>
            <a:pPr algn="just">
              <a:spcAft>
                <a:spcPct val="40000"/>
              </a:spcAft>
            </a:pPr>
            <a:r>
              <a:rPr lang="es-CO" dirty="0" smtClean="0">
                <a:latin typeface="Tahoma" pitchFamily="34" charset="0"/>
                <a:cs typeface="Tahoma" pitchFamily="34" charset="0"/>
              </a:rPr>
              <a:t>¿A qué se compromete hoy para aplicar y fortalecer el enfoque apreciativo en su desempeño como docente?</a:t>
            </a:r>
            <a:endParaRPr lang="es-CO" dirty="0">
              <a:latin typeface="Tahoma" pitchFamily="34" charset="0"/>
              <a:cs typeface="Tahoma" pitchFamily="34" charset="0"/>
            </a:endParaRPr>
          </a:p>
        </p:txBody>
      </p:sp>
    </p:spTree>
  </p:cSld>
  <p:clrMapOvr>
    <a:masterClrMapping/>
  </p:clrMapOvr>
  <p:transition spd="slow"/>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188640"/>
            <a:ext cx="7835460" cy="757130"/>
          </a:xfrm>
          <a:prstGeom prst="rect">
            <a:avLst/>
          </a:prstGeom>
          <a:noFill/>
          <a:ln w="9525">
            <a:noFill/>
            <a:miter lim="800000"/>
            <a:headEnd/>
            <a:tailEnd/>
          </a:ln>
        </p:spPr>
        <p:txBody>
          <a:bodyPr anchor="ctr"/>
          <a:lstStyle/>
          <a:p>
            <a:pPr algn="ctr" eaLnBrk="0" hangingPunct="0">
              <a:lnSpc>
                <a:spcPct val="90000"/>
              </a:lnSpc>
              <a:spcBef>
                <a:spcPct val="20000"/>
              </a:spcBef>
            </a:pPr>
            <a:r>
              <a:rPr lang="es-CO" sz="2400" b="1" dirty="0" smtClean="0">
                <a:solidFill>
                  <a:srgbClr val="9A0000"/>
                </a:solidFill>
                <a:latin typeface="Tahoma" pitchFamily="34" charset="0"/>
                <a:cs typeface="Tahoma" pitchFamily="34" charset="0"/>
              </a:rPr>
              <a:t>NUEVOS APRENDIZAJES PARA POTENCIAR EL PODER TRANSFORMADOR DEL DOCENTE</a:t>
            </a:r>
            <a:endParaRPr lang="es-CO" sz="2400" b="1" dirty="0">
              <a:solidFill>
                <a:srgbClr val="9A0000"/>
              </a:solidFill>
              <a:latin typeface="Tahoma" pitchFamily="34" charset="0"/>
              <a:cs typeface="Tahoma" pitchFamily="34" charset="0"/>
            </a:endParaRPr>
          </a:p>
        </p:txBody>
      </p:sp>
      <p:sp>
        <p:nvSpPr>
          <p:cNvPr id="5" name="Text Box 3"/>
          <p:cNvSpPr txBox="1">
            <a:spLocks noChangeArrowheads="1"/>
          </p:cNvSpPr>
          <p:nvPr/>
        </p:nvSpPr>
        <p:spPr bwMode="auto">
          <a:xfrm>
            <a:off x="323528" y="1595695"/>
            <a:ext cx="8534400" cy="3724096"/>
          </a:xfrm>
          <a:prstGeom prst="rect">
            <a:avLst/>
          </a:prstGeom>
          <a:solidFill>
            <a:srgbClr val="CEEAB0"/>
          </a:solidFill>
          <a:ln w="12700">
            <a:solidFill>
              <a:schemeClr val="tx1"/>
            </a:solidFill>
            <a:miter lim="800000"/>
            <a:headEnd/>
            <a:tailEnd/>
          </a:ln>
        </p:spPr>
        <p:txBody>
          <a:bodyPr wrap="square">
            <a:spAutoFit/>
          </a:bodyPr>
          <a:lstStyle/>
          <a:p>
            <a:pPr marL="0" lvl="1" algn="just">
              <a:spcAft>
                <a:spcPts val="1200"/>
              </a:spcAft>
            </a:pPr>
            <a:r>
              <a:rPr lang="es-ES" dirty="0" smtClean="0">
                <a:latin typeface="Tahoma" pitchFamily="34" charset="0"/>
                <a:cs typeface="Tahoma" pitchFamily="34" charset="0"/>
              </a:rPr>
              <a:t>El ser humano está destruyendo su hábitat. El calentamiento global, la inseguridad, la desconfianza, la desigualdad, viene aumentando en el mundo. La escuela puede contribuir a revertir esta situación</a:t>
            </a:r>
          </a:p>
          <a:p>
            <a:pPr marL="0" lvl="1" algn="just">
              <a:spcAft>
                <a:spcPts val="1200"/>
              </a:spcAft>
            </a:pPr>
            <a:r>
              <a:rPr lang="es-ES" dirty="0" smtClean="0">
                <a:latin typeface="Tahoma" pitchFamily="34" charset="0"/>
                <a:cs typeface="Tahoma" pitchFamily="34" charset="0"/>
              </a:rPr>
              <a:t>¿Qué tipo de aprendizajes clave debemos propiciar en la escuela para aportar a revertir este proceso?</a:t>
            </a:r>
          </a:p>
          <a:p>
            <a:pPr marL="0" lvl="1" algn="just">
              <a:spcAft>
                <a:spcPts val="1200"/>
              </a:spcAft>
            </a:pPr>
            <a:r>
              <a:rPr lang="es-ES" dirty="0" smtClean="0">
                <a:latin typeface="Tahoma" pitchFamily="34" charset="0"/>
                <a:cs typeface="Tahoma" pitchFamily="34" charset="0"/>
              </a:rPr>
              <a:t>¿Cuáles son las principales limitaciones/dificultades que impiden a los docentes diseñar ambientes de aprendizaje que promuevan esos aprendizajes?</a:t>
            </a:r>
          </a:p>
        </p:txBody>
      </p:sp>
    </p:spTree>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16 CuadroTexto"/>
          <p:cNvSpPr txBox="1"/>
          <p:nvPr/>
        </p:nvSpPr>
        <p:spPr>
          <a:xfrm>
            <a:off x="395536" y="1230426"/>
            <a:ext cx="8352928" cy="4862870"/>
          </a:xfrm>
          <a:prstGeom prst="rect">
            <a:avLst/>
          </a:prstGeom>
          <a:solidFill>
            <a:srgbClr val="D8EEC0"/>
          </a:solidFill>
          <a:ln w="12700">
            <a:solidFill>
              <a:schemeClr val="tx1"/>
            </a:solidFill>
            <a:miter lim="800000"/>
            <a:headEnd/>
            <a:tailEnd/>
          </a:ln>
        </p:spPr>
        <p:txBody>
          <a:bodyPr wrap="square">
            <a:spAutoFit/>
          </a:bodyPr>
          <a:lstStyle/>
          <a:p>
            <a:pPr marL="0" lvl="1" algn="ctr">
              <a:spcAft>
                <a:spcPts val="1200"/>
              </a:spcAft>
            </a:pPr>
            <a:r>
              <a:rPr lang="es-CO" sz="2800" b="1" dirty="0">
                <a:latin typeface="Tahoma" pitchFamily="34" charset="0"/>
                <a:cs typeface="Tahoma" pitchFamily="34" charset="0"/>
              </a:rPr>
              <a:t>6</a:t>
            </a:r>
            <a:r>
              <a:rPr lang="es-CO" sz="2800" b="1" dirty="0" smtClean="0">
                <a:latin typeface="Tahoma" pitchFamily="34" charset="0"/>
                <a:cs typeface="Tahoma" pitchFamily="34" charset="0"/>
              </a:rPr>
              <a:t>. De las éticas de la justicia y la responsabilidad a la ética del cuidado</a:t>
            </a:r>
          </a:p>
          <a:p>
            <a:pPr marL="0" lvl="1" algn="ctr">
              <a:spcAft>
                <a:spcPts val="1200"/>
              </a:spcAft>
            </a:pPr>
            <a:r>
              <a:rPr lang="es-ES" sz="2800" b="1" dirty="0" smtClean="0">
                <a:latin typeface="Tahoma" pitchFamily="34" charset="0"/>
                <a:cs typeface="Tahoma" pitchFamily="34" charset="0"/>
              </a:rPr>
              <a:t>EL PODER DE CUIDAR ADEMÁS DE EVITAR DAÑAR</a:t>
            </a:r>
          </a:p>
          <a:p>
            <a:pPr marL="0" lvl="1" algn="just">
              <a:spcAft>
                <a:spcPts val="1200"/>
              </a:spcAft>
            </a:pPr>
            <a:r>
              <a:rPr lang="es-ES" dirty="0" smtClean="0">
                <a:latin typeface="Tahoma" pitchFamily="34" charset="0"/>
                <a:cs typeface="Tahoma" pitchFamily="34" charset="0"/>
              </a:rPr>
              <a:t>La educación tiene como tarea fundamental el aprender a cuidar. El cuidado es la base de la convivencia social humana. </a:t>
            </a:r>
            <a:r>
              <a:rPr lang="es-CO" dirty="0" smtClean="0">
                <a:latin typeface="Tahoma" pitchFamily="34" charset="0"/>
              </a:rPr>
              <a:t>El </a:t>
            </a:r>
            <a:r>
              <a:rPr lang="es-CO" dirty="0">
                <a:latin typeface="Tahoma" pitchFamily="34" charset="0"/>
              </a:rPr>
              <a:t>cuidado asume una doble función de prevención de daños futuros y regeneración de daños </a:t>
            </a:r>
            <a:r>
              <a:rPr lang="es-CO" dirty="0" smtClean="0">
                <a:latin typeface="Tahoma" pitchFamily="34" charset="0"/>
              </a:rPr>
              <a:t>pasados. O aprendemos a cuidar o perecemos como especie</a:t>
            </a:r>
          </a:p>
          <a:p>
            <a:pPr marL="0" lvl="1" algn="just">
              <a:spcAft>
                <a:spcPts val="1200"/>
              </a:spcAft>
            </a:pPr>
            <a:r>
              <a:rPr lang="es-CO" dirty="0" smtClean="0">
                <a:latin typeface="Tahoma" pitchFamily="34" charset="0"/>
                <a:cs typeface="Tahoma" pitchFamily="34" charset="0"/>
              </a:rPr>
              <a:t>Nel </a:t>
            </a:r>
            <a:r>
              <a:rPr lang="es-CO" dirty="0" err="1" smtClean="0">
                <a:latin typeface="Tahoma" pitchFamily="34" charset="0"/>
                <a:cs typeface="Tahoma" pitchFamily="34" charset="0"/>
              </a:rPr>
              <a:t>Nodding</a:t>
            </a:r>
            <a:r>
              <a:rPr lang="es-CO" dirty="0" smtClean="0">
                <a:latin typeface="Tahoma" pitchFamily="34" charset="0"/>
                <a:cs typeface="Tahoma" pitchFamily="34" charset="0"/>
              </a:rPr>
              <a:t>, Carol </a:t>
            </a:r>
            <a:r>
              <a:rPr lang="es-CO" dirty="0" err="1" smtClean="0">
                <a:latin typeface="Tahoma" pitchFamily="34" charset="0"/>
                <a:cs typeface="Tahoma" pitchFamily="34" charset="0"/>
              </a:rPr>
              <a:t>Guilligan</a:t>
            </a:r>
            <a:r>
              <a:rPr lang="es-CO" dirty="0" smtClean="0">
                <a:latin typeface="Tahoma" pitchFamily="34" charset="0"/>
                <a:cs typeface="Tahoma" pitchFamily="34" charset="0"/>
              </a:rPr>
              <a:t>, Leonardo Boff, Enrique Chaux, José Alberto Meza</a:t>
            </a:r>
            <a:endParaRPr lang="es-ES" dirty="0" smtClean="0">
              <a:latin typeface="Tahoma" pitchFamily="34" charset="0"/>
              <a:cs typeface="Tahoma" pitchFamily="34" charset="0"/>
            </a:endParaRPr>
          </a:p>
        </p:txBody>
      </p:sp>
      <p:sp>
        <p:nvSpPr>
          <p:cNvPr id="4" name="3 CuadroTexto"/>
          <p:cNvSpPr txBox="1"/>
          <p:nvPr/>
        </p:nvSpPr>
        <p:spPr>
          <a:xfrm>
            <a:off x="179512" y="188640"/>
            <a:ext cx="7835460" cy="757130"/>
          </a:xfrm>
          <a:prstGeom prst="rect">
            <a:avLst/>
          </a:prstGeom>
          <a:noFill/>
          <a:ln w="9525">
            <a:noFill/>
            <a:miter lim="800000"/>
            <a:headEnd/>
            <a:tailEnd/>
          </a:ln>
        </p:spPr>
        <p:txBody>
          <a:bodyPr anchor="ctr"/>
          <a:lstStyle/>
          <a:p>
            <a:pPr algn="ctr" eaLnBrk="0" hangingPunct="0">
              <a:lnSpc>
                <a:spcPct val="90000"/>
              </a:lnSpc>
              <a:spcBef>
                <a:spcPct val="20000"/>
              </a:spcBef>
            </a:pPr>
            <a:r>
              <a:rPr lang="es-CO" sz="2400" b="1" dirty="0" smtClean="0">
                <a:solidFill>
                  <a:srgbClr val="9A0000"/>
                </a:solidFill>
                <a:latin typeface="Tahoma" pitchFamily="34" charset="0"/>
                <a:cs typeface="Tahoma" pitchFamily="34" charset="0"/>
              </a:rPr>
              <a:t>OCHO NUEVOS APRENDIZAJES QUE EXPANDEN  EL PODER TRANSFORMADOR DEL DOCENTE</a:t>
            </a:r>
            <a:endParaRPr lang="es-CO" sz="2400" b="1" dirty="0">
              <a:solidFill>
                <a:srgbClr val="9A0000"/>
              </a:solidFill>
              <a:latin typeface="Tahoma" pitchFamily="34" charset="0"/>
              <a:cs typeface="Tahoma" pitchFamily="34" charset="0"/>
            </a:endParaRPr>
          </a:p>
        </p:txBody>
      </p:sp>
    </p:spTree>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a:spLocks noChangeArrowheads="1"/>
          </p:cNvSpPr>
          <p:nvPr/>
        </p:nvSpPr>
        <p:spPr bwMode="auto">
          <a:xfrm>
            <a:off x="323528" y="1268760"/>
            <a:ext cx="8534400" cy="4985980"/>
          </a:xfrm>
          <a:prstGeom prst="rect">
            <a:avLst/>
          </a:prstGeom>
          <a:solidFill>
            <a:srgbClr val="E5E5F7"/>
          </a:solidFill>
          <a:ln w="12700">
            <a:solidFill>
              <a:schemeClr val="tx1"/>
            </a:solidFill>
            <a:miter lim="800000"/>
            <a:headEnd/>
            <a:tailEnd/>
          </a:ln>
        </p:spPr>
        <p:txBody>
          <a:bodyPr>
            <a:spAutoFit/>
          </a:bodyPr>
          <a:lstStyle/>
          <a:p>
            <a:pPr algn="ctr">
              <a:spcAft>
                <a:spcPts val="1200"/>
              </a:spcAft>
            </a:pPr>
            <a:r>
              <a:rPr lang="es-CO" b="1" dirty="0" smtClean="0">
                <a:latin typeface="Tahoma" pitchFamily="34" charset="0"/>
                <a:cs typeface="Tahoma" pitchFamily="34" charset="0"/>
              </a:rPr>
              <a:t>¿Es posible para los niños y niñas ser felices en la escuela mientras aprenden?</a:t>
            </a:r>
          </a:p>
          <a:p>
            <a:pPr algn="just">
              <a:spcAft>
                <a:spcPts val="1200"/>
              </a:spcAft>
            </a:pPr>
            <a:r>
              <a:rPr lang="es-CO" dirty="0" smtClean="0">
                <a:latin typeface="Tahoma" pitchFamily="34" charset="0"/>
                <a:cs typeface="Tahoma" pitchFamily="34" charset="0"/>
              </a:rPr>
              <a:t>La institución educativa es, por definición, un centro protector de los educandos. No debe ser, por ninguna razón, un escenario de riesgos</a:t>
            </a:r>
          </a:p>
          <a:p>
            <a:pPr algn="just">
              <a:spcAft>
                <a:spcPts val="1200"/>
              </a:spcAft>
            </a:pPr>
            <a:r>
              <a:rPr lang="es-CO" dirty="0" smtClean="0">
                <a:latin typeface="Tahoma" pitchFamily="34" charset="0"/>
                <a:cs typeface="Tahoma" pitchFamily="34" charset="0"/>
              </a:rPr>
              <a:t>La relación de los docentes con los estudiantes debe estar centrada en el cuidado: del saber, de la salud, de las relaciones, del aula, de la escuela, del entorno, de la vida….</a:t>
            </a:r>
          </a:p>
          <a:p>
            <a:pPr algn="just">
              <a:spcAft>
                <a:spcPts val="1200"/>
              </a:spcAft>
            </a:pPr>
            <a:r>
              <a:rPr lang="es-CO" dirty="0" smtClean="0">
                <a:latin typeface="Tahoma" pitchFamily="34" charset="0"/>
                <a:cs typeface="Tahoma" pitchFamily="34" charset="0"/>
              </a:rPr>
              <a:t>Pero ¿Los docentes saben cuidar? ¿Fueron formados en el cuidado? ¿Proceden de historias personales en donde el cuidado estuvo presente en sus relaciones parentales, familiares, escolares y vecinales?</a:t>
            </a:r>
          </a:p>
        </p:txBody>
      </p:sp>
      <p:sp>
        <p:nvSpPr>
          <p:cNvPr id="5" name="4 CuadroTexto"/>
          <p:cNvSpPr txBox="1"/>
          <p:nvPr/>
        </p:nvSpPr>
        <p:spPr>
          <a:xfrm>
            <a:off x="179512" y="188640"/>
            <a:ext cx="7835460" cy="757130"/>
          </a:xfrm>
          <a:prstGeom prst="rect">
            <a:avLst/>
          </a:prstGeom>
          <a:noFill/>
          <a:ln w="9525">
            <a:noFill/>
            <a:miter lim="800000"/>
            <a:headEnd/>
            <a:tailEnd/>
          </a:ln>
        </p:spPr>
        <p:txBody>
          <a:bodyPr anchor="ctr"/>
          <a:lstStyle/>
          <a:p>
            <a:pPr algn="ctr" eaLnBrk="0" hangingPunct="0">
              <a:lnSpc>
                <a:spcPct val="90000"/>
              </a:lnSpc>
              <a:spcBef>
                <a:spcPct val="20000"/>
              </a:spcBef>
            </a:pPr>
            <a:r>
              <a:rPr lang="es-CO" sz="2400" b="1" dirty="0" smtClean="0">
                <a:solidFill>
                  <a:srgbClr val="9A0000"/>
                </a:solidFill>
                <a:latin typeface="Tahoma" pitchFamily="34" charset="0"/>
                <a:cs typeface="Tahoma" pitchFamily="34" charset="0"/>
              </a:rPr>
              <a:t>LA ESCUELA ES UN CENTRO PROTECTOR Y CUIDADOR</a:t>
            </a:r>
            <a:endParaRPr lang="es-CO" sz="2400" b="1" dirty="0">
              <a:solidFill>
                <a:srgbClr val="9A0000"/>
              </a:solidFill>
              <a:latin typeface="Tahoma" pitchFamily="34" charset="0"/>
              <a:cs typeface="Tahoma"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 calcmode="lin" valueType="num">
                                      <p:cBhvr additive="base">
                                        <p:cTn id="7"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a:spLocks noChangeArrowheads="1"/>
          </p:cNvSpPr>
          <p:nvPr/>
        </p:nvSpPr>
        <p:spPr bwMode="auto">
          <a:xfrm>
            <a:off x="323528" y="1486520"/>
            <a:ext cx="8534400" cy="4462760"/>
          </a:xfrm>
          <a:prstGeom prst="rect">
            <a:avLst/>
          </a:prstGeom>
          <a:solidFill>
            <a:srgbClr val="FFFFE1"/>
          </a:solidFill>
          <a:ln w="12700">
            <a:solidFill>
              <a:schemeClr val="tx1"/>
            </a:solidFill>
            <a:miter lim="800000"/>
            <a:headEnd/>
            <a:tailEnd/>
          </a:ln>
        </p:spPr>
        <p:txBody>
          <a:bodyPr>
            <a:spAutoFit/>
          </a:bodyPr>
          <a:lstStyle/>
          <a:p>
            <a:pPr algn="just">
              <a:spcAft>
                <a:spcPts val="1200"/>
              </a:spcAft>
            </a:pPr>
            <a:r>
              <a:rPr lang="es-ES_tradnl" b="1" dirty="0" smtClean="0">
                <a:latin typeface="Tahoma" pitchFamily="34" charset="0"/>
                <a:cs typeface="Tahoma" pitchFamily="34" charset="0"/>
              </a:rPr>
              <a:t>La ética de la justicia </a:t>
            </a:r>
            <a:r>
              <a:rPr lang="es-ES_tradnl" dirty="0" smtClean="0">
                <a:latin typeface="Tahoma" pitchFamily="34" charset="0"/>
                <a:cs typeface="Tahoma" pitchFamily="34" charset="0"/>
              </a:rPr>
              <a:t>asume a todas las personas como iguales en derechos y deberes, y en consecuencia plantea exigencias y provisiones desde un rasero común</a:t>
            </a:r>
          </a:p>
          <a:p>
            <a:pPr algn="just">
              <a:spcAft>
                <a:spcPts val="1200"/>
              </a:spcAft>
            </a:pPr>
            <a:r>
              <a:rPr lang="es-ES_tradnl" dirty="0" smtClean="0">
                <a:latin typeface="Tahoma" pitchFamily="34" charset="0"/>
                <a:cs typeface="Tahoma" pitchFamily="34" charset="0"/>
              </a:rPr>
              <a:t>Sin embargo, las personas no somos iguales ni biológica, ni económica,  ni cultural ni socialmente. Se requiere un trato equitativo que considere las diferencias. El enfoque diferencial</a:t>
            </a:r>
            <a:endParaRPr lang="es-CO" dirty="0" smtClean="0">
              <a:latin typeface="Tahoma" pitchFamily="34" charset="0"/>
              <a:cs typeface="Tahoma" pitchFamily="34" charset="0"/>
            </a:endParaRPr>
          </a:p>
          <a:p>
            <a:pPr algn="just">
              <a:spcAft>
                <a:spcPts val="1200"/>
              </a:spcAft>
            </a:pPr>
            <a:r>
              <a:rPr lang="es-ES_tradnl" b="1" dirty="0" smtClean="0">
                <a:latin typeface="Tahoma" pitchFamily="34" charset="0"/>
                <a:cs typeface="Tahoma" pitchFamily="34" charset="0"/>
              </a:rPr>
              <a:t>La ética de la responsabilidad </a:t>
            </a:r>
            <a:r>
              <a:rPr lang="es-ES_tradnl" dirty="0" smtClean="0">
                <a:latin typeface="Tahoma" pitchFamily="34" charset="0"/>
                <a:cs typeface="Tahoma" pitchFamily="34" charset="0"/>
              </a:rPr>
              <a:t>nos invita a evitar hacer el mal, a no dañar, y en caso de que ello ocurra a asumir las consecuencias, a dar la cara para resarcir, mitigar y/o prevenir los daños</a:t>
            </a:r>
            <a:endParaRPr lang="es-CO" dirty="0" smtClean="0">
              <a:latin typeface="Tahoma" pitchFamily="34" charset="0"/>
              <a:cs typeface="Tahoma" pitchFamily="34" charset="0"/>
            </a:endParaRPr>
          </a:p>
        </p:txBody>
      </p:sp>
      <p:sp>
        <p:nvSpPr>
          <p:cNvPr id="7" name="6 CuadroTexto"/>
          <p:cNvSpPr txBox="1"/>
          <p:nvPr/>
        </p:nvSpPr>
        <p:spPr>
          <a:xfrm>
            <a:off x="179512" y="260648"/>
            <a:ext cx="7776864" cy="830997"/>
          </a:xfrm>
          <a:prstGeom prst="rect">
            <a:avLst/>
          </a:prstGeom>
          <a:noFill/>
        </p:spPr>
        <p:txBody>
          <a:bodyPr wrap="square" rtlCol="0">
            <a:spAutoFit/>
          </a:bodyPr>
          <a:lstStyle/>
          <a:p>
            <a:pPr algn="ctr"/>
            <a:r>
              <a:rPr lang="es-CO" b="1" dirty="0" smtClean="0">
                <a:solidFill>
                  <a:srgbClr val="C00000"/>
                </a:solidFill>
                <a:latin typeface="Tahoma" pitchFamily="34" charset="0"/>
                <a:cs typeface="Tahoma" pitchFamily="34" charset="0"/>
              </a:rPr>
              <a:t>LAS ÉTICAS DE LA JUSTICIA Y DE LA RESPONSABILIDAD </a:t>
            </a:r>
            <a:endParaRPr lang="es-CO" b="1" dirty="0">
              <a:solidFill>
                <a:srgbClr val="C00000"/>
              </a:solidFill>
              <a:latin typeface="Tahoma" pitchFamily="34" charset="0"/>
              <a:cs typeface="Tahoma" pitchFamily="34" charset="0"/>
            </a:endParaRPr>
          </a:p>
        </p:txBody>
      </p:sp>
    </p:spTree>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a:spLocks noChangeArrowheads="1"/>
          </p:cNvSpPr>
          <p:nvPr/>
        </p:nvSpPr>
        <p:spPr bwMode="auto">
          <a:xfrm>
            <a:off x="323528" y="1289660"/>
            <a:ext cx="8534400" cy="3939540"/>
          </a:xfrm>
          <a:prstGeom prst="rect">
            <a:avLst/>
          </a:prstGeom>
          <a:solidFill>
            <a:srgbClr val="E5FFE5"/>
          </a:solidFill>
          <a:ln w="12700">
            <a:solidFill>
              <a:schemeClr val="tx1"/>
            </a:solidFill>
            <a:miter lim="800000"/>
            <a:headEnd/>
            <a:tailEnd/>
          </a:ln>
        </p:spPr>
        <p:txBody>
          <a:bodyPr>
            <a:spAutoFit/>
          </a:bodyPr>
          <a:lstStyle/>
          <a:p>
            <a:pPr algn="just">
              <a:spcAft>
                <a:spcPts val="1200"/>
              </a:spcAft>
            </a:pPr>
            <a:r>
              <a:rPr lang="es-ES_tradnl" dirty="0" smtClean="0">
                <a:latin typeface="Tahoma" pitchFamily="34" charset="0"/>
                <a:cs typeface="Tahoma" pitchFamily="34" charset="0"/>
              </a:rPr>
              <a:t>Cuidar significa entretejer una relación amorosa con la realidad y con cada ser de la naturaleza. Es entender que los seres vivos y el entorno natural tienen un valor intrínseco que va más allá de la utilidad que podamos encontrarle para nuestro bienestar, y que deben ser respetados y protegidos. </a:t>
            </a:r>
          </a:p>
          <a:p>
            <a:pPr algn="just">
              <a:spcAft>
                <a:spcPts val="1200"/>
              </a:spcAft>
            </a:pPr>
            <a:r>
              <a:rPr lang="es-ES_tradnl" dirty="0" smtClean="0">
                <a:latin typeface="Tahoma" pitchFamily="34" charset="0"/>
                <a:cs typeface="Tahoma" pitchFamily="34" charset="0"/>
              </a:rPr>
              <a:t>Cuidar significa implicarse con las personas y los seres de la naturaleza, brindarles atención y preocuparnos por su presente y su futuro. El cuidado incluye sentimientos de preocupación, responsabilidad y afecto, así como el trabajo de atender las necesidades de otras personas. </a:t>
            </a:r>
            <a:endParaRPr lang="es-CO" dirty="0" smtClean="0">
              <a:latin typeface="Tahoma" pitchFamily="34" charset="0"/>
              <a:cs typeface="Tahoma" pitchFamily="34" charset="0"/>
            </a:endParaRPr>
          </a:p>
        </p:txBody>
      </p:sp>
      <p:sp>
        <p:nvSpPr>
          <p:cNvPr id="7" name="6 CuadroTexto"/>
          <p:cNvSpPr txBox="1"/>
          <p:nvPr/>
        </p:nvSpPr>
        <p:spPr>
          <a:xfrm>
            <a:off x="179512" y="260648"/>
            <a:ext cx="7776864" cy="461665"/>
          </a:xfrm>
          <a:prstGeom prst="rect">
            <a:avLst/>
          </a:prstGeom>
          <a:noFill/>
        </p:spPr>
        <p:txBody>
          <a:bodyPr wrap="square" rtlCol="0">
            <a:spAutoFit/>
          </a:bodyPr>
          <a:lstStyle/>
          <a:p>
            <a:pPr algn="ctr"/>
            <a:r>
              <a:rPr lang="es-CO" b="1" dirty="0" smtClean="0">
                <a:solidFill>
                  <a:srgbClr val="C00000"/>
                </a:solidFill>
                <a:latin typeface="Tahoma" pitchFamily="34" charset="0"/>
                <a:cs typeface="Tahoma" pitchFamily="34" charset="0"/>
              </a:rPr>
              <a:t>LA ÉTICA DEL CUIDADO</a:t>
            </a:r>
            <a:endParaRPr lang="es-CO" b="1" dirty="0">
              <a:solidFill>
                <a:srgbClr val="C00000"/>
              </a:solidFill>
              <a:latin typeface="Tahoma" pitchFamily="34" charset="0"/>
              <a:cs typeface="Tahoma" pitchFamily="34" charset="0"/>
            </a:endParaRPr>
          </a:p>
        </p:txBody>
      </p:sp>
    </p:spTree>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a:spLocks noChangeArrowheads="1"/>
          </p:cNvSpPr>
          <p:nvPr/>
        </p:nvSpPr>
        <p:spPr bwMode="auto">
          <a:xfrm>
            <a:off x="323528" y="1124744"/>
            <a:ext cx="8534400" cy="5293757"/>
          </a:xfrm>
          <a:prstGeom prst="rect">
            <a:avLst/>
          </a:prstGeom>
          <a:solidFill>
            <a:srgbClr val="FFE48F"/>
          </a:solidFill>
          <a:ln w="12700">
            <a:solidFill>
              <a:schemeClr val="tx1"/>
            </a:solidFill>
            <a:miter lim="800000"/>
            <a:headEnd/>
            <a:tailEnd/>
          </a:ln>
        </p:spPr>
        <p:txBody>
          <a:bodyPr>
            <a:spAutoFit/>
          </a:bodyPr>
          <a:lstStyle/>
          <a:p>
            <a:pPr algn="just">
              <a:spcAft>
                <a:spcPts val="1200"/>
              </a:spcAft>
            </a:pPr>
            <a:r>
              <a:rPr lang="es-ES" sz="2200" dirty="0">
                <a:latin typeface="Tahoma" pitchFamily="34" charset="0"/>
                <a:cs typeface="Tahoma" pitchFamily="34" charset="0"/>
              </a:rPr>
              <a:t>U</a:t>
            </a:r>
            <a:r>
              <a:rPr lang="es-ES" sz="2200" dirty="0" smtClean="0">
                <a:latin typeface="Tahoma" pitchFamily="34" charset="0"/>
                <a:cs typeface="Tahoma" pitchFamily="34" charset="0"/>
              </a:rPr>
              <a:t>na relación se puede denominar de cuidado cuando se dan tres condiciones: </a:t>
            </a:r>
          </a:p>
          <a:p>
            <a:pPr marL="177800" indent="-177800" algn="just">
              <a:spcAft>
                <a:spcPts val="1200"/>
              </a:spcAft>
              <a:buFont typeface="Arial" panose="020B0604020202020204" pitchFamily="34" charset="0"/>
              <a:buChar char="•"/>
            </a:pPr>
            <a:r>
              <a:rPr lang="es-ES" sz="2000" dirty="0">
                <a:latin typeface="Tahoma" pitchFamily="34" charset="0"/>
                <a:cs typeface="Tahoma" pitchFamily="34" charset="0"/>
              </a:rPr>
              <a:t>C</a:t>
            </a:r>
            <a:r>
              <a:rPr lang="es-ES" sz="2000" dirty="0" smtClean="0">
                <a:latin typeface="Tahoma" pitchFamily="34" charset="0"/>
                <a:cs typeface="Tahoma" pitchFamily="34" charset="0"/>
              </a:rPr>
              <a:t>ada una de las partes involucradas siente y expresa un genuino interés por el bienestar de la otra. No sólo se evita lastimar o afectar negativamente el bienestar de la otra persona, sino que se requiere de un comportamiento proactivo a favor del otro </a:t>
            </a:r>
          </a:p>
          <a:p>
            <a:pPr marL="177800" indent="-177800" algn="just">
              <a:spcAft>
                <a:spcPts val="1200"/>
              </a:spcAft>
              <a:buFont typeface="Arial" panose="020B0604020202020204" pitchFamily="34" charset="0"/>
              <a:buChar char="•"/>
            </a:pPr>
            <a:r>
              <a:rPr lang="es-ES" sz="2000" dirty="0" smtClean="0">
                <a:latin typeface="Tahoma" pitchFamily="34" charset="0"/>
                <a:cs typeface="Tahoma" pitchFamily="34" charset="0"/>
              </a:rPr>
              <a:t>Se tiene una comunicación abierta y bidireccional que facilita el que cada persona sepa qué necesita y cómo se expresa el otro, sepa leer e interpretar sus señales, y cuál es el comportamiento correcto para responder adecuadamente a las mismas </a:t>
            </a:r>
          </a:p>
          <a:p>
            <a:pPr marL="177800" indent="-177800" algn="just">
              <a:spcAft>
                <a:spcPts val="1200"/>
              </a:spcAft>
              <a:buFont typeface="Arial" panose="020B0604020202020204" pitchFamily="34" charset="0"/>
              <a:buChar char="•"/>
            </a:pPr>
            <a:r>
              <a:rPr lang="es-ES" sz="2000" dirty="0" smtClean="0">
                <a:latin typeface="Tahoma" pitchFamily="34" charset="0"/>
                <a:cs typeface="Tahoma" pitchFamily="34" charset="0"/>
              </a:rPr>
              <a:t>Existe reciprocidad, de modo que veces se es cuidador -lo cual exige estar atento a cualquier necesidad que la otra persona pueda manifestar y realizar lo que se considere necesario para que esté mejor-, y en otras ocasiones se es cuidado, por lo cual se expresan las propias necesidades o deseos y se responde a las acciones de cuidado de la otra persona</a:t>
            </a:r>
            <a:endParaRPr lang="es-CO" sz="2000" dirty="0" smtClean="0">
              <a:latin typeface="Tahoma" pitchFamily="34" charset="0"/>
              <a:cs typeface="Tahoma" pitchFamily="34" charset="0"/>
            </a:endParaRPr>
          </a:p>
        </p:txBody>
      </p:sp>
      <p:sp>
        <p:nvSpPr>
          <p:cNvPr id="5" name="4 CuadroTexto"/>
          <p:cNvSpPr txBox="1"/>
          <p:nvPr/>
        </p:nvSpPr>
        <p:spPr>
          <a:xfrm>
            <a:off x="179512" y="260648"/>
            <a:ext cx="7776864" cy="461665"/>
          </a:xfrm>
          <a:prstGeom prst="rect">
            <a:avLst/>
          </a:prstGeom>
          <a:noFill/>
        </p:spPr>
        <p:txBody>
          <a:bodyPr wrap="square" rtlCol="0">
            <a:spAutoFit/>
          </a:bodyPr>
          <a:lstStyle/>
          <a:p>
            <a:pPr algn="ctr"/>
            <a:r>
              <a:rPr lang="es-CO" b="1" dirty="0" smtClean="0">
                <a:solidFill>
                  <a:srgbClr val="C00000"/>
                </a:solidFill>
                <a:latin typeface="Tahoma" pitchFamily="34" charset="0"/>
                <a:cs typeface="Tahoma" pitchFamily="34" charset="0"/>
              </a:rPr>
              <a:t>LA ÉTICA DEL CUIDADO</a:t>
            </a:r>
            <a:endParaRPr lang="es-CO" b="1" dirty="0">
              <a:solidFill>
                <a:srgbClr val="C00000"/>
              </a:solidFill>
              <a:latin typeface="Tahoma" pitchFamily="34" charset="0"/>
              <a:cs typeface="Tahoma" pitchFamily="34" charset="0"/>
            </a:endParaRPr>
          </a:p>
        </p:txBody>
      </p:sp>
    </p:spTree>
    <p:extLst>
      <p:ext uri="{BB962C8B-B14F-4D97-AF65-F5344CB8AC3E}">
        <p14:creationId xmlns="" xmlns:p14="http://schemas.microsoft.com/office/powerpoint/2010/main" val="1647128431"/>
      </p:ext>
    </p:extLst>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64195" name="Text Box 2051"/>
          <p:cNvSpPr txBox="1">
            <a:spLocks noChangeArrowheads="1"/>
          </p:cNvSpPr>
          <p:nvPr/>
        </p:nvSpPr>
        <p:spPr bwMode="auto">
          <a:xfrm>
            <a:off x="323528" y="1543432"/>
            <a:ext cx="8568952" cy="1348061"/>
          </a:xfrm>
          <a:prstGeom prst="rect">
            <a:avLst/>
          </a:prstGeom>
          <a:solidFill>
            <a:srgbClr val="92D050"/>
          </a:solidFill>
          <a:ln w="9525">
            <a:solidFill>
              <a:schemeClr val="tx1"/>
            </a:solidFill>
            <a:miter lim="800000"/>
            <a:headEnd/>
            <a:tailEnd/>
          </a:ln>
        </p:spPr>
        <p:txBody>
          <a:bodyPr wrap="square">
            <a:spAutoFit/>
          </a:bodyPr>
          <a:lstStyle/>
          <a:p>
            <a:pPr algn="just">
              <a:spcAft>
                <a:spcPct val="40000"/>
              </a:spcAft>
            </a:pPr>
            <a:r>
              <a:rPr lang="es-CO" dirty="0" smtClean="0">
                <a:latin typeface="Tahoma" pitchFamily="34" charset="0"/>
                <a:cs typeface="Tahoma" pitchFamily="34" charset="0"/>
              </a:rPr>
              <a:t>¿Es usted un cuidador?</a:t>
            </a:r>
          </a:p>
          <a:p>
            <a:pPr algn="just">
              <a:spcAft>
                <a:spcPct val="40000"/>
              </a:spcAft>
            </a:pPr>
            <a:r>
              <a:rPr lang="es-CO" dirty="0" smtClean="0">
                <a:latin typeface="Tahoma" pitchFamily="34" charset="0"/>
                <a:cs typeface="Tahoma" pitchFamily="34" charset="0"/>
              </a:rPr>
              <a:t>¿Qué se compromete a cambiar para fortalecer prácticas docentes de cuidado?</a:t>
            </a:r>
            <a:endParaRPr lang="es-CO" dirty="0">
              <a:latin typeface="Tahoma" pitchFamily="34" charset="0"/>
              <a:cs typeface="Tahoma" pitchFamily="34" charset="0"/>
            </a:endParaRPr>
          </a:p>
        </p:txBody>
      </p:sp>
      <p:sp>
        <p:nvSpPr>
          <p:cNvPr id="2" name="1 Título"/>
          <p:cNvSpPr>
            <a:spLocks noGrp="1"/>
          </p:cNvSpPr>
          <p:nvPr>
            <p:ph type="title"/>
          </p:nvPr>
        </p:nvSpPr>
        <p:spPr/>
        <p:txBody>
          <a:bodyPr/>
          <a:lstStyle/>
          <a:p>
            <a:endParaRPr lang="es-CO"/>
          </a:p>
        </p:txBody>
      </p:sp>
    </p:spTree>
  </p:cSld>
  <p:clrMapOvr>
    <a:masterClrMapping/>
  </p:clrMapOvr>
  <p:transition spd="slow"/>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188640"/>
            <a:ext cx="7835460" cy="757130"/>
          </a:xfrm>
          <a:prstGeom prst="rect">
            <a:avLst/>
          </a:prstGeom>
          <a:noFill/>
          <a:ln w="9525">
            <a:noFill/>
            <a:miter lim="800000"/>
            <a:headEnd/>
            <a:tailEnd/>
          </a:ln>
        </p:spPr>
        <p:txBody>
          <a:bodyPr anchor="ctr"/>
          <a:lstStyle/>
          <a:p>
            <a:pPr algn="ctr" eaLnBrk="0" hangingPunct="0">
              <a:lnSpc>
                <a:spcPct val="90000"/>
              </a:lnSpc>
              <a:spcBef>
                <a:spcPct val="20000"/>
              </a:spcBef>
            </a:pPr>
            <a:r>
              <a:rPr lang="es-CO" sz="2400" b="1" dirty="0" smtClean="0">
                <a:solidFill>
                  <a:srgbClr val="9A0000"/>
                </a:solidFill>
                <a:latin typeface="Tahoma" pitchFamily="34" charset="0"/>
                <a:cs typeface="Tahoma" pitchFamily="34" charset="0"/>
              </a:rPr>
              <a:t>NUEVOS APRENDIZAJES PARA POTENCIAR EL PODER TRANSFORMADOR DEL DOCENTE</a:t>
            </a:r>
            <a:endParaRPr lang="es-CO" sz="2400" b="1" dirty="0">
              <a:solidFill>
                <a:srgbClr val="9A0000"/>
              </a:solidFill>
              <a:latin typeface="Tahoma" pitchFamily="34" charset="0"/>
              <a:cs typeface="Tahoma" pitchFamily="34" charset="0"/>
            </a:endParaRPr>
          </a:p>
        </p:txBody>
      </p:sp>
      <p:sp>
        <p:nvSpPr>
          <p:cNvPr id="5" name="Text Box 3"/>
          <p:cNvSpPr txBox="1">
            <a:spLocks noChangeArrowheads="1"/>
          </p:cNvSpPr>
          <p:nvPr/>
        </p:nvSpPr>
        <p:spPr bwMode="auto">
          <a:xfrm>
            <a:off x="323528" y="1595695"/>
            <a:ext cx="8534400" cy="4093428"/>
          </a:xfrm>
          <a:prstGeom prst="rect">
            <a:avLst/>
          </a:prstGeom>
          <a:solidFill>
            <a:srgbClr val="DDF2FF"/>
          </a:solidFill>
          <a:ln w="12700">
            <a:solidFill>
              <a:schemeClr val="tx1"/>
            </a:solidFill>
            <a:miter lim="800000"/>
            <a:headEnd/>
            <a:tailEnd/>
          </a:ln>
        </p:spPr>
        <p:txBody>
          <a:bodyPr wrap="square">
            <a:spAutoFit/>
          </a:bodyPr>
          <a:lstStyle/>
          <a:p>
            <a:pPr marL="0" lvl="1" algn="just">
              <a:spcAft>
                <a:spcPts val="1200"/>
              </a:spcAft>
            </a:pPr>
            <a:r>
              <a:rPr lang="es-ES" dirty="0" smtClean="0">
                <a:latin typeface="Tahoma" pitchFamily="34" charset="0"/>
                <a:cs typeface="Tahoma" pitchFamily="34" charset="0"/>
              </a:rPr>
              <a:t>En el mundo actual el docente ya no es el depositario y transmisor del conocimiento, sino un potenciador del desarrollo de capacidades de los estudiantes para moverse en entornos complejos, cambiantes y en donde debe actuar en autonomía</a:t>
            </a:r>
          </a:p>
          <a:p>
            <a:pPr marL="0" lvl="1" algn="just">
              <a:spcAft>
                <a:spcPts val="1200"/>
              </a:spcAft>
            </a:pPr>
            <a:r>
              <a:rPr lang="es-ES" dirty="0" smtClean="0">
                <a:latin typeface="Tahoma" pitchFamily="34" charset="0"/>
                <a:cs typeface="Tahoma" pitchFamily="34" charset="0"/>
              </a:rPr>
              <a:t>¿Desde el punto de vista del uso del lenguaje, cómo deben ser las prácticas de un educador que se comprometa  aportar en el logro de este objetivo?</a:t>
            </a:r>
          </a:p>
          <a:p>
            <a:pPr marL="0" lvl="1" algn="just">
              <a:spcAft>
                <a:spcPts val="1200"/>
              </a:spcAft>
            </a:pPr>
            <a:r>
              <a:rPr lang="es-ES" dirty="0" smtClean="0">
                <a:latin typeface="Tahoma" pitchFamily="34" charset="0"/>
                <a:cs typeface="Tahoma" pitchFamily="34" charset="0"/>
              </a:rPr>
              <a:t>¿Cuáles son las principales limitaciones/dificultades que impiden a los docentes implementar estas prácticas?</a:t>
            </a:r>
          </a:p>
        </p:txBody>
      </p:sp>
    </p:spTree>
  </p:cSld>
  <p:clrMapOvr>
    <a:masterClrMapping/>
  </p:clrMapOv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a:spLocks noChangeArrowheads="1"/>
          </p:cNvSpPr>
          <p:nvPr/>
        </p:nvSpPr>
        <p:spPr bwMode="auto">
          <a:xfrm>
            <a:off x="323528" y="1412776"/>
            <a:ext cx="8534400" cy="4185761"/>
          </a:xfrm>
          <a:prstGeom prst="rect">
            <a:avLst/>
          </a:prstGeom>
          <a:solidFill>
            <a:srgbClr val="DDF2FF"/>
          </a:solidFill>
          <a:ln w="12700">
            <a:solidFill>
              <a:schemeClr val="tx1"/>
            </a:solidFill>
            <a:miter lim="800000"/>
            <a:headEnd/>
            <a:tailEnd/>
          </a:ln>
        </p:spPr>
        <p:txBody>
          <a:bodyPr>
            <a:spAutoFit/>
          </a:bodyPr>
          <a:lstStyle/>
          <a:p>
            <a:pPr marL="0" lvl="1" algn="ctr">
              <a:spcAft>
                <a:spcPts val="1200"/>
              </a:spcAft>
            </a:pPr>
            <a:r>
              <a:rPr lang="es-ES" sz="2800" b="1" dirty="0" smtClean="0">
                <a:latin typeface="Tahoma" pitchFamily="34" charset="0"/>
                <a:cs typeface="Tahoma" pitchFamily="34" charset="0"/>
              </a:rPr>
              <a:t>7. Del docente orador al educador con capacidades conversacionales </a:t>
            </a:r>
            <a:endParaRPr lang="es-CO" sz="2800" b="1" dirty="0" smtClean="0">
              <a:latin typeface="Tahoma" pitchFamily="34" charset="0"/>
              <a:cs typeface="Tahoma" pitchFamily="34" charset="0"/>
            </a:endParaRPr>
          </a:p>
          <a:p>
            <a:pPr marL="0" lvl="1" algn="ctr">
              <a:spcAft>
                <a:spcPts val="1200"/>
              </a:spcAft>
            </a:pPr>
            <a:r>
              <a:rPr lang="es-ES" sz="2800" b="1" dirty="0" smtClean="0">
                <a:latin typeface="Tahoma" pitchFamily="34" charset="0"/>
                <a:cs typeface="Tahoma" pitchFamily="34" charset="0"/>
              </a:rPr>
              <a:t>EL PODER DEL LENGUAJE PARA AMPLIAR EL HORIZONTE DE POSIBILIDADES</a:t>
            </a:r>
          </a:p>
          <a:p>
            <a:pPr marL="0" lvl="1">
              <a:spcAft>
                <a:spcPts val="1200"/>
              </a:spcAft>
            </a:pPr>
            <a:r>
              <a:rPr lang="es-ES" sz="2800" b="1" dirty="0" smtClean="0">
                <a:latin typeface="Tahoma" pitchFamily="34" charset="0"/>
                <a:cs typeface="Tahoma" pitchFamily="34" charset="0"/>
              </a:rPr>
              <a:t> </a:t>
            </a:r>
            <a:r>
              <a:rPr lang="es-CO" dirty="0" smtClean="0">
                <a:latin typeface="Tahoma" pitchFamily="34" charset="0"/>
                <a:cs typeface="Tahoma" pitchFamily="34" charset="0"/>
              </a:rPr>
              <a:t>Las capacidades conversacionales permiten al docente comprender a sus estudiantes desde una escucha activa, y generar un habla que respeta, asume, valora, convoca, empodera y abre a la participación </a:t>
            </a:r>
          </a:p>
          <a:p>
            <a:pPr marL="0" lvl="1">
              <a:spcAft>
                <a:spcPts val="1200"/>
              </a:spcAft>
            </a:pPr>
            <a:r>
              <a:rPr lang="es-CO" dirty="0" smtClean="0">
                <a:latin typeface="Tahoma" pitchFamily="34" charset="0"/>
                <a:cs typeface="Tahoma" pitchFamily="34" charset="0"/>
              </a:rPr>
              <a:t>R. Echeverría, F. Flores, </a:t>
            </a:r>
            <a:r>
              <a:rPr lang="es-CO" dirty="0" err="1" smtClean="0">
                <a:latin typeface="Tahoma" pitchFamily="34" charset="0"/>
                <a:cs typeface="Tahoma" pitchFamily="34" charset="0"/>
              </a:rPr>
              <a:t>R.Diltz</a:t>
            </a:r>
            <a:r>
              <a:rPr lang="es-CO" dirty="0" smtClean="0">
                <a:latin typeface="Tahoma" pitchFamily="34" charset="0"/>
                <a:cs typeface="Tahoma" pitchFamily="34" charset="0"/>
              </a:rPr>
              <a:t>, P. </a:t>
            </a:r>
            <a:r>
              <a:rPr lang="es-CO" dirty="0" err="1" smtClean="0">
                <a:latin typeface="Tahoma" pitchFamily="34" charset="0"/>
                <a:cs typeface="Tahoma" pitchFamily="34" charset="0"/>
              </a:rPr>
              <a:t>Watzlawick</a:t>
            </a:r>
            <a:endParaRPr lang="es-ES" sz="2800" b="1" dirty="0" smtClean="0">
              <a:latin typeface="Tahoma" pitchFamily="34" charset="0"/>
              <a:cs typeface="Tahoma" pitchFamily="34" charset="0"/>
            </a:endParaRPr>
          </a:p>
        </p:txBody>
      </p:sp>
      <p:sp>
        <p:nvSpPr>
          <p:cNvPr id="5" name="4 CuadroTexto"/>
          <p:cNvSpPr txBox="1"/>
          <p:nvPr/>
        </p:nvSpPr>
        <p:spPr>
          <a:xfrm>
            <a:off x="179512" y="188640"/>
            <a:ext cx="7835460" cy="757130"/>
          </a:xfrm>
          <a:prstGeom prst="rect">
            <a:avLst/>
          </a:prstGeom>
          <a:noFill/>
          <a:ln w="9525">
            <a:noFill/>
            <a:miter lim="800000"/>
            <a:headEnd/>
            <a:tailEnd/>
          </a:ln>
        </p:spPr>
        <p:txBody>
          <a:bodyPr anchor="ctr"/>
          <a:lstStyle/>
          <a:p>
            <a:pPr algn="ctr" eaLnBrk="0" hangingPunct="0">
              <a:lnSpc>
                <a:spcPct val="90000"/>
              </a:lnSpc>
              <a:spcBef>
                <a:spcPct val="20000"/>
              </a:spcBef>
            </a:pPr>
            <a:r>
              <a:rPr lang="es-CO" sz="2400" b="1" dirty="0" smtClean="0">
                <a:solidFill>
                  <a:srgbClr val="9A0000"/>
                </a:solidFill>
                <a:latin typeface="Tahoma" pitchFamily="34" charset="0"/>
                <a:cs typeface="Tahoma" pitchFamily="34" charset="0"/>
              </a:rPr>
              <a:t>OCHO NUEVOS APRENDIZAJES QUE EXPANDEN  EL PODER TRANSFORMADOR DEL DOCENTE</a:t>
            </a:r>
            <a:endParaRPr lang="es-CO" sz="2400" b="1" dirty="0">
              <a:solidFill>
                <a:srgbClr val="9A0000"/>
              </a:solidFill>
              <a:latin typeface="Tahoma" pitchFamily="34" charset="0"/>
              <a:cs typeface="Tahoma" pitchFamily="34" charset="0"/>
            </a:endParaRPr>
          </a:p>
        </p:txBody>
      </p:sp>
    </p:spTree>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a:spLocks noChangeArrowheads="1"/>
          </p:cNvSpPr>
          <p:nvPr/>
        </p:nvSpPr>
        <p:spPr bwMode="auto">
          <a:xfrm>
            <a:off x="323528" y="1412776"/>
            <a:ext cx="8534400" cy="3508653"/>
          </a:xfrm>
          <a:prstGeom prst="rect">
            <a:avLst/>
          </a:prstGeom>
          <a:solidFill>
            <a:srgbClr val="E5FFE5"/>
          </a:solidFill>
          <a:ln w="12700">
            <a:solidFill>
              <a:schemeClr val="tx1"/>
            </a:solidFill>
            <a:miter lim="800000"/>
            <a:headEnd/>
            <a:tailEnd/>
          </a:ln>
        </p:spPr>
        <p:txBody>
          <a:bodyPr>
            <a:spAutoFit/>
          </a:bodyPr>
          <a:lstStyle/>
          <a:p>
            <a:pPr marL="177800" indent="-177800">
              <a:spcAft>
                <a:spcPts val="1200"/>
              </a:spcAft>
              <a:buFont typeface="Arial" pitchFamily="34" charset="0"/>
              <a:buChar char="•"/>
            </a:pPr>
            <a:r>
              <a:rPr lang="es-CO" dirty="0" smtClean="0">
                <a:latin typeface="Tahoma" pitchFamily="34" charset="0"/>
                <a:cs typeface="Tahoma" pitchFamily="34" charset="0"/>
              </a:rPr>
              <a:t>Tradicionalmente el docente se entiende como un hablante que posee el conocimiento, y asume su labor como de la un enseñante a través de la palabra. </a:t>
            </a:r>
          </a:p>
          <a:p>
            <a:pPr marL="177800" indent="-177800">
              <a:spcAft>
                <a:spcPts val="1200"/>
              </a:spcAft>
              <a:buFont typeface="Arial" pitchFamily="34" charset="0"/>
              <a:buChar char="•"/>
            </a:pPr>
            <a:r>
              <a:rPr lang="es-CO" dirty="0" smtClean="0">
                <a:latin typeface="Tahoma" pitchFamily="34" charset="0"/>
                <a:cs typeface="Tahoma" pitchFamily="34" charset="0"/>
              </a:rPr>
              <a:t>Se asume que el habla es activa y que la escucha es pasiva</a:t>
            </a:r>
          </a:p>
          <a:p>
            <a:pPr marL="177800" indent="-177800">
              <a:spcAft>
                <a:spcPts val="1200"/>
              </a:spcAft>
              <a:buFont typeface="Arial" pitchFamily="34" charset="0"/>
              <a:buChar char="•"/>
            </a:pPr>
            <a:r>
              <a:rPr lang="es-CO" dirty="0" smtClean="0">
                <a:latin typeface="Tahoma" pitchFamily="34" charset="0"/>
                <a:cs typeface="Tahoma" pitchFamily="34" charset="0"/>
              </a:rPr>
              <a:t>Que el habla es la responsabilidad del docente, y que la escucha lo es del educando</a:t>
            </a:r>
          </a:p>
          <a:p>
            <a:pPr marL="177800" indent="-177800">
              <a:spcAft>
                <a:spcPts val="1200"/>
              </a:spcAft>
              <a:buFont typeface="Arial" pitchFamily="34" charset="0"/>
              <a:buChar char="•"/>
            </a:pPr>
            <a:r>
              <a:rPr lang="es-CO" dirty="0" smtClean="0">
                <a:latin typeface="Tahoma" pitchFamily="34" charset="0"/>
                <a:cs typeface="Tahoma" pitchFamily="34" charset="0"/>
              </a:rPr>
              <a:t>Así se han diseñado arquitectónicamente las aulas y así se disponen usualmente los muebles en el salón de clase</a:t>
            </a:r>
          </a:p>
        </p:txBody>
      </p:sp>
      <p:sp>
        <p:nvSpPr>
          <p:cNvPr id="7" name="6 CuadroTexto"/>
          <p:cNvSpPr txBox="1"/>
          <p:nvPr/>
        </p:nvSpPr>
        <p:spPr>
          <a:xfrm>
            <a:off x="179512" y="260648"/>
            <a:ext cx="7776864" cy="830997"/>
          </a:xfrm>
          <a:prstGeom prst="rect">
            <a:avLst/>
          </a:prstGeom>
          <a:noFill/>
        </p:spPr>
        <p:txBody>
          <a:bodyPr wrap="square" rtlCol="0">
            <a:spAutoFit/>
          </a:bodyPr>
          <a:lstStyle/>
          <a:p>
            <a:pPr algn="ctr"/>
            <a:r>
              <a:rPr lang="es-CO" b="1" dirty="0" smtClean="0">
                <a:solidFill>
                  <a:srgbClr val="C00000"/>
                </a:solidFill>
                <a:latin typeface="Tahoma" pitchFamily="34" charset="0"/>
                <a:cs typeface="Tahoma" pitchFamily="34" charset="0"/>
              </a:rPr>
              <a:t>EN LA ESCUELA TRADICIONAL EL DOCENTE ES UN ORADOR </a:t>
            </a:r>
            <a:endParaRPr lang="es-CO" b="1" dirty="0">
              <a:solidFill>
                <a:srgbClr val="C00000"/>
              </a:solidFill>
              <a:latin typeface="Tahoma" pitchFamily="34" charset="0"/>
              <a:cs typeface="Tahoma" pitchFamily="34" charset="0"/>
            </a:endParaRPr>
          </a:p>
        </p:txBody>
      </p:sp>
    </p:spTree>
  </p:cSld>
  <p:clrMapOvr>
    <a:masterClrMapping/>
  </p:clrMapOv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a:spLocks noChangeArrowheads="1"/>
          </p:cNvSpPr>
          <p:nvPr/>
        </p:nvSpPr>
        <p:spPr bwMode="auto">
          <a:xfrm>
            <a:off x="323528" y="1268760"/>
            <a:ext cx="8534400" cy="4770537"/>
          </a:xfrm>
          <a:prstGeom prst="rect">
            <a:avLst/>
          </a:prstGeom>
          <a:solidFill>
            <a:srgbClr val="FFE48F"/>
          </a:solidFill>
          <a:ln w="12700">
            <a:solidFill>
              <a:schemeClr val="tx1"/>
            </a:solidFill>
            <a:miter lim="800000"/>
            <a:headEnd/>
            <a:tailEnd/>
          </a:ln>
        </p:spPr>
        <p:txBody>
          <a:bodyPr>
            <a:spAutoFit/>
          </a:bodyPr>
          <a:lstStyle/>
          <a:p>
            <a:pPr marL="177800" indent="-177800" algn="just">
              <a:spcAft>
                <a:spcPts val="1200"/>
              </a:spcAft>
              <a:buFont typeface="Arial" pitchFamily="34" charset="0"/>
              <a:buChar char="•"/>
            </a:pPr>
            <a:r>
              <a:rPr lang="es-CO" dirty="0" smtClean="0">
                <a:latin typeface="Tahoma" pitchFamily="34" charset="0"/>
                <a:cs typeface="Tahoma" pitchFamily="34" charset="0"/>
              </a:rPr>
              <a:t>La comunicación empieza por el habla, pero se realiza en la escucha. Hablamos para ser escuchados </a:t>
            </a:r>
          </a:p>
          <a:p>
            <a:pPr marL="177800" indent="-177800" algn="just">
              <a:spcAft>
                <a:spcPts val="1200"/>
              </a:spcAft>
              <a:buFont typeface="Arial" pitchFamily="34" charset="0"/>
              <a:buChar char="•"/>
            </a:pPr>
            <a:r>
              <a:rPr lang="es-CO" dirty="0" smtClean="0">
                <a:latin typeface="Tahoma" pitchFamily="34" charset="0"/>
                <a:cs typeface="Tahoma" pitchFamily="34" charset="0"/>
              </a:rPr>
              <a:t>Una comunicación en aula que expanda el horizonte de posibilidades de los estudiantes requiere que el docente:</a:t>
            </a:r>
          </a:p>
          <a:p>
            <a:pPr marL="635000" lvl="1" indent="-177800" algn="just">
              <a:spcAft>
                <a:spcPts val="1200"/>
              </a:spcAft>
              <a:buFont typeface="Wingdings" pitchFamily="2" charset="2"/>
              <a:buChar char="ü"/>
            </a:pPr>
            <a:r>
              <a:rPr lang="es-CO" dirty="0" smtClean="0">
                <a:latin typeface="Tahoma" pitchFamily="34" charset="0"/>
                <a:cs typeface="Tahoma" pitchFamily="34" charset="0"/>
              </a:rPr>
              <a:t>Mejore su escucha frente a las necesidades, particularidades y desarrollos de los estudiantes</a:t>
            </a:r>
          </a:p>
          <a:p>
            <a:pPr marL="635000" lvl="1" indent="-177800" algn="just">
              <a:spcAft>
                <a:spcPts val="1200"/>
              </a:spcAft>
              <a:buFont typeface="Wingdings" pitchFamily="2" charset="2"/>
              <a:buChar char="ü"/>
            </a:pPr>
            <a:r>
              <a:rPr lang="es-CO" dirty="0" smtClean="0">
                <a:latin typeface="Tahoma" pitchFamily="34" charset="0"/>
                <a:cs typeface="Tahoma" pitchFamily="34" charset="0"/>
              </a:rPr>
              <a:t>Potencie la escucha de los educandos a través de promover su comprensión, el interés y la disposición para aprender </a:t>
            </a:r>
          </a:p>
          <a:p>
            <a:pPr marL="635000" lvl="1" indent="-177800" algn="just">
              <a:spcAft>
                <a:spcPts val="1200"/>
              </a:spcAft>
              <a:buFont typeface="Wingdings" pitchFamily="2" charset="2"/>
              <a:buChar char="ü"/>
            </a:pPr>
            <a:r>
              <a:rPr lang="es-CO" dirty="0" smtClean="0">
                <a:latin typeface="Tahoma" pitchFamily="34" charset="0"/>
                <a:cs typeface="Tahoma" pitchFamily="34" charset="0"/>
              </a:rPr>
              <a:t>Y se escuche a sí mismo, para que sea consciente de sus propias prácticas y pueda mejorarlas</a:t>
            </a:r>
          </a:p>
        </p:txBody>
      </p:sp>
      <p:sp>
        <p:nvSpPr>
          <p:cNvPr id="7" name="6 CuadroTexto"/>
          <p:cNvSpPr txBox="1"/>
          <p:nvPr/>
        </p:nvSpPr>
        <p:spPr>
          <a:xfrm>
            <a:off x="323528" y="260648"/>
            <a:ext cx="7776864" cy="830997"/>
          </a:xfrm>
          <a:prstGeom prst="rect">
            <a:avLst/>
          </a:prstGeom>
          <a:noFill/>
        </p:spPr>
        <p:txBody>
          <a:bodyPr wrap="square" rtlCol="0">
            <a:spAutoFit/>
          </a:bodyPr>
          <a:lstStyle/>
          <a:p>
            <a:pPr algn="ctr"/>
            <a:r>
              <a:rPr lang="es-CO" b="1" dirty="0" smtClean="0">
                <a:solidFill>
                  <a:srgbClr val="C00000"/>
                </a:solidFill>
                <a:latin typeface="Tahoma" pitchFamily="34" charset="0"/>
                <a:cs typeface="Tahoma" pitchFamily="34" charset="0"/>
              </a:rPr>
              <a:t>PASAR DE PARLANTES A ESCUCHANTES PARA AMPLIAR EL HORIZONTE DE POSIBILIDADES </a:t>
            </a:r>
            <a:endParaRPr lang="es-CO" b="1" dirty="0">
              <a:solidFill>
                <a:srgbClr val="C00000"/>
              </a:solidFill>
              <a:latin typeface="Tahoma" pitchFamily="34" charset="0"/>
              <a:cs typeface="Tahoma" pitchFamily="34" charset="0"/>
            </a:endParaRPr>
          </a:p>
        </p:txBody>
      </p:sp>
    </p:spTree>
  </p:cSld>
  <p:clrMapOvr>
    <a:masterClrMapping/>
  </p:clrMapOv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CuadroTexto"/>
          <p:cNvSpPr txBox="1"/>
          <p:nvPr/>
        </p:nvSpPr>
        <p:spPr>
          <a:xfrm>
            <a:off x="323528" y="116632"/>
            <a:ext cx="7776864" cy="830997"/>
          </a:xfrm>
          <a:prstGeom prst="rect">
            <a:avLst/>
          </a:prstGeom>
          <a:noFill/>
        </p:spPr>
        <p:txBody>
          <a:bodyPr wrap="square" rtlCol="0">
            <a:spAutoFit/>
          </a:bodyPr>
          <a:lstStyle/>
          <a:p>
            <a:pPr algn="ctr"/>
            <a:r>
              <a:rPr lang="es-CO" b="1" dirty="0" smtClean="0">
                <a:solidFill>
                  <a:srgbClr val="C00000"/>
                </a:solidFill>
                <a:latin typeface="Tahoma" pitchFamily="34" charset="0"/>
                <a:cs typeface="Tahoma" pitchFamily="34" charset="0"/>
              </a:rPr>
              <a:t>EXPANDIR LA PROPIA ESCUCHA Y LA DE LOS ESTUDIANTES</a:t>
            </a:r>
            <a:endParaRPr lang="es-CO" b="1" dirty="0">
              <a:solidFill>
                <a:srgbClr val="C00000"/>
              </a:solidFill>
              <a:latin typeface="Tahoma" pitchFamily="34" charset="0"/>
              <a:cs typeface="Tahoma" pitchFamily="34" charset="0"/>
            </a:endParaRPr>
          </a:p>
        </p:txBody>
      </p:sp>
      <p:sp>
        <p:nvSpPr>
          <p:cNvPr id="5" name="Rectangle 2"/>
          <p:cNvSpPr>
            <a:spLocks noChangeArrowheads="1"/>
          </p:cNvSpPr>
          <p:nvPr/>
        </p:nvSpPr>
        <p:spPr bwMode="auto">
          <a:xfrm>
            <a:off x="323528" y="1412776"/>
            <a:ext cx="8424936" cy="2880320"/>
          </a:xfrm>
          <a:prstGeom prst="rect">
            <a:avLst/>
          </a:prstGeom>
          <a:solidFill>
            <a:srgbClr val="FFFFE1"/>
          </a:solidFill>
          <a:ln w="9525">
            <a:solidFill>
              <a:schemeClr val="tx1"/>
            </a:solidFill>
            <a:miter lim="800000"/>
            <a:headEnd/>
            <a:tailEnd/>
          </a:ln>
          <a:effectLst/>
        </p:spPr>
        <p:txBody>
          <a:bodyPr/>
          <a:lstStyle/>
          <a:p>
            <a:pPr algn="just" fontAlgn="auto">
              <a:spcBef>
                <a:spcPts val="0"/>
              </a:spcBef>
              <a:spcAft>
                <a:spcPts val="1200"/>
              </a:spcAft>
              <a:defRPr/>
            </a:pPr>
            <a:r>
              <a:rPr lang="es-MX" dirty="0" smtClean="0">
                <a:latin typeface="Tahoma" pitchFamily="34" charset="0"/>
                <a:cs typeface="Tahoma" pitchFamily="34" charset="0"/>
              </a:rPr>
              <a:t>El habla puede abrir y cerrar la escucha del otro:</a:t>
            </a:r>
          </a:p>
          <a:p>
            <a:pPr marL="355600" lvl="1" indent="-355600" algn="just" eaLnBrk="1" fontAlgn="auto" hangingPunct="1">
              <a:spcBef>
                <a:spcPts val="0"/>
              </a:spcBef>
              <a:spcAft>
                <a:spcPts val="1200"/>
              </a:spcAft>
              <a:buFont typeface="Monotype Sorts" pitchFamily="2" charset="2"/>
              <a:buChar char="þ"/>
              <a:defRPr/>
            </a:pPr>
            <a:r>
              <a:rPr lang="es-MX" sz="2200" dirty="0" smtClean="0">
                <a:latin typeface="Tahoma" pitchFamily="34" charset="0"/>
                <a:cs typeface="Tahoma" pitchFamily="34" charset="0"/>
              </a:rPr>
              <a:t>Si hablo desde el respeto y el genuino interés por escuchar las inquietudes del otro, éste se abrirá a escuchar lo que yo digo.</a:t>
            </a:r>
          </a:p>
          <a:p>
            <a:pPr marL="355600" lvl="1" indent="-355600" algn="just" eaLnBrk="1" fontAlgn="auto" hangingPunct="1">
              <a:spcBef>
                <a:spcPts val="0"/>
              </a:spcBef>
              <a:spcAft>
                <a:spcPts val="1200"/>
              </a:spcAft>
              <a:buFont typeface="Monotype Sorts" pitchFamily="2" charset="2"/>
              <a:buChar char="þ"/>
              <a:defRPr/>
            </a:pPr>
            <a:r>
              <a:rPr lang="es-MX" sz="2200" dirty="0" smtClean="0">
                <a:latin typeface="Tahoma" pitchFamily="34" charset="0"/>
                <a:cs typeface="Tahoma" pitchFamily="34" charset="0"/>
              </a:rPr>
              <a:t>Si hablo desde la invalidación del otro, desde la descalificación de las diferencias que tenemos, éste activará sus mecanismos de defensa frente a lo que le diga y dejará de escucharme</a:t>
            </a:r>
            <a:endParaRPr lang="es-MX" dirty="0">
              <a:latin typeface="Tahoma" pitchFamily="34" charset="0"/>
              <a:cs typeface="Tahoma" pitchFamily="34" charset="0"/>
            </a:endParaRPr>
          </a:p>
        </p:txBody>
      </p:sp>
    </p:spTree>
  </p:cSld>
  <p:clrMapOvr>
    <a:masterClrMapping/>
  </p:clrMapOv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13 Rectángulo"/>
          <p:cNvSpPr/>
          <p:nvPr/>
        </p:nvSpPr>
        <p:spPr>
          <a:xfrm>
            <a:off x="4860032" y="2162473"/>
            <a:ext cx="4032448" cy="1219200"/>
          </a:xfrm>
          <a:prstGeom prst="rect">
            <a:avLst/>
          </a:prstGeom>
          <a:solidFill>
            <a:srgbClr val="CC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dirty="0"/>
          </a:p>
        </p:txBody>
      </p:sp>
      <p:sp>
        <p:nvSpPr>
          <p:cNvPr id="13" name="12 Rectángulo"/>
          <p:cNvSpPr/>
          <p:nvPr/>
        </p:nvSpPr>
        <p:spPr>
          <a:xfrm>
            <a:off x="395536" y="2162473"/>
            <a:ext cx="4032448" cy="1219200"/>
          </a:xfrm>
          <a:prstGeom prst="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dirty="0"/>
          </a:p>
        </p:txBody>
      </p:sp>
      <p:sp>
        <p:nvSpPr>
          <p:cNvPr id="27653" name="Rectangle 4"/>
          <p:cNvSpPr>
            <a:spLocks noChangeArrowheads="1"/>
          </p:cNvSpPr>
          <p:nvPr/>
        </p:nvSpPr>
        <p:spPr bwMode="auto">
          <a:xfrm>
            <a:off x="539552" y="2162473"/>
            <a:ext cx="3744416" cy="1219200"/>
          </a:xfrm>
          <a:prstGeom prst="rect">
            <a:avLst/>
          </a:prstGeom>
          <a:noFill/>
          <a:ln w="9525">
            <a:noFill/>
            <a:miter lim="800000"/>
            <a:headEnd/>
            <a:tailEnd/>
          </a:ln>
        </p:spPr>
        <p:txBody>
          <a:bodyPr/>
          <a:lstStyle/>
          <a:p>
            <a:pPr algn="ctr">
              <a:lnSpc>
                <a:spcPct val="90000"/>
              </a:lnSpc>
              <a:spcBef>
                <a:spcPct val="20000"/>
              </a:spcBef>
            </a:pPr>
            <a:r>
              <a:rPr lang="es-CO" sz="2000" dirty="0" smtClean="0">
                <a:latin typeface="Tahoma" pitchFamily="34" charset="0"/>
                <a:cs typeface="Tahoma" pitchFamily="34" charset="0"/>
              </a:rPr>
              <a:t>Escucho </a:t>
            </a:r>
            <a:r>
              <a:rPr lang="es-CO" sz="2000" dirty="0">
                <a:latin typeface="Tahoma" pitchFamily="34" charset="0"/>
                <a:cs typeface="Tahoma" pitchFamily="34" charset="0"/>
              </a:rPr>
              <a:t>para </a:t>
            </a:r>
            <a:r>
              <a:rPr lang="es-CO" sz="2000" dirty="0" smtClean="0">
                <a:latin typeface="Tahoma" pitchFamily="34" charset="0"/>
                <a:cs typeface="Tahoma" pitchFamily="34" charset="0"/>
              </a:rPr>
              <a:t>determinar </a:t>
            </a:r>
            <a:r>
              <a:rPr lang="es-CO" sz="2000" dirty="0">
                <a:latin typeface="Tahoma" pitchFamily="34" charset="0"/>
                <a:cs typeface="Tahoma" pitchFamily="34" charset="0"/>
              </a:rPr>
              <a:t>si lo que la otra persona dice coincide con lo que yo </a:t>
            </a:r>
            <a:r>
              <a:rPr lang="es-CO" sz="2000" dirty="0" smtClean="0">
                <a:latin typeface="Tahoma" pitchFamily="34" charset="0"/>
                <a:cs typeface="Tahoma" pitchFamily="34" charset="0"/>
              </a:rPr>
              <a:t>pienso</a:t>
            </a:r>
            <a:r>
              <a:rPr lang="es-CO" sz="2000" dirty="0">
                <a:latin typeface="Tahoma" pitchFamily="34" charset="0"/>
                <a:cs typeface="Tahoma" pitchFamily="34" charset="0"/>
              </a:rPr>
              <a:t> </a:t>
            </a:r>
            <a:r>
              <a:rPr lang="es-CO" sz="2000" dirty="0" smtClean="0">
                <a:latin typeface="Tahoma" pitchFamily="34" charset="0"/>
                <a:cs typeface="Tahoma" pitchFamily="34" charset="0"/>
              </a:rPr>
              <a:t>y quiero</a:t>
            </a:r>
            <a:endParaRPr lang="es-ES" sz="2000" dirty="0">
              <a:latin typeface="Tahoma" pitchFamily="34" charset="0"/>
              <a:cs typeface="Tahoma" pitchFamily="34" charset="0"/>
            </a:endParaRPr>
          </a:p>
        </p:txBody>
      </p:sp>
      <p:sp>
        <p:nvSpPr>
          <p:cNvPr id="27654" name="Rectangle 6"/>
          <p:cNvSpPr>
            <a:spLocks noChangeArrowheads="1"/>
          </p:cNvSpPr>
          <p:nvPr/>
        </p:nvSpPr>
        <p:spPr bwMode="auto">
          <a:xfrm>
            <a:off x="5002088" y="2162473"/>
            <a:ext cx="3674368" cy="838200"/>
          </a:xfrm>
          <a:prstGeom prst="rect">
            <a:avLst/>
          </a:prstGeom>
          <a:noFill/>
          <a:ln w="9525">
            <a:noFill/>
            <a:miter lim="800000"/>
            <a:headEnd/>
            <a:tailEnd/>
          </a:ln>
        </p:spPr>
        <p:txBody>
          <a:bodyPr/>
          <a:lstStyle/>
          <a:p>
            <a:pPr algn="ctr">
              <a:lnSpc>
                <a:spcPct val="90000"/>
              </a:lnSpc>
              <a:spcBef>
                <a:spcPct val="20000"/>
              </a:spcBef>
            </a:pPr>
            <a:r>
              <a:rPr lang="es-CO" sz="2000" dirty="0" smtClean="0">
                <a:latin typeface="Tahoma" pitchFamily="34" charset="0"/>
                <a:cs typeface="Tahoma" pitchFamily="34" charset="0"/>
              </a:rPr>
              <a:t>Escucho para precisar desde </a:t>
            </a:r>
            <a:r>
              <a:rPr lang="es-CO" sz="2000" dirty="0">
                <a:latin typeface="Tahoma" pitchFamily="34" charset="0"/>
                <a:cs typeface="Tahoma" pitchFamily="34" charset="0"/>
              </a:rPr>
              <a:t>dónde está hablando el otro y </a:t>
            </a:r>
            <a:r>
              <a:rPr lang="es-CO" sz="2000" dirty="0" smtClean="0">
                <a:latin typeface="Tahoma" pitchFamily="34" charset="0"/>
                <a:cs typeface="Tahoma" pitchFamily="34" charset="0"/>
              </a:rPr>
              <a:t>comprender la validez de lo que dice</a:t>
            </a:r>
            <a:endParaRPr lang="es-ES" sz="2000" dirty="0">
              <a:latin typeface="Tahoma" pitchFamily="34" charset="0"/>
              <a:cs typeface="Tahoma" pitchFamily="34" charset="0"/>
            </a:endParaRPr>
          </a:p>
        </p:txBody>
      </p:sp>
      <p:sp>
        <p:nvSpPr>
          <p:cNvPr id="27656" name="AutoShape 8"/>
          <p:cNvSpPr>
            <a:spLocks noChangeArrowheads="1"/>
          </p:cNvSpPr>
          <p:nvPr/>
        </p:nvSpPr>
        <p:spPr bwMode="auto">
          <a:xfrm>
            <a:off x="1979712" y="3381673"/>
            <a:ext cx="838200" cy="609600"/>
          </a:xfrm>
          <a:prstGeom prst="downArrow">
            <a:avLst>
              <a:gd name="adj1" fmla="val 50000"/>
              <a:gd name="adj2" fmla="val 25000"/>
            </a:avLst>
          </a:prstGeom>
          <a:solidFill>
            <a:srgbClr val="92D050"/>
          </a:solidFill>
          <a:ln w="9525">
            <a:solidFill>
              <a:schemeClr val="tx1"/>
            </a:solidFill>
            <a:miter lim="800000"/>
            <a:headEnd/>
            <a:tailEnd/>
          </a:ln>
        </p:spPr>
        <p:txBody>
          <a:bodyPr wrap="none" anchor="ctr"/>
          <a:lstStyle/>
          <a:p>
            <a:endParaRPr lang="es-CO"/>
          </a:p>
        </p:txBody>
      </p:sp>
      <p:sp>
        <p:nvSpPr>
          <p:cNvPr id="27657" name="Text Box 9"/>
          <p:cNvSpPr txBox="1">
            <a:spLocks noChangeArrowheads="1"/>
          </p:cNvSpPr>
          <p:nvPr/>
        </p:nvSpPr>
        <p:spPr bwMode="auto">
          <a:xfrm>
            <a:off x="1322037" y="3991273"/>
            <a:ext cx="2279791" cy="461665"/>
          </a:xfrm>
          <a:prstGeom prst="rect">
            <a:avLst/>
          </a:prstGeom>
          <a:solidFill>
            <a:srgbClr val="FFC000"/>
          </a:solidFill>
          <a:ln w="19050">
            <a:solidFill>
              <a:schemeClr val="tx1"/>
            </a:solidFill>
            <a:miter lim="800000"/>
            <a:headEnd/>
            <a:tailEnd/>
          </a:ln>
        </p:spPr>
        <p:txBody>
          <a:bodyPr wrap="none">
            <a:spAutoFit/>
          </a:bodyPr>
          <a:lstStyle/>
          <a:p>
            <a:r>
              <a:rPr lang="es-CO" b="1" dirty="0">
                <a:latin typeface="Tahoma" pitchFamily="34" charset="0"/>
                <a:cs typeface="Tahoma" pitchFamily="34" charset="0"/>
              </a:rPr>
              <a:t>ME ESCUCHO</a:t>
            </a:r>
            <a:endParaRPr lang="es-ES" b="1" dirty="0">
              <a:latin typeface="Tahoma" pitchFamily="34" charset="0"/>
              <a:cs typeface="Tahoma" pitchFamily="34" charset="0"/>
            </a:endParaRPr>
          </a:p>
        </p:txBody>
      </p:sp>
      <p:sp>
        <p:nvSpPr>
          <p:cNvPr id="27658" name="Text Box 10"/>
          <p:cNvSpPr txBox="1">
            <a:spLocks noChangeArrowheads="1"/>
          </p:cNvSpPr>
          <p:nvPr/>
        </p:nvSpPr>
        <p:spPr bwMode="auto">
          <a:xfrm>
            <a:off x="5483840" y="3994296"/>
            <a:ext cx="3161122" cy="461665"/>
          </a:xfrm>
          <a:prstGeom prst="rect">
            <a:avLst/>
          </a:prstGeom>
          <a:solidFill>
            <a:srgbClr val="CCFFCC"/>
          </a:solidFill>
          <a:ln w="9525">
            <a:solidFill>
              <a:schemeClr val="tx1"/>
            </a:solidFill>
            <a:miter lim="800000"/>
            <a:headEnd/>
            <a:tailEnd/>
          </a:ln>
        </p:spPr>
        <p:txBody>
          <a:bodyPr wrap="none">
            <a:spAutoFit/>
          </a:bodyPr>
          <a:lstStyle/>
          <a:p>
            <a:r>
              <a:rPr lang="es-CO" b="1" dirty="0">
                <a:latin typeface="Tahoma" pitchFamily="34" charset="0"/>
                <a:cs typeface="Tahoma" pitchFamily="34" charset="0"/>
              </a:rPr>
              <a:t>ESCUCHO AL OTRO</a:t>
            </a:r>
            <a:endParaRPr lang="es-ES" b="1" dirty="0">
              <a:latin typeface="Tahoma" pitchFamily="34" charset="0"/>
              <a:cs typeface="Tahoma" pitchFamily="34" charset="0"/>
            </a:endParaRPr>
          </a:p>
        </p:txBody>
      </p:sp>
      <p:sp>
        <p:nvSpPr>
          <p:cNvPr id="27659" name="AutoShape 11"/>
          <p:cNvSpPr>
            <a:spLocks noChangeArrowheads="1"/>
          </p:cNvSpPr>
          <p:nvPr/>
        </p:nvSpPr>
        <p:spPr bwMode="auto">
          <a:xfrm>
            <a:off x="6578003" y="3381673"/>
            <a:ext cx="838200" cy="609600"/>
          </a:xfrm>
          <a:prstGeom prst="downArrow">
            <a:avLst>
              <a:gd name="adj1" fmla="val 50000"/>
              <a:gd name="adj2" fmla="val 25000"/>
            </a:avLst>
          </a:prstGeom>
          <a:solidFill>
            <a:srgbClr val="FF9933"/>
          </a:solidFill>
          <a:ln w="9525">
            <a:solidFill>
              <a:schemeClr val="tx1"/>
            </a:solidFill>
            <a:miter lim="800000"/>
            <a:headEnd/>
            <a:tailEnd/>
          </a:ln>
        </p:spPr>
        <p:txBody>
          <a:bodyPr wrap="none" anchor="ctr"/>
          <a:lstStyle/>
          <a:p>
            <a:endParaRPr lang="es-CO"/>
          </a:p>
        </p:txBody>
      </p:sp>
      <p:sp>
        <p:nvSpPr>
          <p:cNvPr id="2" name="1 CuadroTexto"/>
          <p:cNvSpPr txBox="1"/>
          <p:nvPr/>
        </p:nvSpPr>
        <p:spPr>
          <a:xfrm>
            <a:off x="1043608" y="1412776"/>
            <a:ext cx="7632848" cy="461665"/>
          </a:xfrm>
          <a:prstGeom prst="rect">
            <a:avLst/>
          </a:prstGeom>
          <a:noFill/>
        </p:spPr>
        <p:txBody>
          <a:bodyPr wrap="square" rtlCol="0">
            <a:spAutoFit/>
          </a:bodyPr>
          <a:lstStyle/>
          <a:p>
            <a:pPr algn="ctr"/>
            <a:r>
              <a:rPr lang="es-CO" b="1" u="sng" dirty="0" smtClean="0">
                <a:latin typeface="Tahoma" pitchFamily="34" charset="0"/>
                <a:ea typeface="Tahoma" pitchFamily="34" charset="0"/>
                <a:cs typeface="Tahoma" pitchFamily="34" charset="0"/>
              </a:rPr>
              <a:t>Hay dos modos de escuchar:</a:t>
            </a:r>
            <a:endParaRPr lang="es-CO" b="1" u="sng" dirty="0">
              <a:latin typeface="Tahoma" pitchFamily="34" charset="0"/>
              <a:ea typeface="Tahoma" pitchFamily="34" charset="0"/>
              <a:cs typeface="Tahoma" pitchFamily="34" charset="0"/>
            </a:endParaRPr>
          </a:p>
        </p:txBody>
      </p:sp>
      <p:sp>
        <p:nvSpPr>
          <p:cNvPr id="3" name="2 CuadroTexto"/>
          <p:cNvSpPr txBox="1"/>
          <p:nvPr/>
        </p:nvSpPr>
        <p:spPr>
          <a:xfrm>
            <a:off x="827584" y="4826769"/>
            <a:ext cx="8064896" cy="830997"/>
          </a:xfrm>
          <a:prstGeom prst="rect">
            <a:avLst/>
          </a:prstGeom>
          <a:solidFill>
            <a:srgbClr val="003399"/>
          </a:solidFill>
          <a:ln>
            <a:solidFill>
              <a:schemeClr val="tx1"/>
            </a:solidFill>
          </a:ln>
        </p:spPr>
        <p:txBody>
          <a:bodyPr wrap="square" rtlCol="0">
            <a:spAutoFit/>
          </a:bodyPr>
          <a:lstStyle/>
          <a:p>
            <a:pPr algn="ctr"/>
            <a:r>
              <a:rPr lang="es-CO" b="1" dirty="0" smtClean="0">
                <a:solidFill>
                  <a:schemeClr val="bg1"/>
                </a:solidFill>
                <a:latin typeface="Tahoma" pitchFamily="34" charset="0"/>
                <a:ea typeface="Tahoma" pitchFamily="34" charset="0"/>
                <a:cs typeface="Tahoma" pitchFamily="34" charset="0"/>
              </a:rPr>
              <a:t>NECESITAMOS APRENDER A ESCUCHAR Y HACERNOS CARGO DE LO QUE ESCUCHAMOS</a:t>
            </a:r>
            <a:endParaRPr lang="es-CO" b="1" dirty="0">
              <a:solidFill>
                <a:schemeClr val="bg1"/>
              </a:solidFill>
              <a:latin typeface="Tahoma" pitchFamily="34" charset="0"/>
              <a:ea typeface="Tahoma" pitchFamily="34" charset="0"/>
              <a:cs typeface="Tahoma" pitchFamily="34" charset="0"/>
            </a:endParaRPr>
          </a:p>
        </p:txBody>
      </p:sp>
      <p:sp>
        <p:nvSpPr>
          <p:cNvPr id="16" name="15 CuadroTexto"/>
          <p:cNvSpPr txBox="1"/>
          <p:nvPr/>
        </p:nvSpPr>
        <p:spPr>
          <a:xfrm>
            <a:off x="323528" y="447055"/>
            <a:ext cx="7776864" cy="461665"/>
          </a:xfrm>
          <a:prstGeom prst="rect">
            <a:avLst/>
          </a:prstGeom>
          <a:noFill/>
        </p:spPr>
        <p:txBody>
          <a:bodyPr wrap="square" rtlCol="0">
            <a:spAutoFit/>
          </a:bodyPr>
          <a:lstStyle/>
          <a:p>
            <a:pPr algn="ctr"/>
            <a:r>
              <a:rPr lang="es-CO" b="1" dirty="0" smtClean="0">
                <a:solidFill>
                  <a:srgbClr val="C00000"/>
                </a:solidFill>
                <a:latin typeface="Tahoma" pitchFamily="34" charset="0"/>
                <a:cs typeface="Tahoma" pitchFamily="34" charset="0"/>
              </a:rPr>
              <a:t>EXPANDIR LA PROPIA ESCUCHA</a:t>
            </a:r>
            <a:endParaRPr lang="es-CO" b="1" dirty="0">
              <a:solidFill>
                <a:srgbClr val="C00000"/>
              </a:solidFill>
              <a:latin typeface="Tahoma" pitchFamily="34" charset="0"/>
              <a:cs typeface="Tahoma" pitchFamily="34" charset="0"/>
            </a:endParaRPr>
          </a:p>
        </p:txBody>
      </p:sp>
    </p:spTree>
    <p:extLst>
      <p:ext uri="{BB962C8B-B14F-4D97-AF65-F5344CB8AC3E}">
        <p14:creationId xmlns="" xmlns:p14="http://schemas.microsoft.com/office/powerpoint/2010/main" val="24780819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7654"/>
                                        </p:tgtEl>
                                        <p:attrNameLst>
                                          <p:attrName>style.visibility</p:attrName>
                                        </p:attrNameLst>
                                      </p:cBhvr>
                                      <p:to>
                                        <p:strVal val="visible"/>
                                      </p:to>
                                    </p:set>
                                    <p:anim calcmode="lin" valueType="num">
                                      <p:cBhvr additive="base">
                                        <p:cTn id="11" dur="500" fill="hold"/>
                                        <p:tgtEl>
                                          <p:spTgt spid="27654"/>
                                        </p:tgtEl>
                                        <p:attrNameLst>
                                          <p:attrName>ppt_x</p:attrName>
                                        </p:attrNameLst>
                                      </p:cBhvr>
                                      <p:tavLst>
                                        <p:tav tm="0">
                                          <p:val>
                                            <p:strVal val="#ppt_x"/>
                                          </p:val>
                                        </p:tav>
                                        <p:tav tm="100000">
                                          <p:val>
                                            <p:strVal val="#ppt_x"/>
                                          </p:val>
                                        </p:tav>
                                      </p:tavLst>
                                    </p:anim>
                                    <p:anim calcmode="lin" valueType="num">
                                      <p:cBhvr additive="base">
                                        <p:cTn id="12" dur="500" fill="hold"/>
                                        <p:tgtEl>
                                          <p:spTgt spid="2765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7658"/>
                                        </p:tgtEl>
                                        <p:attrNameLst>
                                          <p:attrName>style.visibility</p:attrName>
                                        </p:attrNameLst>
                                      </p:cBhvr>
                                      <p:to>
                                        <p:strVal val="visible"/>
                                      </p:to>
                                    </p:set>
                                    <p:anim calcmode="lin" valueType="num">
                                      <p:cBhvr additive="base">
                                        <p:cTn id="15" dur="500" fill="hold"/>
                                        <p:tgtEl>
                                          <p:spTgt spid="27658"/>
                                        </p:tgtEl>
                                        <p:attrNameLst>
                                          <p:attrName>ppt_x</p:attrName>
                                        </p:attrNameLst>
                                      </p:cBhvr>
                                      <p:tavLst>
                                        <p:tav tm="0">
                                          <p:val>
                                            <p:strVal val="#ppt_x"/>
                                          </p:val>
                                        </p:tav>
                                        <p:tav tm="100000">
                                          <p:val>
                                            <p:strVal val="#ppt_x"/>
                                          </p:val>
                                        </p:tav>
                                      </p:tavLst>
                                    </p:anim>
                                    <p:anim calcmode="lin" valueType="num">
                                      <p:cBhvr additive="base">
                                        <p:cTn id="16" dur="500" fill="hold"/>
                                        <p:tgtEl>
                                          <p:spTgt spid="2765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7659"/>
                                        </p:tgtEl>
                                        <p:attrNameLst>
                                          <p:attrName>style.visibility</p:attrName>
                                        </p:attrNameLst>
                                      </p:cBhvr>
                                      <p:to>
                                        <p:strVal val="visible"/>
                                      </p:to>
                                    </p:set>
                                    <p:anim calcmode="lin" valueType="num">
                                      <p:cBhvr additive="base">
                                        <p:cTn id="19" dur="500" fill="hold"/>
                                        <p:tgtEl>
                                          <p:spTgt spid="27659"/>
                                        </p:tgtEl>
                                        <p:attrNameLst>
                                          <p:attrName>ppt_x</p:attrName>
                                        </p:attrNameLst>
                                      </p:cBhvr>
                                      <p:tavLst>
                                        <p:tav tm="0">
                                          <p:val>
                                            <p:strVal val="#ppt_x"/>
                                          </p:val>
                                        </p:tav>
                                        <p:tav tm="100000">
                                          <p:val>
                                            <p:strVal val="#ppt_x"/>
                                          </p:val>
                                        </p:tav>
                                      </p:tavLst>
                                    </p:anim>
                                    <p:anim calcmode="lin" valueType="num">
                                      <p:cBhvr additive="base">
                                        <p:cTn id="20" dur="500" fill="hold"/>
                                        <p:tgtEl>
                                          <p:spTgt spid="276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7654" grpId="0"/>
      <p:bldP spid="27658" grpId="0" animBg="1"/>
      <p:bldP spid="27659"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79427" name="Group 3"/>
          <p:cNvGraphicFramePr>
            <a:graphicFrameLocks noGrp="1"/>
          </p:cNvGraphicFramePr>
          <p:nvPr>
            <p:ph/>
            <p:extLst>
              <p:ext uri="{D42A27DB-BD31-4B8C-83A1-F6EECF244321}">
                <p14:modId xmlns="" xmlns:p14="http://schemas.microsoft.com/office/powerpoint/2010/main" val="3983325878"/>
              </p:ext>
            </p:extLst>
          </p:nvPr>
        </p:nvGraphicFramePr>
        <p:xfrm>
          <a:off x="539552" y="1268760"/>
          <a:ext cx="8208912" cy="4542474"/>
        </p:xfrm>
        <a:graphic>
          <a:graphicData uri="http://schemas.openxmlformats.org/drawingml/2006/table">
            <a:tbl>
              <a:tblPr/>
              <a:tblGrid>
                <a:gridCol w="4106266"/>
                <a:gridCol w="4102646"/>
              </a:tblGrid>
              <a:tr h="4381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CO" sz="2000" b="1" i="0" u="none" strike="noStrike" cap="none" normalizeH="0" baseline="0" dirty="0" smtClean="0">
                          <a:ln>
                            <a:noFill/>
                          </a:ln>
                          <a:solidFill>
                            <a:schemeClr val="tx1"/>
                          </a:solidFill>
                          <a:effectLst>
                            <a:outerShdw blurRad="38100" dist="38100" dir="2700000" algn="tl">
                              <a:srgbClr val="C0C0C0"/>
                            </a:outerShdw>
                          </a:effectLst>
                          <a:latin typeface="Tw Cen MT" pitchFamily="34" charset="0"/>
                        </a:rPr>
                        <a:t>USUAL (culpo a otros)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48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CO" sz="2000" b="1" i="0" u="none" strike="noStrike" cap="none" normalizeH="0" baseline="0" dirty="0" smtClean="0">
                          <a:ln>
                            <a:noFill/>
                          </a:ln>
                          <a:solidFill>
                            <a:schemeClr val="tx1"/>
                          </a:solidFill>
                          <a:effectLst>
                            <a:outerShdw blurRad="38100" dist="38100" dir="2700000" algn="tl">
                              <a:srgbClr val="C0C0C0"/>
                            </a:outerShdw>
                          </a:effectLst>
                          <a:latin typeface="Tw Cen MT" pitchFamily="34" charset="0"/>
                        </a:rPr>
                        <a:t>ARMÓNICA (no culpo a nadie)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F2FF"/>
                    </a:solidFill>
                  </a:tcPr>
                </a:tc>
              </a:tr>
              <a:tr h="354013">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s-CO" sz="1600" b="1" i="0" u="none" strike="noStrike" cap="none" normalizeH="0" baseline="0" dirty="0" smtClean="0">
                          <a:ln>
                            <a:noFill/>
                          </a:ln>
                          <a:solidFill>
                            <a:schemeClr val="tx1"/>
                          </a:solidFill>
                          <a:effectLst/>
                          <a:latin typeface="Tahoma" pitchFamily="34" charset="0"/>
                          <a:cs typeface="Tahoma" pitchFamily="34" charset="0"/>
                        </a:rPr>
                        <a:t>Me hacen equivocar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48F"/>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endParaRPr kumimoji="0" lang="es-CO" sz="1600" b="1" i="0" u="none" strike="noStrike" cap="none" normalizeH="0" baseline="0" dirty="0" smtClean="0">
                        <a:ln>
                          <a:noFill/>
                        </a:ln>
                        <a:solidFill>
                          <a:schemeClr val="tx1"/>
                        </a:solidFill>
                        <a:effectLst/>
                        <a:latin typeface="Tahoma" pitchFamily="34" charset="0"/>
                        <a:cs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F2FF"/>
                    </a:solidFill>
                  </a:tcPr>
                </a:tc>
              </a:tr>
              <a:tr h="347663">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s-CO" sz="1600" b="1" i="0" u="none" strike="noStrike" cap="none" normalizeH="0" baseline="0" dirty="0" smtClean="0">
                          <a:ln>
                            <a:noFill/>
                          </a:ln>
                          <a:solidFill>
                            <a:schemeClr val="tx1"/>
                          </a:solidFill>
                          <a:effectLst/>
                          <a:latin typeface="Tahoma" pitchFamily="34" charset="0"/>
                          <a:cs typeface="Tahoma" pitchFamily="34" charset="0"/>
                        </a:rPr>
                        <a:t>Me ponen furioso</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48F"/>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endParaRPr kumimoji="0" lang="es-CO" sz="1600" b="1" i="0" u="none" strike="noStrike" cap="none" normalizeH="0" baseline="0" dirty="0" smtClean="0">
                        <a:ln>
                          <a:noFill/>
                        </a:ln>
                        <a:solidFill>
                          <a:schemeClr val="tx1"/>
                        </a:solidFill>
                        <a:effectLst/>
                        <a:latin typeface="Tahoma" pitchFamily="34" charset="0"/>
                        <a:cs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F2FF"/>
                    </a:solidFill>
                  </a:tcPr>
                </a:tc>
              </a:tr>
              <a:tr h="342900">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s-CO" sz="1600" b="1" i="0" u="none" strike="noStrike" cap="none" normalizeH="0" baseline="0" dirty="0" smtClean="0">
                          <a:ln>
                            <a:noFill/>
                          </a:ln>
                          <a:solidFill>
                            <a:schemeClr val="tx1"/>
                          </a:solidFill>
                          <a:effectLst/>
                          <a:latin typeface="Tahoma" pitchFamily="34" charset="0"/>
                          <a:cs typeface="Tahoma" pitchFamily="34" charset="0"/>
                        </a:rPr>
                        <a:t>Me haces sufrir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48F"/>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endParaRPr kumimoji="0" lang="es-CO" sz="1600" b="1" i="0" u="none" strike="noStrike" cap="none" normalizeH="0" baseline="0" dirty="0" smtClean="0">
                        <a:ln>
                          <a:noFill/>
                        </a:ln>
                        <a:solidFill>
                          <a:schemeClr val="tx1"/>
                        </a:solidFill>
                        <a:effectLst/>
                        <a:latin typeface="Tahoma" pitchFamily="34" charset="0"/>
                        <a:cs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F2FF"/>
                    </a:solidFill>
                  </a:tcPr>
                </a:tc>
              </a:tr>
              <a:tr h="338138">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s-CO" sz="1600" b="1" i="0" u="none" strike="noStrike" cap="none" normalizeH="0" baseline="0" dirty="0" smtClean="0">
                          <a:ln>
                            <a:noFill/>
                          </a:ln>
                          <a:solidFill>
                            <a:schemeClr val="tx1"/>
                          </a:solidFill>
                          <a:effectLst/>
                          <a:latin typeface="Tahoma" pitchFamily="34" charset="0"/>
                          <a:cs typeface="Tahoma" pitchFamily="34" charset="0"/>
                        </a:rPr>
                        <a:t>Me molestas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48F"/>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endParaRPr kumimoji="0" lang="es-CO" sz="1600" b="1" i="0" u="none" strike="noStrike" cap="none" normalizeH="0" baseline="0" dirty="0" smtClean="0">
                        <a:ln>
                          <a:noFill/>
                        </a:ln>
                        <a:solidFill>
                          <a:schemeClr val="tx1"/>
                        </a:solidFill>
                        <a:effectLst/>
                        <a:latin typeface="Tahoma" pitchFamily="34" charset="0"/>
                        <a:cs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F2FF"/>
                    </a:solidFill>
                  </a:tcPr>
                </a:tc>
              </a:tr>
              <a:tr h="333375">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s-CO" sz="1600" b="1" i="0" u="none" strike="noStrike" cap="none" normalizeH="0" baseline="0" dirty="0" smtClean="0">
                          <a:ln>
                            <a:noFill/>
                          </a:ln>
                          <a:solidFill>
                            <a:schemeClr val="tx1"/>
                          </a:solidFill>
                          <a:effectLst/>
                          <a:latin typeface="Tahoma" pitchFamily="34" charset="0"/>
                          <a:cs typeface="Tahoma" pitchFamily="34" charset="0"/>
                        </a:rPr>
                        <a:t>Me desesperan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48F"/>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endParaRPr kumimoji="0" lang="es-CO" sz="1600" b="1" i="0" u="none" strike="noStrike" cap="none" normalizeH="0" baseline="0" dirty="0" smtClean="0">
                        <a:ln>
                          <a:noFill/>
                        </a:ln>
                        <a:solidFill>
                          <a:schemeClr val="tx1"/>
                        </a:solidFill>
                        <a:effectLst/>
                        <a:latin typeface="Tahoma" pitchFamily="34" charset="0"/>
                        <a:cs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F2FF"/>
                    </a:solidFill>
                  </a:tcPr>
                </a:tc>
              </a:tr>
              <a:tr h="328613">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s-CO" sz="1600" b="1" i="0" u="none" strike="noStrike" cap="none" normalizeH="0" baseline="0" dirty="0" smtClean="0">
                          <a:ln>
                            <a:noFill/>
                          </a:ln>
                          <a:solidFill>
                            <a:schemeClr val="tx1"/>
                          </a:solidFill>
                          <a:effectLst/>
                          <a:latin typeface="Tahoma" pitchFamily="34" charset="0"/>
                          <a:cs typeface="Tahoma" pitchFamily="34" charset="0"/>
                        </a:rPr>
                        <a:t>Me sacan la piedra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48F"/>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endParaRPr kumimoji="0" lang="es-CO" sz="1600" b="1" i="0" u="none" strike="noStrike" cap="none" normalizeH="0" baseline="0" dirty="0" smtClean="0">
                        <a:ln>
                          <a:noFill/>
                        </a:ln>
                        <a:solidFill>
                          <a:schemeClr val="tx1"/>
                        </a:solidFill>
                        <a:effectLst/>
                        <a:latin typeface="Tahoma" pitchFamily="34" charset="0"/>
                        <a:cs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F2FF"/>
                    </a:solidFill>
                  </a:tcPr>
                </a:tc>
              </a:tr>
              <a:tr h="322263">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s-CO" sz="1600" b="1" i="0" u="none" strike="noStrike" cap="none" normalizeH="0" baseline="0" dirty="0" smtClean="0">
                          <a:ln>
                            <a:noFill/>
                          </a:ln>
                          <a:solidFill>
                            <a:schemeClr val="tx1"/>
                          </a:solidFill>
                          <a:effectLst/>
                          <a:latin typeface="Tahoma" pitchFamily="34" charset="0"/>
                          <a:cs typeface="Tahoma" pitchFamily="34" charset="0"/>
                        </a:rPr>
                        <a:t>Me ofendes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48F"/>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endParaRPr kumimoji="0" lang="es-CO" sz="1600" b="1" i="0" u="none" strike="noStrike" cap="none" normalizeH="0" baseline="0" dirty="0" smtClean="0">
                        <a:ln>
                          <a:noFill/>
                        </a:ln>
                        <a:solidFill>
                          <a:schemeClr val="tx1"/>
                        </a:solidFill>
                        <a:effectLst/>
                        <a:latin typeface="Tahoma" pitchFamily="34" charset="0"/>
                        <a:cs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F2FF"/>
                    </a:solidFill>
                  </a:tcPr>
                </a:tc>
              </a:tr>
              <a:tr h="317500">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s-CO" sz="1600" b="1" i="0" u="none" strike="noStrike" cap="none" normalizeH="0" baseline="0" dirty="0" smtClean="0">
                          <a:ln>
                            <a:noFill/>
                          </a:ln>
                          <a:solidFill>
                            <a:schemeClr val="tx1"/>
                          </a:solidFill>
                          <a:effectLst/>
                          <a:latin typeface="Tahoma" pitchFamily="34" charset="0"/>
                          <a:cs typeface="Tahoma" pitchFamily="34" charset="0"/>
                        </a:rPr>
                        <a:t>Si a uno le dicen eso...</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48F"/>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endParaRPr kumimoji="0" lang="es-CO" sz="1600" b="1" i="0" u="none" strike="noStrike" cap="none" normalizeH="0" baseline="0" dirty="0" smtClean="0">
                        <a:ln>
                          <a:noFill/>
                        </a:ln>
                        <a:solidFill>
                          <a:schemeClr val="tx1"/>
                        </a:solidFill>
                        <a:effectLst/>
                        <a:latin typeface="Tahoma" pitchFamily="34" charset="0"/>
                        <a:cs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F2FF"/>
                    </a:solidFill>
                  </a:tcPr>
                </a:tc>
              </a:tr>
              <a:tr h="312738">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s-CO" sz="1600" b="1" i="0" u="none" strike="noStrike" cap="none" normalizeH="0" baseline="0" dirty="0" smtClean="0">
                          <a:ln>
                            <a:noFill/>
                          </a:ln>
                          <a:solidFill>
                            <a:schemeClr val="tx1"/>
                          </a:solidFill>
                          <a:effectLst/>
                          <a:latin typeface="Tahoma" pitchFamily="34" charset="0"/>
                          <a:cs typeface="Tahoma" pitchFamily="34" charset="0"/>
                        </a:rPr>
                        <a:t>A cualquiera le pasa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48F"/>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endParaRPr kumimoji="0" lang="es-CO" sz="1600" b="1" i="0" u="none" strike="noStrike" cap="none" normalizeH="0" baseline="0" dirty="0" smtClean="0">
                        <a:ln>
                          <a:noFill/>
                        </a:ln>
                        <a:solidFill>
                          <a:schemeClr val="tx1"/>
                        </a:solidFill>
                        <a:effectLst/>
                        <a:latin typeface="Tahoma" pitchFamily="34" charset="0"/>
                        <a:cs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F2FF"/>
                    </a:solidFill>
                  </a:tcPr>
                </a:tc>
              </a:tr>
              <a:tr h="307975">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s-CO" sz="1600" b="1" i="0" u="none" strike="noStrike" cap="none" normalizeH="0" baseline="0" dirty="0" smtClean="0">
                          <a:ln>
                            <a:noFill/>
                          </a:ln>
                          <a:solidFill>
                            <a:schemeClr val="tx1"/>
                          </a:solidFill>
                          <a:effectLst/>
                          <a:latin typeface="Tahoma" pitchFamily="34" charset="0"/>
                          <a:cs typeface="Tahoma" pitchFamily="34" charset="0"/>
                        </a:rPr>
                        <a:t>Todos están cansados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48F"/>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endParaRPr kumimoji="0" lang="es-CO" sz="1600" b="1" i="0" u="none" strike="noStrike" cap="none" normalizeH="0" baseline="0" dirty="0" smtClean="0">
                        <a:ln>
                          <a:noFill/>
                        </a:ln>
                        <a:solidFill>
                          <a:schemeClr val="tx1"/>
                        </a:solidFill>
                        <a:effectLst/>
                        <a:latin typeface="Tahoma" pitchFamily="34" charset="0"/>
                        <a:cs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F2FF"/>
                    </a:solidFill>
                  </a:tcPr>
                </a:tc>
              </a:tr>
              <a:tr h="374650">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s-CO" sz="1600" b="1" i="0" u="none" strike="noStrike" cap="none" normalizeH="0" baseline="0" dirty="0" smtClean="0">
                          <a:ln>
                            <a:noFill/>
                          </a:ln>
                          <a:solidFill>
                            <a:schemeClr val="tx1"/>
                          </a:solidFill>
                          <a:effectLst/>
                          <a:latin typeface="Tahoma" pitchFamily="34" charset="0"/>
                          <a:cs typeface="Tahoma" pitchFamily="34" charset="0"/>
                        </a:rPr>
                        <a:t>Es muy aburridor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48F"/>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endParaRPr kumimoji="0" lang="es-CO" sz="1600" b="1" i="0" u="none" strike="noStrike" cap="none" normalizeH="0" baseline="0" dirty="0" smtClean="0">
                        <a:ln>
                          <a:noFill/>
                        </a:ln>
                        <a:solidFill>
                          <a:schemeClr val="tx1"/>
                        </a:solidFill>
                        <a:effectLst/>
                        <a:latin typeface="Tahoma" pitchFamily="34" charset="0"/>
                        <a:cs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F2FF"/>
                    </a:solidFill>
                  </a:tcPr>
                </a:tc>
              </a:tr>
              <a:tr h="287338">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s-CO" sz="1600" b="1" i="0" u="none" strike="noStrike" cap="none" normalizeH="0" baseline="0" dirty="0" smtClean="0">
                          <a:ln>
                            <a:noFill/>
                          </a:ln>
                          <a:solidFill>
                            <a:schemeClr val="tx1"/>
                          </a:solidFill>
                          <a:effectLst/>
                          <a:latin typeface="Tahoma" pitchFamily="34" charset="0"/>
                          <a:cs typeface="Tahoma" pitchFamily="34" charset="0"/>
                        </a:rPr>
                        <a:t>Es peligroso</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E48F"/>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endParaRPr kumimoji="0" lang="es-CO" sz="1600" b="1" i="0" u="none" strike="noStrike" cap="none" normalizeH="0" baseline="0" dirty="0" smtClean="0">
                        <a:ln>
                          <a:noFill/>
                        </a:ln>
                        <a:solidFill>
                          <a:schemeClr val="tx1"/>
                        </a:solidFill>
                        <a:effectLst/>
                        <a:latin typeface="Tahoma" pitchFamily="34" charset="0"/>
                        <a:cs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F2FF"/>
                    </a:solidFill>
                  </a:tcPr>
                </a:tc>
              </a:tr>
            </a:tbl>
          </a:graphicData>
        </a:graphic>
      </p:graphicFrame>
      <p:sp>
        <p:nvSpPr>
          <p:cNvPr id="5" name="Text Box 2"/>
          <p:cNvSpPr txBox="1">
            <a:spLocks noChangeArrowheads="1"/>
          </p:cNvSpPr>
          <p:nvPr/>
        </p:nvSpPr>
        <p:spPr bwMode="auto">
          <a:xfrm>
            <a:off x="899592" y="116632"/>
            <a:ext cx="7010400" cy="946150"/>
          </a:xfrm>
          <a:prstGeom prst="rect">
            <a:avLst/>
          </a:prstGeom>
          <a:noFill/>
          <a:ln w="9525" algn="ctr">
            <a:noFill/>
            <a:miter lim="800000"/>
            <a:headEnd type="none" w="sm" len="sm"/>
            <a:tailEnd type="none" w="sm" len="sm"/>
          </a:ln>
          <a:effectLst/>
        </p:spPr>
        <p:txBody>
          <a:bodyPr anchor="ctr"/>
          <a:lstStyle/>
          <a:p>
            <a:pPr algn="ctr">
              <a:lnSpc>
                <a:spcPct val="85000"/>
              </a:lnSpc>
              <a:spcBef>
                <a:spcPct val="0"/>
              </a:spcBef>
              <a:buFontTx/>
              <a:buNone/>
              <a:defRPr/>
            </a:pPr>
            <a:r>
              <a:rPr lang="es-ES_tradnl" b="1" dirty="0" smtClean="0">
                <a:solidFill>
                  <a:srgbClr val="C00000"/>
                </a:solidFill>
                <a:latin typeface="Tahoma" pitchFamily="34" charset="0"/>
                <a:cs typeface="Tahoma" pitchFamily="34" charset="0"/>
              </a:rPr>
              <a:t>EL </a:t>
            </a:r>
            <a:r>
              <a:rPr lang="es-ES_tradnl" b="1" dirty="0">
                <a:solidFill>
                  <a:srgbClr val="C00000"/>
                </a:solidFill>
                <a:latin typeface="Tahoma" pitchFamily="34" charset="0"/>
                <a:cs typeface="Tahoma" pitchFamily="34" charset="0"/>
              </a:rPr>
              <a:t>EMPODERAMIENTO LINGUISTICO</a:t>
            </a:r>
          </a:p>
        </p:txBody>
      </p:sp>
    </p:spTree>
  </p:cSld>
  <p:clrMapOvr>
    <a:masterClrMapping/>
  </p:clrMapOvr>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79427" name="Group 3"/>
          <p:cNvGraphicFramePr>
            <a:graphicFrameLocks noGrp="1"/>
          </p:cNvGraphicFramePr>
          <p:nvPr>
            <p:ph/>
            <p:extLst>
              <p:ext uri="{D42A27DB-BD31-4B8C-83A1-F6EECF244321}">
                <p14:modId xmlns="" xmlns:p14="http://schemas.microsoft.com/office/powerpoint/2010/main" val="3983325878"/>
              </p:ext>
            </p:extLst>
          </p:nvPr>
        </p:nvGraphicFramePr>
        <p:xfrm>
          <a:off x="539552" y="1268760"/>
          <a:ext cx="8208912" cy="4542474"/>
        </p:xfrm>
        <a:graphic>
          <a:graphicData uri="http://schemas.openxmlformats.org/drawingml/2006/table">
            <a:tbl>
              <a:tblPr/>
              <a:tblGrid>
                <a:gridCol w="4106266"/>
                <a:gridCol w="4102646"/>
              </a:tblGrid>
              <a:tr h="4381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CO" sz="2000" b="1" i="0" u="none" strike="noStrike" cap="none" normalizeH="0" baseline="0" dirty="0" smtClean="0">
                          <a:ln>
                            <a:noFill/>
                          </a:ln>
                          <a:solidFill>
                            <a:schemeClr val="tx1"/>
                          </a:solidFill>
                          <a:effectLst>
                            <a:outerShdw blurRad="38100" dist="38100" dir="2700000" algn="tl">
                              <a:srgbClr val="C0C0C0"/>
                            </a:outerShdw>
                          </a:effectLst>
                          <a:latin typeface="Tw Cen MT" pitchFamily="34" charset="0"/>
                        </a:rPr>
                        <a:t>USUAL (culpo a otros)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48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CO" sz="2000" b="1" i="0" u="none" strike="noStrike" cap="none" normalizeH="0" baseline="0" dirty="0" smtClean="0">
                          <a:ln>
                            <a:noFill/>
                          </a:ln>
                          <a:solidFill>
                            <a:schemeClr val="tx1"/>
                          </a:solidFill>
                          <a:effectLst>
                            <a:outerShdw blurRad="38100" dist="38100" dir="2700000" algn="tl">
                              <a:srgbClr val="C0C0C0"/>
                            </a:outerShdw>
                          </a:effectLst>
                          <a:latin typeface="Tw Cen MT" pitchFamily="34" charset="0"/>
                        </a:rPr>
                        <a:t>ARMÓNICA (no culpo a nadie)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F2FF"/>
                    </a:solidFill>
                  </a:tcPr>
                </a:tc>
              </a:tr>
              <a:tr h="354013">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s-CO" sz="1600" b="1" i="0" u="none" strike="noStrike" cap="none" normalizeH="0" baseline="0" dirty="0" smtClean="0">
                          <a:ln>
                            <a:noFill/>
                          </a:ln>
                          <a:solidFill>
                            <a:schemeClr val="tx1"/>
                          </a:solidFill>
                          <a:effectLst/>
                          <a:latin typeface="Tahoma" pitchFamily="34" charset="0"/>
                          <a:cs typeface="Tahoma" pitchFamily="34" charset="0"/>
                        </a:rPr>
                        <a:t>Me hacen equivocar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48F"/>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es-CO" sz="1600" b="1" i="0" u="none" strike="noStrike" cap="none" normalizeH="0" baseline="0" dirty="0" smtClean="0">
                          <a:ln>
                            <a:noFill/>
                          </a:ln>
                          <a:solidFill>
                            <a:schemeClr val="tx1"/>
                          </a:solidFill>
                          <a:effectLst/>
                          <a:latin typeface="Tahoma" pitchFamily="34" charset="0"/>
                          <a:cs typeface="Tahoma" pitchFamily="34" charset="0"/>
                        </a:rPr>
                        <a:t>Me equivoco con lo que otros hacen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F2FF"/>
                    </a:solidFill>
                  </a:tcPr>
                </a:tc>
              </a:tr>
              <a:tr h="347663">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s-CO" sz="1600" b="1" i="0" u="none" strike="noStrike" cap="none" normalizeH="0" baseline="0" dirty="0" smtClean="0">
                          <a:ln>
                            <a:noFill/>
                          </a:ln>
                          <a:solidFill>
                            <a:schemeClr val="tx1"/>
                          </a:solidFill>
                          <a:effectLst/>
                          <a:latin typeface="Tahoma" pitchFamily="34" charset="0"/>
                          <a:cs typeface="Tahoma" pitchFamily="34" charset="0"/>
                        </a:rPr>
                        <a:t>Me ponen furioso</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48F"/>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es-CO" sz="1600" b="1" i="0" u="none" strike="noStrike" cap="none" normalizeH="0" baseline="0" dirty="0" smtClean="0">
                          <a:ln>
                            <a:noFill/>
                          </a:ln>
                          <a:solidFill>
                            <a:schemeClr val="tx1"/>
                          </a:solidFill>
                          <a:effectLst/>
                          <a:latin typeface="Tahoma" pitchFamily="34" charset="0"/>
                          <a:cs typeface="Tahoma" pitchFamily="34" charset="0"/>
                        </a:rPr>
                        <a:t>Me pongo furioso cuando...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F2FF"/>
                    </a:solidFill>
                  </a:tcPr>
                </a:tc>
              </a:tr>
              <a:tr h="342900">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s-CO" sz="1600" b="1" i="0" u="none" strike="noStrike" cap="none" normalizeH="0" baseline="0" dirty="0" smtClean="0">
                          <a:ln>
                            <a:noFill/>
                          </a:ln>
                          <a:solidFill>
                            <a:schemeClr val="tx1"/>
                          </a:solidFill>
                          <a:effectLst/>
                          <a:latin typeface="Tahoma" pitchFamily="34" charset="0"/>
                          <a:cs typeface="Tahoma" pitchFamily="34" charset="0"/>
                        </a:rPr>
                        <a:t>Me haces sufrir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48F"/>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es-CO" sz="1600" b="1" i="0" u="none" strike="noStrike" cap="none" normalizeH="0" baseline="0" dirty="0" smtClean="0">
                          <a:ln>
                            <a:noFill/>
                          </a:ln>
                          <a:solidFill>
                            <a:schemeClr val="tx1"/>
                          </a:solidFill>
                          <a:effectLst/>
                          <a:latin typeface="Tahoma" pitchFamily="34" charset="0"/>
                          <a:cs typeface="Tahoma" pitchFamily="34" charset="0"/>
                        </a:rPr>
                        <a:t>Sufro con lo que tú haces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F2FF"/>
                    </a:solidFill>
                  </a:tcPr>
                </a:tc>
              </a:tr>
              <a:tr h="338138">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s-CO" sz="1600" b="1" i="0" u="none" strike="noStrike" cap="none" normalizeH="0" baseline="0" dirty="0" smtClean="0">
                          <a:ln>
                            <a:noFill/>
                          </a:ln>
                          <a:solidFill>
                            <a:schemeClr val="tx1"/>
                          </a:solidFill>
                          <a:effectLst/>
                          <a:latin typeface="Tahoma" pitchFamily="34" charset="0"/>
                          <a:cs typeface="Tahoma" pitchFamily="34" charset="0"/>
                        </a:rPr>
                        <a:t>Me molestas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48F"/>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es-CO" sz="1600" b="1" i="0" u="none" strike="noStrike" cap="none" normalizeH="0" baseline="0" dirty="0" smtClean="0">
                          <a:ln>
                            <a:noFill/>
                          </a:ln>
                          <a:solidFill>
                            <a:schemeClr val="tx1"/>
                          </a:solidFill>
                          <a:effectLst/>
                          <a:latin typeface="Tahoma" pitchFamily="34" charset="0"/>
                          <a:cs typeface="Tahoma" pitchFamily="34" charset="0"/>
                        </a:rPr>
                        <a:t>Me molesto con lo que dices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F2FF"/>
                    </a:solidFill>
                  </a:tcPr>
                </a:tc>
              </a:tr>
              <a:tr h="333375">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s-CO" sz="1600" b="1" i="0" u="none" strike="noStrike" cap="none" normalizeH="0" baseline="0" dirty="0" smtClean="0">
                          <a:ln>
                            <a:noFill/>
                          </a:ln>
                          <a:solidFill>
                            <a:schemeClr val="tx1"/>
                          </a:solidFill>
                          <a:effectLst/>
                          <a:latin typeface="Tahoma" pitchFamily="34" charset="0"/>
                          <a:cs typeface="Tahoma" pitchFamily="34" charset="0"/>
                        </a:rPr>
                        <a:t>Me desesperan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48F"/>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es-CO" sz="1600" b="1" i="0" u="none" strike="noStrike" cap="none" normalizeH="0" baseline="0" smtClean="0">
                          <a:ln>
                            <a:noFill/>
                          </a:ln>
                          <a:solidFill>
                            <a:schemeClr val="tx1"/>
                          </a:solidFill>
                          <a:effectLst/>
                          <a:latin typeface="Tahoma" pitchFamily="34" charset="0"/>
                          <a:cs typeface="Tahoma" pitchFamily="34" charset="0"/>
                        </a:rPr>
                        <a:t>Me desespero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F2FF"/>
                    </a:solidFill>
                  </a:tcPr>
                </a:tc>
              </a:tr>
              <a:tr h="328613">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s-CO" sz="1600" b="1" i="0" u="none" strike="noStrike" cap="none" normalizeH="0" baseline="0" dirty="0" smtClean="0">
                          <a:ln>
                            <a:noFill/>
                          </a:ln>
                          <a:solidFill>
                            <a:schemeClr val="tx1"/>
                          </a:solidFill>
                          <a:effectLst/>
                          <a:latin typeface="Tahoma" pitchFamily="34" charset="0"/>
                          <a:cs typeface="Tahoma" pitchFamily="34" charset="0"/>
                        </a:rPr>
                        <a:t>Me sacan la piedra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48F"/>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es-CO" sz="1600" b="1" i="0" u="none" strike="noStrike" cap="none" normalizeH="0" baseline="0" dirty="0" smtClean="0">
                          <a:ln>
                            <a:noFill/>
                          </a:ln>
                          <a:solidFill>
                            <a:schemeClr val="tx1"/>
                          </a:solidFill>
                          <a:effectLst/>
                          <a:latin typeface="Tahoma" pitchFamily="34" charset="0"/>
                          <a:cs typeface="Tahoma" pitchFamily="34" charset="0"/>
                        </a:rPr>
                        <a:t>Me pongo bravo con...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F2FF"/>
                    </a:solidFill>
                  </a:tcPr>
                </a:tc>
              </a:tr>
              <a:tr h="322263">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s-CO" sz="1600" b="1" i="0" u="none" strike="noStrike" cap="none" normalizeH="0" baseline="0" dirty="0" smtClean="0">
                          <a:ln>
                            <a:noFill/>
                          </a:ln>
                          <a:solidFill>
                            <a:schemeClr val="tx1"/>
                          </a:solidFill>
                          <a:effectLst/>
                          <a:latin typeface="Tahoma" pitchFamily="34" charset="0"/>
                          <a:cs typeface="Tahoma" pitchFamily="34" charset="0"/>
                        </a:rPr>
                        <a:t>Me ofendes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48F"/>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es-CO" sz="1600" b="1" i="0" u="none" strike="noStrike" cap="none" normalizeH="0" baseline="0" dirty="0" smtClean="0">
                          <a:ln>
                            <a:noFill/>
                          </a:ln>
                          <a:solidFill>
                            <a:schemeClr val="tx1"/>
                          </a:solidFill>
                          <a:effectLst/>
                          <a:latin typeface="Tahoma" pitchFamily="34" charset="0"/>
                          <a:cs typeface="Tahoma" pitchFamily="34" charset="0"/>
                        </a:rPr>
                        <a:t>Me siento ofendido con...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F2FF"/>
                    </a:solidFill>
                  </a:tcPr>
                </a:tc>
              </a:tr>
              <a:tr h="317500">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s-CO" sz="1600" b="1" i="0" u="none" strike="noStrike" cap="none" normalizeH="0" baseline="0" dirty="0" smtClean="0">
                          <a:ln>
                            <a:noFill/>
                          </a:ln>
                          <a:solidFill>
                            <a:schemeClr val="tx1"/>
                          </a:solidFill>
                          <a:effectLst/>
                          <a:latin typeface="Tahoma" pitchFamily="34" charset="0"/>
                          <a:cs typeface="Tahoma" pitchFamily="34" charset="0"/>
                        </a:rPr>
                        <a:t>Si a uno le dicen eso...</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48F"/>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es-CO" sz="1600" b="1" i="0" u="none" strike="noStrike" cap="none" normalizeH="0" baseline="0" dirty="0" smtClean="0">
                          <a:ln>
                            <a:noFill/>
                          </a:ln>
                          <a:solidFill>
                            <a:schemeClr val="tx1"/>
                          </a:solidFill>
                          <a:effectLst/>
                          <a:latin typeface="Tahoma" pitchFamily="34" charset="0"/>
                          <a:cs typeface="Tahoma" pitchFamily="34" charset="0"/>
                        </a:rPr>
                        <a:t>Si a mí me dicen eso...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F2FF"/>
                    </a:solidFill>
                  </a:tcPr>
                </a:tc>
              </a:tr>
              <a:tr h="312738">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s-CO" sz="1600" b="1" i="0" u="none" strike="noStrike" cap="none" normalizeH="0" baseline="0" dirty="0" smtClean="0">
                          <a:ln>
                            <a:noFill/>
                          </a:ln>
                          <a:solidFill>
                            <a:schemeClr val="tx1"/>
                          </a:solidFill>
                          <a:effectLst/>
                          <a:latin typeface="Tahoma" pitchFamily="34" charset="0"/>
                          <a:cs typeface="Tahoma" pitchFamily="34" charset="0"/>
                        </a:rPr>
                        <a:t>A cualquiera le pasa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48F"/>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es-CO" sz="1600" b="1" i="0" u="none" strike="noStrike" cap="none" normalizeH="0" baseline="0" dirty="0" smtClean="0">
                          <a:ln>
                            <a:noFill/>
                          </a:ln>
                          <a:solidFill>
                            <a:schemeClr val="tx1"/>
                          </a:solidFill>
                          <a:effectLst/>
                          <a:latin typeface="Tahoma" pitchFamily="34" charset="0"/>
                          <a:cs typeface="Tahoma" pitchFamily="34" charset="0"/>
                        </a:rPr>
                        <a:t>A mí me ha pasado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F2FF"/>
                    </a:solidFill>
                  </a:tcPr>
                </a:tc>
              </a:tr>
              <a:tr h="307975">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s-CO" sz="1600" b="1" i="0" u="none" strike="noStrike" cap="none" normalizeH="0" baseline="0" dirty="0" smtClean="0">
                          <a:ln>
                            <a:noFill/>
                          </a:ln>
                          <a:solidFill>
                            <a:schemeClr val="tx1"/>
                          </a:solidFill>
                          <a:effectLst/>
                          <a:latin typeface="Tahoma" pitchFamily="34" charset="0"/>
                          <a:cs typeface="Tahoma" pitchFamily="34" charset="0"/>
                        </a:rPr>
                        <a:t>Todos están cansados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48F"/>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es-CO" sz="1600" b="1" i="0" u="none" strike="noStrike" cap="none" normalizeH="0" baseline="0" dirty="0" smtClean="0">
                          <a:ln>
                            <a:noFill/>
                          </a:ln>
                          <a:solidFill>
                            <a:schemeClr val="tx1"/>
                          </a:solidFill>
                          <a:effectLst/>
                          <a:latin typeface="Tahoma" pitchFamily="34" charset="0"/>
                          <a:cs typeface="Tahoma" pitchFamily="34" charset="0"/>
                        </a:rPr>
                        <a:t>Yo estoy cansado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F2FF"/>
                    </a:solidFill>
                  </a:tcPr>
                </a:tc>
              </a:tr>
              <a:tr h="374650">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s-CO" sz="1600" b="1" i="0" u="none" strike="noStrike" cap="none" normalizeH="0" baseline="0" dirty="0" smtClean="0">
                          <a:ln>
                            <a:noFill/>
                          </a:ln>
                          <a:solidFill>
                            <a:schemeClr val="tx1"/>
                          </a:solidFill>
                          <a:effectLst/>
                          <a:latin typeface="Tahoma" pitchFamily="34" charset="0"/>
                          <a:cs typeface="Tahoma" pitchFamily="34" charset="0"/>
                        </a:rPr>
                        <a:t>Es muy aburridor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48F"/>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es-CO" sz="1600" b="1" i="0" u="none" strike="noStrike" cap="none" normalizeH="0" baseline="0" dirty="0" smtClean="0">
                          <a:ln>
                            <a:noFill/>
                          </a:ln>
                          <a:solidFill>
                            <a:schemeClr val="tx1"/>
                          </a:solidFill>
                          <a:effectLst/>
                          <a:latin typeface="Tahoma" pitchFamily="34" charset="0"/>
                          <a:cs typeface="Tahoma" pitchFamily="34" charset="0"/>
                        </a:rPr>
                        <a:t>Para mí es aburrido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F2FF"/>
                    </a:solidFill>
                  </a:tcPr>
                </a:tc>
              </a:tr>
              <a:tr h="287338">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s-CO" sz="1600" b="1" i="0" u="none" strike="noStrike" cap="none" normalizeH="0" baseline="0" dirty="0" smtClean="0">
                          <a:ln>
                            <a:noFill/>
                          </a:ln>
                          <a:solidFill>
                            <a:schemeClr val="tx1"/>
                          </a:solidFill>
                          <a:effectLst/>
                          <a:latin typeface="Tahoma" pitchFamily="34" charset="0"/>
                          <a:cs typeface="Tahoma" pitchFamily="34" charset="0"/>
                        </a:rPr>
                        <a:t>Es peligroso</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E48F"/>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es-CO" sz="1600" b="1" i="0" u="none" strike="noStrike" cap="none" normalizeH="0" baseline="0" dirty="0" smtClean="0">
                          <a:ln>
                            <a:noFill/>
                          </a:ln>
                          <a:solidFill>
                            <a:schemeClr val="tx1"/>
                          </a:solidFill>
                          <a:effectLst/>
                          <a:latin typeface="Tahoma" pitchFamily="34" charset="0"/>
                          <a:cs typeface="Tahoma" pitchFamily="34" charset="0"/>
                        </a:rPr>
                        <a:t>A mí me da miedo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F2FF"/>
                    </a:solidFill>
                  </a:tcPr>
                </a:tc>
              </a:tr>
            </a:tbl>
          </a:graphicData>
        </a:graphic>
      </p:graphicFrame>
      <p:sp>
        <p:nvSpPr>
          <p:cNvPr id="5" name="Text Box 2"/>
          <p:cNvSpPr txBox="1">
            <a:spLocks noChangeArrowheads="1"/>
          </p:cNvSpPr>
          <p:nvPr/>
        </p:nvSpPr>
        <p:spPr bwMode="auto">
          <a:xfrm>
            <a:off x="899592" y="116632"/>
            <a:ext cx="7010400" cy="946150"/>
          </a:xfrm>
          <a:prstGeom prst="rect">
            <a:avLst/>
          </a:prstGeom>
          <a:noFill/>
          <a:ln w="9525" algn="ctr">
            <a:noFill/>
            <a:miter lim="800000"/>
            <a:headEnd type="none" w="sm" len="sm"/>
            <a:tailEnd type="none" w="sm" len="sm"/>
          </a:ln>
          <a:effectLst/>
        </p:spPr>
        <p:txBody>
          <a:bodyPr anchor="ctr"/>
          <a:lstStyle/>
          <a:p>
            <a:pPr algn="ctr">
              <a:lnSpc>
                <a:spcPct val="85000"/>
              </a:lnSpc>
              <a:spcBef>
                <a:spcPct val="0"/>
              </a:spcBef>
              <a:buFontTx/>
              <a:buNone/>
              <a:defRPr/>
            </a:pPr>
            <a:r>
              <a:rPr lang="es-ES_tradnl" b="1" dirty="0" smtClean="0">
                <a:solidFill>
                  <a:srgbClr val="C00000"/>
                </a:solidFill>
                <a:latin typeface="Tahoma" pitchFamily="34" charset="0"/>
                <a:cs typeface="Tahoma" pitchFamily="34" charset="0"/>
              </a:rPr>
              <a:t>EL </a:t>
            </a:r>
            <a:r>
              <a:rPr lang="es-ES_tradnl" b="1" dirty="0">
                <a:solidFill>
                  <a:srgbClr val="C00000"/>
                </a:solidFill>
                <a:latin typeface="Tahoma" pitchFamily="34" charset="0"/>
                <a:cs typeface="Tahoma" pitchFamily="34" charset="0"/>
              </a:rPr>
              <a:t>EMPODERAMIENTO LINGUISTICO</a:t>
            </a:r>
          </a:p>
        </p:txBody>
      </p:sp>
    </p:spTree>
  </p:cSld>
  <p:clrMapOvr>
    <a:masterClrMapping/>
  </p:clrMapOv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a:spLocks noChangeArrowheads="1"/>
          </p:cNvSpPr>
          <p:nvPr/>
        </p:nvSpPr>
        <p:spPr bwMode="auto">
          <a:xfrm>
            <a:off x="323528" y="1427292"/>
            <a:ext cx="8534400" cy="4462760"/>
          </a:xfrm>
          <a:prstGeom prst="rect">
            <a:avLst/>
          </a:prstGeom>
          <a:solidFill>
            <a:srgbClr val="E5E5F7"/>
          </a:solidFill>
          <a:ln w="12700">
            <a:solidFill>
              <a:schemeClr val="tx1"/>
            </a:solidFill>
            <a:miter lim="800000"/>
            <a:headEnd/>
            <a:tailEnd/>
          </a:ln>
        </p:spPr>
        <p:txBody>
          <a:bodyPr>
            <a:spAutoFit/>
          </a:bodyPr>
          <a:lstStyle/>
          <a:p>
            <a:pPr algn="just">
              <a:spcAft>
                <a:spcPts val="1200"/>
              </a:spcAft>
            </a:pPr>
            <a:r>
              <a:rPr lang="es-CO" sz="2800" dirty="0" smtClean="0">
                <a:latin typeface="Tahoma" pitchFamily="34" charset="0"/>
                <a:cs typeface="Tahoma" pitchFamily="34" charset="0"/>
              </a:rPr>
              <a:t>Las capacidades conversacionales son habilidades para</a:t>
            </a:r>
          </a:p>
          <a:p>
            <a:pPr algn="just">
              <a:spcAft>
                <a:spcPts val="1200"/>
              </a:spcAft>
            </a:pPr>
            <a:r>
              <a:rPr lang="es-CO" sz="2800" dirty="0" smtClean="0">
                <a:latin typeface="Tahoma" pitchFamily="34" charset="0"/>
                <a:cs typeface="Tahoma" pitchFamily="34" charset="0"/>
              </a:rPr>
              <a:t>hablar asertivamente,</a:t>
            </a:r>
          </a:p>
          <a:p>
            <a:pPr algn="just">
              <a:spcAft>
                <a:spcPts val="1200"/>
              </a:spcAft>
            </a:pPr>
            <a:r>
              <a:rPr lang="es-CO" sz="2800" dirty="0" smtClean="0">
                <a:latin typeface="Tahoma" pitchFamily="34" charset="0"/>
                <a:cs typeface="Tahoma" pitchFamily="34" charset="0"/>
              </a:rPr>
              <a:t>escuchar y promover la escucha del otro, </a:t>
            </a:r>
          </a:p>
          <a:p>
            <a:pPr algn="just">
              <a:spcAft>
                <a:spcPts val="1200"/>
              </a:spcAft>
            </a:pPr>
            <a:r>
              <a:rPr lang="es-CO" sz="2800" dirty="0" smtClean="0">
                <a:latin typeface="Tahoma" pitchFamily="34" charset="0"/>
                <a:cs typeface="Tahoma" pitchFamily="34" charset="0"/>
              </a:rPr>
              <a:t>Poner en común significados, sentidos,</a:t>
            </a:r>
          </a:p>
          <a:p>
            <a:pPr algn="just">
              <a:spcAft>
                <a:spcPts val="1200"/>
              </a:spcAft>
            </a:pPr>
            <a:r>
              <a:rPr lang="es-CO" sz="2800" dirty="0" smtClean="0">
                <a:latin typeface="Tahoma" pitchFamily="34" charset="0"/>
                <a:cs typeface="Tahoma" pitchFamily="34" charset="0"/>
              </a:rPr>
              <a:t>Acordar rumbos de acción,</a:t>
            </a:r>
          </a:p>
          <a:p>
            <a:pPr algn="just">
              <a:spcAft>
                <a:spcPts val="1200"/>
              </a:spcAft>
            </a:pPr>
            <a:r>
              <a:rPr lang="es-CO" sz="2800" dirty="0" smtClean="0">
                <a:latin typeface="Tahoma" pitchFamily="34" charset="0"/>
                <a:cs typeface="Tahoma" pitchFamily="34" charset="0"/>
              </a:rPr>
              <a:t>movilizarse conjuntamente, </a:t>
            </a:r>
          </a:p>
          <a:p>
            <a:pPr algn="just">
              <a:spcAft>
                <a:spcPts val="1200"/>
              </a:spcAft>
            </a:pPr>
            <a:r>
              <a:rPr lang="es-CO" sz="2800" dirty="0" smtClean="0">
                <a:latin typeface="Tahoma" pitchFamily="34" charset="0"/>
                <a:cs typeface="Tahoma" pitchFamily="34" charset="0"/>
              </a:rPr>
              <a:t>y evaluar de manera propositiva para aprender</a:t>
            </a:r>
          </a:p>
        </p:txBody>
      </p:sp>
      <p:sp>
        <p:nvSpPr>
          <p:cNvPr id="7" name="6 CuadroTexto"/>
          <p:cNvSpPr txBox="1"/>
          <p:nvPr/>
        </p:nvSpPr>
        <p:spPr>
          <a:xfrm>
            <a:off x="323528" y="375047"/>
            <a:ext cx="7776864" cy="461665"/>
          </a:xfrm>
          <a:prstGeom prst="rect">
            <a:avLst/>
          </a:prstGeom>
          <a:noFill/>
        </p:spPr>
        <p:txBody>
          <a:bodyPr wrap="square" rtlCol="0">
            <a:spAutoFit/>
          </a:bodyPr>
          <a:lstStyle/>
          <a:p>
            <a:pPr algn="ctr"/>
            <a:r>
              <a:rPr lang="es-CO" b="1" dirty="0" smtClean="0">
                <a:solidFill>
                  <a:srgbClr val="C00000"/>
                </a:solidFill>
                <a:latin typeface="Tahoma" pitchFamily="34" charset="0"/>
                <a:cs typeface="Tahoma" pitchFamily="34" charset="0"/>
              </a:rPr>
              <a:t>LAS CAPACIDADES CONVERSACIONALES</a:t>
            </a:r>
            <a:endParaRPr lang="es-CO" b="1" dirty="0">
              <a:solidFill>
                <a:srgbClr val="C00000"/>
              </a:solidFill>
              <a:latin typeface="Tahoma" pitchFamily="34" charset="0"/>
              <a:cs typeface="Tahoma" pitchFamily="34" charset="0"/>
            </a:endParaRPr>
          </a:p>
        </p:txBody>
      </p:sp>
    </p:spTree>
  </p:cSld>
  <p:clrMapOvr>
    <a:masterClrMapping/>
  </p:clrMapOvr>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3"/>
          <p:cNvSpPr txBox="1">
            <a:spLocks noChangeArrowheads="1"/>
          </p:cNvSpPr>
          <p:nvPr/>
        </p:nvSpPr>
        <p:spPr bwMode="auto">
          <a:xfrm>
            <a:off x="539552" y="1329730"/>
            <a:ext cx="8209161" cy="4832092"/>
          </a:xfrm>
          <a:prstGeom prst="rect">
            <a:avLst/>
          </a:prstGeom>
          <a:noFill/>
          <a:ln w="9525">
            <a:noFill/>
            <a:miter lim="800000"/>
            <a:headEnd/>
            <a:tailEnd/>
          </a:ln>
          <a:effectLst/>
        </p:spPr>
        <p:txBody>
          <a:bodyPr wrap="square">
            <a:spAutoFit/>
          </a:bodyPr>
          <a:lstStyle/>
          <a:p>
            <a:pPr>
              <a:spcBef>
                <a:spcPct val="0"/>
              </a:spcBef>
              <a:buFontTx/>
              <a:buNone/>
              <a:defRPr/>
            </a:pPr>
            <a:r>
              <a:rPr kumimoji="0" lang="es-ES_tradnl" sz="2800" b="1" dirty="0" smtClean="0">
                <a:latin typeface="Tahoma" pitchFamily="34" charset="0"/>
                <a:cs typeface="Tahoma" pitchFamily="34" charset="0"/>
              </a:rPr>
              <a:t>“¿Tienes algún consejo que darme para el ejercicio de mi cargo? Preguntó el aprendiz.</a:t>
            </a:r>
          </a:p>
          <a:p>
            <a:pPr>
              <a:spcBef>
                <a:spcPct val="0"/>
              </a:spcBef>
              <a:buFontTx/>
              <a:buNone/>
              <a:defRPr/>
            </a:pPr>
            <a:endParaRPr kumimoji="0" lang="es-ES_tradnl" sz="2800" b="1" dirty="0" smtClean="0">
              <a:latin typeface="Tahoma" pitchFamily="34" charset="0"/>
              <a:cs typeface="Tahoma" pitchFamily="34" charset="0"/>
            </a:endParaRPr>
          </a:p>
          <a:p>
            <a:pPr>
              <a:spcBef>
                <a:spcPct val="0"/>
              </a:spcBef>
              <a:buFontTx/>
              <a:buNone/>
              <a:defRPr/>
            </a:pPr>
            <a:r>
              <a:rPr kumimoji="0" lang="es-ES_tradnl" sz="2800" b="1" dirty="0" smtClean="0">
                <a:latin typeface="Tahoma" pitchFamily="34" charset="0"/>
                <a:cs typeface="Tahoma" pitchFamily="34" charset="0"/>
              </a:rPr>
              <a:t>“Aprende a dar órdenes”, contestó el maestro.</a:t>
            </a:r>
          </a:p>
          <a:p>
            <a:pPr>
              <a:spcBef>
                <a:spcPct val="0"/>
              </a:spcBef>
              <a:buFontTx/>
              <a:buNone/>
              <a:defRPr/>
            </a:pPr>
            <a:endParaRPr kumimoji="0" lang="es-ES_tradnl" sz="2800" b="1" dirty="0" smtClean="0">
              <a:latin typeface="Tahoma" pitchFamily="34" charset="0"/>
              <a:cs typeface="Tahoma" pitchFamily="34" charset="0"/>
            </a:endParaRPr>
          </a:p>
          <a:p>
            <a:pPr>
              <a:spcBef>
                <a:spcPct val="0"/>
              </a:spcBef>
              <a:buFontTx/>
              <a:buNone/>
              <a:defRPr/>
            </a:pPr>
            <a:r>
              <a:rPr kumimoji="0" lang="es-ES_tradnl" sz="2800" b="1" dirty="0" smtClean="0">
                <a:latin typeface="Tahoma" pitchFamily="34" charset="0"/>
                <a:cs typeface="Tahoma" pitchFamily="34" charset="0"/>
              </a:rPr>
              <a:t>“¿Y cómo debo darlas?” interrogó el novato.</a:t>
            </a:r>
          </a:p>
          <a:p>
            <a:pPr>
              <a:spcBef>
                <a:spcPct val="0"/>
              </a:spcBef>
              <a:buFontTx/>
              <a:buNone/>
              <a:defRPr/>
            </a:pPr>
            <a:endParaRPr kumimoji="0" lang="es-ES_tradnl" sz="2800" b="1" dirty="0" smtClean="0">
              <a:latin typeface="Tahoma" pitchFamily="34" charset="0"/>
              <a:cs typeface="Tahoma" pitchFamily="34" charset="0"/>
            </a:endParaRPr>
          </a:p>
          <a:p>
            <a:pPr>
              <a:spcBef>
                <a:spcPct val="0"/>
              </a:spcBef>
              <a:buFontTx/>
              <a:buNone/>
              <a:defRPr/>
            </a:pPr>
            <a:r>
              <a:rPr kumimoji="0" lang="es-ES_tradnl" sz="2800" b="1" dirty="0" smtClean="0">
                <a:latin typeface="Tahoma" pitchFamily="34" charset="0"/>
                <a:cs typeface="Tahoma" pitchFamily="34" charset="0"/>
              </a:rPr>
              <a:t>Y respondió el sabio: “De forma que los demás puedan recibirlas sin sentirse inferiores.”</a:t>
            </a:r>
            <a:endParaRPr kumimoji="0" lang="es-ES_tradnl" sz="2800" b="1" dirty="0">
              <a:latin typeface="Tahoma" pitchFamily="34" charset="0"/>
              <a:cs typeface="Tahoma" pitchFamily="34" charset="0"/>
            </a:endParaRPr>
          </a:p>
        </p:txBody>
      </p:sp>
      <p:sp>
        <p:nvSpPr>
          <p:cNvPr id="6" name="5 CuadroTexto"/>
          <p:cNvSpPr txBox="1"/>
          <p:nvPr/>
        </p:nvSpPr>
        <p:spPr>
          <a:xfrm>
            <a:off x="323528" y="116632"/>
            <a:ext cx="7776864" cy="830997"/>
          </a:xfrm>
          <a:prstGeom prst="rect">
            <a:avLst/>
          </a:prstGeom>
          <a:noFill/>
        </p:spPr>
        <p:txBody>
          <a:bodyPr wrap="square" rtlCol="0">
            <a:spAutoFit/>
          </a:bodyPr>
          <a:lstStyle/>
          <a:p>
            <a:pPr algn="ctr"/>
            <a:r>
              <a:rPr lang="es-CO" b="1" dirty="0" smtClean="0">
                <a:solidFill>
                  <a:srgbClr val="C00000"/>
                </a:solidFill>
                <a:latin typeface="Tahoma" pitchFamily="34" charset="0"/>
                <a:cs typeface="Tahoma" pitchFamily="34" charset="0"/>
              </a:rPr>
              <a:t>NUESTRA COMUNICACIÓN EXPRESA LO QUE SOMOS </a:t>
            </a:r>
            <a:endParaRPr lang="es-CO" b="1" dirty="0">
              <a:solidFill>
                <a:srgbClr val="C00000"/>
              </a:solidFill>
              <a:latin typeface="Tahoma" pitchFamily="34" charset="0"/>
              <a:cs typeface="Tahoma" pitchFamily="34" charset="0"/>
            </a:endParaRPr>
          </a:p>
        </p:txBody>
      </p:sp>
    </p:spTree>
  </p:cSld>
  <p:clrMapOvr>
    <a:masterClrMapping/>
  </p:clrMapOv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64195" name="Text Box 2051"/>
          <p:cNvSpPr txBox="1">
            <a:spLocks noChangeArrowheads="1"/>
          </p:cNvSpPr>
          <p:nvPr/>
        </p:nvSpPr>
        <p:spPr bwMode="auto">
          <a:xfrm>
            <a:off x="323528" y="1543432"/>
            <a:ext cx="8568952" cy="830997"/>
          </a:xfrm>
          <a:prstGeom prst="rect">
            <a:avLst/>
          </a:prstGeom>
          <a:solidFill>
            <a:srgbClr val="92D050"/>
          </a:solidFill>
          <a:ln w="9525">
            <a:solidFill>
              <a:schemeClr val="tx1"/>
            </a:solidFill>
            <a:miter lim="800000"/>
            <a:headEnd/>
            <a:tailEnd/>
          </a:ln>
        </p:spPr>
        <p:txBody>
          <a:bodyPr wrap="square">
            <a:spAutoFit/>
          </a:bodyPr>
          <a:lstStyle/>
          <a:p>
            <a:pPr algn="just">
              <a:spcAft>
                <a:spcPct val="40000"/>
              </a:spcAft>
            </a:pPr>
            <a:r>
              <a:rPr lang="es-CO" dirty="0" smtClean="0">
                <a:latin typeface="Tahoma" pitchFamily="34" charset="0"/>
                <a:cs typeface="Tahoma" pitchFamily="34" charset="0"/>
              </a:rPr>
              <a:t>¿Qué puede hacer para mejorar su escucha y la de los estudiantes?</a:t>
            </a:r>
          </a:p>
        </p:txBody>
      </p:sp>
      <p:sp>
        <p:nvSpPr>
          <p:cNvPr id="2" name="1 Título"/>
          <p:cNvSpPr>
            <a:spLocks noGrp="1"/>
          </p:cNvSpPr>
          <p:nvPr>
            <p:ph type="title"/>
          </p:nvPr>
        </p:nvSpPr>
        <p:spPr/>
        <p:txBody>
          <a:bodyPr/>
          <a:lstStyle/>
          <a:p>
            <a:endParaRPr lang="es-CO"/>
          </a:p>
        </p:txBody>
      </p:sp>
    </p:spTree>
  </p:cSld>
  <p:clrMapOvr>
    <a:masterClrMapping/>
  </p:clrMapOvr>
  <p:transition spd="slow"/>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188640"/>
            <a:ext cx="7835460" cy="757130"/>
          </a:xfrm>
          <a:prstGeom prst="rect">
            <a:avLst/>
          </a:prstGeom>
          <a:noFill/>
          <a:ln w="9525">
            <a:noFill/>
            <a:miter lim="800000"/>
            <a:headEnd/>
            <a:tailEnd/>
          </a:ln>
        </p:spPr>
        <p:txBody>
          <a:bodyPr anchor="ctr"/>
          <a:lstStyle/>
          <a:p>
            <a:pPr algn="ctr" eaLnBrk="0" hangingPunct="0">
              <a:lnSpc>
                <a:spcPct val="90000"/>
              </a:lnSpc>
              <a:spcBef>
                <a:spcPct val="20000"/>
              </a:spcBef>
            </a:pPr>
            <a:r>
              <a:rPr lang="es-CO" sz="2400" b="1" dirty="0" smtClean="0">
                <a:solidFill>
                  <a:srgbClr val="9A0000"/>
                </a:solidFill>
                <a:latin typeface="Tahoma" pitchFamily="34" charset="0"/>
                <a:cs typeface="Tahoma" pitchFamily="34" charset="0"/>
              </a:rPr>
              <a:t>NUEVOS APRENDIZAJES PARA POTENCIAR EL PODER TRANSFORMADOR DEL DOCENTE</a:t>
            </a:r>
            <a:endParaRPr lang="es-CO" sz="2400" b="1" dirty="0">
              <a:solidFill>
                <a:srgbClr val="9A0000"/>
              </a:solidFill>
              <a:latin typeface="Tahoma" pitchFamily="34" charset="0"/>
              <a:cs typeface="Tahoma" pitchFamily="34" charset="0"/>
            </a:endParaRPr>
          </a:p>
        </p:txBody>
      </p:sp>
      <p:sp>
        <p:nvSpPr>
          <p:cNvPr id="5" name="Text Box 3"/>
          <p:cNvSpPr txBox="1">
            <a:spLocks noChangeArrowheads="1"/>
          </p:cNvSpPr>
          <p:nvPr/>
        </p:nvSpPr>
        <p:spPr bwMode="auto">
          <a:xfrm>
            <a:off x="323528" y="1595695"/>
            <a:ext cx="8534400" cy="4616648"/>
          </a:xfrm>
          <a:prstGeom prst="rect">
            <a:avLst/>
          </a:prstGeom>
          <a:solidFill>
            <a:srgbClr val="DDF2FF"/>
          </a:solidFill>
          <a:ln w="12700">
            <a:solidFill>
              <a:schemeClr val="tx1"/>
            </a:solidFill>
            <a:miter lim="800000"/>
            <a:headEnd/>
            <a:tailEnd/>
          </a:ln>
        </p:spPr>
        <p:txBody>
          <a:bodyPr wrap="square">
            <a:spAutoFit/>
          </a:bodyPr>
          <a:lstStyle/>
          <a:p>
            <a:pPr marL="0" lvl="1" algn="just">
              <a:spcAft>
                <a:spcPts val="1200"/>
              </a:spcAft>
            </a:pPr>
            <a:r>
              <a:rPr lang="es-ES" dirty="0" smtClean="0">
                <a:latin typeface="Tahoma" pitchFamily="34" charset="0"/>
                <a:cs typeface="Tahoma" pitchFamily="34" charset="0"/>
              </a:rPr>
              <a:t>Siendo tan cambiantes los entornos, los conocimientos y los mismos estudiantes, el docente ya no puede petrificarse para repetir año tras año el mismo discurso y tener las mismas prácticas que quizá en su momento fueron funcionales</a:t>
            </a:r>
          </a:p>
          <a:p>
            <a:pPr marL="0" lvl="1" algn="just">
              <a:spcAft>
                <a:spcPts val="1200"/>
              </a:spcAft>
            </a:pPr>
            <a:r>
              <a:rPr lang="es-ES" dirty="0" smtClean="0">
                <a:latin typeface="Tahoma" pitchFamily="34" charset="0"/>
                <a:cs typeface="Tahoma" pitchFamily="34" charset="0"/>
              </a:rPr>
              <a:t>¿Cómo debe ser en ese sentido el docente hoy?</a:t>
            </a:r>
          </a:p>
          <a:p>
            <a:pPr marL="0" lvl="1" algn="just">
              <a:spcAft>
                <a:spcPts val="1200"/>
              </a:spcAft>
            </a:pPr>
            <a:r>
              <a:rPr lang="es-ES" dirty="0" smtClean="0">
                <a:latin typeface="Tahoma" pitchFamily="34" charset="0"/>
                <a:cs typeface="Tahoma" pitchFamily="34" charset="0"/>
              </a:rPr>
              <a:t>¿Cuáles son las principales limitaciones/dificultades que tienen los docentes para desplegar una actitud constante de auto observación y de aprendizaje de sus propias prácticas para le mejora continua?</a:t>
            </a:r>
          </a:p>
          <a:p>
            <a:pPr marL="0" lvl="1" algn="just">
              <a:spcAft>
                <a:spcPts val="1200"/>
              </a:spcAft>
            </a:pPr>
            <a:r>
              <a:rPr lang="es-ES" dirty="0" smtClean="0">
                <a:latin typeface="Tahoma" pitchFamily="34" charset="0"/>
                <a:cs typeface="Tahoma" pitchFamily="34" charset="0"/>
              </a:rPr>
              <a:t>¿Qué impide que las escuelas sean escuelas que aprenden y que dialogan entre ellas para un aprendizaje mutuo?</a:t>
            </a:r>
          </a:p>
        </p:txBody>
      </p:sp>
    </p:spTree>
  </p:cSld>
  <p:clrMapOvr>
    <a:masterClrMapping/>
  </p:clrMapOvr>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a:spLocks noChangeArrowheads="1"/>
          </p:cNvSpPr>
          <p:nvPr/>
        </p:nvSpPr>
        <p:spPr bwMode="auto">
          <a:xfrm>
            <a:off x="323528" y="1412776"/>
            <a:ext cx="8534400" cy="4647426"/>
          </a:xfrm>
          <a:prstGeom prst="rect">
            <a:avLst/>
          </a:prstGeom>
          <a:solidFill>
            <a:srgbClr val="DDF2FF"/>
          </a:solidFill>
          <a:ln w="12700">
            <a:solidFill>
              <a:schemeClr val="tx1"/>
            </a:solidFill>
            <a:miter lim="800000"/>
            <a:headEnd/>
            <a:tailEnd/>
          </a:ln>
        </p:spPr>
        <p:txBody>
          <a:bodyPr wrap="square">
            <a:spAutoFit/>
          </a:bodyPr>
          <a:lstStyle/>
          <a:p>
            <a:pPr marL="457200" indent="-457200" algn="ctr">
              <a:spcAft>
                <a:spcPts val="1200"/>
              </a:spcAft>
            </a:pPr>
            <a:r>
              <a:rPr lang="es-CO" sz="2800" b="1" dirty="0" smtClean="0">
                <a:latin typeface="Tahoma" pitchFamily="34" charset="0"/>
                <a:cs typeface="Tahoma" pitchFamily="34" charset="0"/>
              </a:rPr>
              <a:t>8. </a:t>
            </a:r>
            <a:r>
              <a:rPr lang="es-ES" sz="2800" b="1" dirty="0" smtClean="0">
                <a:latin typeface="Tahoma" pitchFamily="34" charset="0"/>
                <a:cs typeface="Tahoma" pitchFamily="34" charset="0"/>
              </a:rPr>
              <a:t>Del educador que enseña al educador que aprende </a:t>
            </a:r>
            <a:endParaRPr lang="es-CO" sz="2800" b="1" dirty="0" smtClean="0">
              <a:latin typeface="Tahoma" pitchFamily="34" charset="0"/>
              <a:cs typeface="Tahoma" pitchFamily="34" charset="0"/>
            </a:endParaRPr>
          </a:p>
          <a:p>
            <a:pPr algn="ctr">
              <a:spcAft>
                <a:spcPts val="1200"/>
              </a:spcAft>
            </a:pPr>
            <a:r>
              <a:rPr lang="es-ES" sz="2800" b="1" dirty="0" smtClean="0">
                <a:latin typeface="Tahoma" pitchFamily="34" charset="0"/>
                <a:cs typeface="Tahoma" pitchFamily="34" charset="0"/>
              </a:rPr>
              <a:t>EL PODER DE LA MEJORA CONTINUA</a:t>
            </a:r>
          </a:p>
          <a:p>
            <a:pPr algn="just">
              <a:spcAft>
                <a:spcPts val="1200"/>
              </a:spcAft>
            </a:pPr>
            <a:r>
              <a:rPr lang="es-ES" sz="2800" b="1" dirty="0" smtClean="0">
                <a:latin typeface="Tahoma" pitchFamily="34" charset="0"/>
                <a:cs typeface="Tahoma" pitchFamily="34" charset="0"/>
              </a:rPr>
              <a:t> </a:t>
            </a:r>
            <a:r>
              <a:rPr lang="es-MX" dirty="0" smtClean="0">
                <a:latin typeface="Tahoma" pitchFamily="34" charset="0"/>
                <a:cs typeface="Tahoma" pitchFamily="34" charset="0"/>
              </a:rPr>
              <a:t>El docente auto observador transforma y sistematiza su quehacer, enfocando su actividad profesional al logro integral de los fines de la educación. Se asume como un educador en proceso de mejora continua y búsqueda de la excelencia, generando una escuela que aprende</a:t>
            </a:r>
            <a:r>
              <a:rPr lang="es-CO" dirty="0" smtClean="0">
                <a:latin typeface="Tahoma" pitchFamily="34" charset="0"/>
                <a:cs typeface="Tahoma" pitchFamily="34" charset="0"/>
              </a:rPr>
              <a:t>. </a:t>
            </a:r>
          </a:p>
          <a:p>
            <a:pPr algn="just">
              <a:spcAft>
                <a:spcPts val="1200"/>
              </a:spcAft>
            </a:pPr>
            <a:endParaRPr lang="es-CO" dirty="0" smtClean="0"/>
          </a:p>
          <a:p>
            <a:pPr algn="just">
              <a:spcAft>
                <a:spcPts val="1200"/>
              </a:spcAft>
            </a:pPr>
            <a:r>
              <a:rPr lang="es-CO" dirty="0" smtClean="0">
                <a:latin typeface="Tahoma" pitchFamily="34" charset="0"/>
                <a:cs typeface="Tahoma" pitchFamily="34" charset="0"/>
              </a:rPr>
              <a:t>D. </a:t>
            </a:r>
            <a:r>
              <a:rPr lang="es-CO" dirty="0" err="1" smtClean="0">
                <a:latin typeface="Tahoma" pitchFamily="34" charset="0"/>
                <a:cs typeface="Tahoma" pitchFamily="34" charset="0"/>
              </a:rPr>
              <a:t>Schön</a:t>
            </a:r>
            <a:r>
              <a:rPr lang="es-CO" dirty="0" smtClean="0">
                <a:latin typeface="Tahoma" pitchFamily="34" charset="0"/>
                <a:cs typeface="Tahoma" pitchFamily="34" charset="0"/>
              </a:rPr>
              <a:t>, M.A. Santos Guerra, k. </a:t>
            </a:r>
            <a:r>
              <a:rPr lang="es-CO" dirty="0" err="1" smtClean="0">
                <a:latin typeface="Tahoma" pitchFamily="34" charset="0"/>
                <a:cs typeface="Tahoma" pitchFamily="34" charset="0"/>
              </a:rPr>
              <a:t>Zeichner</a:t>
            </a:r>
            <a:r>
              <a:rPr lang="es-CO" dirty="0" smtClean="0">
                <a:latin typeface="Tahoma" pitchFamily="34" charset="0"/>
                <a:cs typeface="Tahoma" pitchFamily="34" charset="0"/>
              </a:rPr>
              <a:t>, P. </a:t>
            </a:r>
            <a:r>
              <a:rPr lang="es-CO" dirty="0" err="1" smtClean="0">
                <a:latin typeface="Tahoma" pitchFamily="34" charset="0"/>
                <a:cs typeface="Tahoma" pitchFamily="34" charset="0"/>
              </a:rPr>
              <a:t>Senge</a:t>
            </a:r>
            <a:endParaRPr lang="es-ES" b="1" dirty="0" smtClean="0">
              <a:latin typeface="Tahoma" pitchFamily="34" charset="0"/>
              <a:cs typeface="Tahoma" pitchFamily="34" charset="0"/>
            </a:endParaRPr>
          </a:p>
        </p:txBody>
      </p:sp>
      <p:sp>
        <p:nvSpPr>
          <p:cNvPr id="5" name="4 CuadroTexto"/>
          <p:cNvSpPr txBox="1"/>
          <p:nvPr/>
        </p:nvSpPr>
        <p:spPr>
          <a:xfrm>
            <a:off x="179512" y="188640"/>
            <a:ext cx="7835460" cy="757130"/>
          </a:xfrm>
          <a:prstGeom prst="rect">
            <a:avLst/>
          </a:prstGeom>
          <a:noFill/>
          <a:ln w="9525">
            <a:noFill/>
            <a:miter lim="800000"/>
            <a:headEnd/>
            <a:tailEnd/>
          </a:ln>
        </p:spPr>
        <p:txBody>
          <a:bodyPr anchor="ctr"/>
          <a:lstStyle/>
          <a:p>
            <a:pPr algn="ctr" eaLnBrk="0" hangingPunct="0">
              <a:lnSpc>
                <a:spcPct val="90000"/>
              </a:lnSpc>
              <a:spcBef>
                <a:spcPct val="20000"/>
              </a:spcBef>
            </a:pPr>
            <a:r>
              <a:rPr lang="es-CO" sz="2400" b="1" dirty="0" smtClean="0">
                <a:solidFill>
                  <a:srgbClr val="9A0000"/>
                </a:solidFill>
                <a:latin typeface="Tahoma" pitchFamily="34" charset="0"/>
                <a:cs typeface="Tahoma" pitchFamily="34" charset="0"/>
              </a:rPr>
              <a:t>OCHO NUEVOS APRENDIZAJES QUE EXPANDEN  EL PODER TRANSFORMADOR DEL DOCENTE</a:t>
            </a:r>
            <a:endParaRPr lang="es-CO" sz="2400" b="1" dirty="0">
              <a:solidFill>
                <a:srgbClr val="9A0000"/>
              </a:solidFill>
              <a:latin typeface="Tahoma" pitchFamily="34" charset="0"/>
              <a:cs typeface="Tahoma" pitchFamily="34" charset="0"/>
            </a:endParaRPr>
          </a:p>
        </p:txBody>
      </p:sp>
    </p:spTree>
  </p:cSld>
  <p:clrMapOvr>
    <a:masterClrMapping/>
  </p:clrMapOvr>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a:spLocks noChangeArrowheads="1"/>
          </p:cNvSpPr>
          <p:nvPr/>
        </p:nvSpPr>
        <p:spPr bwMode="auto">
          <a:xfrm>
            <a:off x="395536" y="1235075"/>
            <a:ext cx="8534400" cy="3354765"/>
          </a:xfrm>
          <a:prstGeom prst="rect">
            <a:avLst/>
          </a:prstGeom>
          <a:solidFill>
            <a:srgbClr val="FFFFE1"/>
          </a:solidFill>
          <a:ln w="12700">
            <a:solidFill>
              <a:schemeClr val="tx1"/>
            </a:solidFill>
            <a:miter lim="800000"/>
            <a:headEnd/>
            <a:tailEnd/>
          </a:ln>
        </p:spPr>
        <p:txBody>
          <a:bodyPr wrap="square">
            <a:spAutoFit/>
          </a:bodyPr>
          <a:lstStyle/>
          <a:p>
            <a:pPr marL="177800" indent="-177800" algn="just">
              <a:spcAft>
                <a:spcPts val="1200"/>
              </a:spcAft>
              <a:buFont typeface="Arial" pitchFamily="34" charset="0"/>
              <a:buChar char="•"/>
            </a:pPr>
            <a:r>
              <a:rPr lang="es-CO" dirty="0" smtClean="0">
                <a:latin typeface="Tahoma" pitchFamily="34" charset="0"/>
                <a:cs typeface="Tahoma" pitchFamily="34" charset="0"/>
              </a:rPr>
              <a:t>Un docente con desempeño profesional puramente operativo, repetitivo, que no se transforma, no logra obtener resultados formativos de calidad con sus estudiantes</a:t>
            </a:r>
          </a:p>
          <a:p>
            <a:pPr marL="177800" indent="-177800" algn="just">
              <a:spcAft>
                <a:spcPts val="1200"/>
              </a:spcAft>
              <a:buFont typeface="Arial" pitchFamily="34" charset="0"/>
              <a:buChar char="•"/>
            </a:pPr>
            <a:r>
              <a:rPr lang="es-MX" dirty="0" smtClean="0">
                <a:latin typeface="Tahoma" pitchFamily="34" charset="0"/>
                <a:ea typeface="Tahoma" pitchFamily="34" charset="0"/>
                <a:cs typeface="Tahoma" pitchFamily="34" charset="0"/>
              </a:rPr>
              <a:t>El docente reflexivo es un profesional que con sus prácticas contribuye al desarrollo integral de sus estudiantes, aportando a la formación de una cultura democrática</a:t>
            </a:r>
          </a:p>
          <a:p>
            <a:pPr marL="177800" indent="-177800" algn="just">
              <a:spcAft>
                <a:spcPts val="1200"/>
              </a:spcAft>
              <a:buFont typeface="Arial" pitchFamily="34" charset="0"/>
              <a:buChar char="•"/>
            </a:pPr>
            <a:r>
              <a:rPr lang="es-MX" dirty="0" smtClean="0">
                <a:latin typeface="Tahoma" pitchFamily="34" charset="0"/>
                <a:cs typeface="Tahoma" pitchFamily="34" charset="0"/>
              </a:rPr>
              <a:t>Es un profesional reflexivo, que aprende de su propia práctica</a:t>
            </a:r>
          </a:p>
        </p:txBody>
      </p:sp>
      <p:sp>
        <p:nvSpPr>
          <p:cNvPr id="7" name="6 CuadroTexto"/>
          <p:cNvSpPr txBox="1"/>
          <p:nvPr/>
        </p:nvSpPr>
        <p:spPr>
          <a:xfrm>
            <a:off x="323528" y="116632"/>
            <a:ext cx="7776864" cy="830997"/>
          </a:xfrm>
          <a:prstGeom prst="rect">
            <a:avLst/>
          </a:prstGeom>
          <a:noFill/>
        </p:spPr>
        <p:txBody>
          <a:bodyPr wrap="square" rtlCol="0">
            <a:spAutoFit/>
          </a:bodyPr>
          <a:lstStyle/>
          <a:p>
            <a:pPr algn="ctr"/>
            <a:r>
              <a:rPr lang="es-CO" b="1" dirty="0" smtClean="0">
                <a:solidFill>
                  <a:srgbClr val="C00000"/>
                </a:solidFill>
                <a:latin typeface="Tahoma" pitchFamily="34" charset="0"/>
                <a:cs typeface="Tahoma" pitchFamily="34" charset="0"/>
              </a:rPr>
              <a:t>CAMBIO DE PARADIGMAS PARA LA FORMACIÓN DE DOCENTES INCLUSIVOS Y ACOGEDORES</a:t>
            </a:r>
            <a:endParaRPr lang="es-CO" b="1" dirty="0">
              <a:solidFill>
                <a:srgbClr val="C00000"/>
              </a:solidFill>
              <a:latin typeface="Tahoma" pitchFamily="34" charset="0"/>
              <a:cs typeface="Tahoma" pitchFamily="34" charset="0"/>
            </a:endParaRPr>
          </a:p>
        </p:txBody>
      </p:sp>
      <p:sp>
        <p:nvSpPr>
          <p:cNvPr id="5" name="4 CuadroTexto"/>
          <p:cNvSpPr txBox="1"/>
          <p:nvPr/>
        </p:nvSpPr>
        <p:spPr>
          <a:xfrm>
            <a:off x="323528" y="4841284"/>
            <a:ext cx="8572560" cy="1107996"/>
          </a:xfrm>
          <a:prstGeom prst="rect">
            <a:avLst/>
          </a:prstGeom>
          <a:solidFill>
            <a:srgbClr val="003399"/>
          </a:solidFill>
          <a:ln>
            <a:solidFill>
              <a:schemeClr val="tx1"/>
            </a:solidFill>
          </a:ln>
        </p:spPr>
        <p:txBody>
          <a:bodyPr wrap="square" rtlCol="0">
            <a:spAutoFit/>
          </a:bodyPr>
          <a:lstStyle/>
          <a:p>
            <a:pPr algn="ctr"/>
            <a:r>
              <a:rPr lang="es-MX" sz="2200" b="1" dirty="0" smtClean="0">
                <a:solidFill>
                  <a:schemeClr val="bg1"/>
                </a:solidFill>
                <a:latin typeface="Tahoma" pitchFamily="34" charset="0"/>
                <a:ea typeface="Tahoma" pitchFamily="34" charset="0"/>
                <a:cs typeface="Tahoma" pitchFamily="34" charset="0"/>
              </a:rPr>
              <a:t>¿NOS AUTO OBSERVAMOS, REFLEXIONAMOS SOBRE NUESTRAS PRÁCTICAS Y NOS HACEMOS CARGO DE NUESTRAS SUS DISTINCIONES?</a:t>
            </a:r>
            <a:endParaRPr lang="es-MX" sz="2200" b="1" dirty="0">
              <a:solidFill>
                <a:schemeClr val="bg1"/>
              </a:solidFill>
              <a:latin typeface="Tahoma" pitchFamily="34" charset="0"/>
              <a:ea typeface="Tahoma" pitchFamily="34" charset="0"/>
              <a:cs typeface="Tahoma"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701" name="Rectangle 5"/>
          <p:cNvSpPr>
            <a:spLocks noGrp="1" noChangeArrowheads="1"/>
          </p:cNvSpPr>
          <p:nvPr>
            <p:ph type="title"/>
          </p:nvPr>
        </p:nvSpPr>
        <p:spPr>
          <a:xfrm>
            <a:off x="457200" y="274638"/>
            <a:ext cx="8229600" cy="830997"/>
          </a:xfrm>
          <a:noFill/>
          <a:ln w="9525" cap="flat" cmpd="sng" algn="ctr">
            <a:noFill/>
            <a:prstDash val="solid"/>
            <a:miter lim="800000"/>
            <a:headEnd/>
            <a:tailEnd/>
          </a:ln>
          <a:effectLst/>
        </p:spPr>
        <p:txBody>
          <a:bodyPr wrap="square">
            <a:spAutoFit/>
          </a:bodyPr>
          <a:lstStyle/>
          <a:p>
            <a:pPr>
              <a:defRPr/>
            </a:pPr>
            <a:r>
              <a:rPr lang="es-ES_tradnl" sz="2400" b="1" kern="1200" dirty="0">
                <a:solidFill>
                  <a:srgbClr val="C00000"/>
                </a:solidFill>
                <a:latin typeface="Tahoma" pitchFamily="34" charset="0"/>
                <a:ea typeface="Tahoma" pitchFamily="34" charset="0"/>
                <a:cs typeface="Tahoma" pitchFamily="34" charset="0"/>
              </a:rPr>
              <a:t>EL CIERRE COMO UN OBSTÁCULO PARA EL </a:t>
            </a:r>
            <a:r>
              <a:rPr lang="es-ES_tradnl" sz="2400" b="1" kern="1200" dirty="0" smtClean="0">
                <a:solidFill>
                  <a:srgbClr val="C00000"/>
                </a:solidFill>
                <a:latin typeface="Tahoma" pitchFamily="34" charset="0"/>
                <a:ea typeface="Tahoma" pitchFamily="34" charset="0"/>
                <a:cs typeface="Tahoma" pitchFamily="34" charset="0"/>
              </a:rPr>
              <a:t>APRENDIZAJE </a:t>
            </a:r>
            <a:endParaRPr lang="es-ES_tradnl" sz="2400" b="1" kern="1200" dirty="0">
              <a:solidFill>
                <a:srgbClr val="C00000"/>
              </a:solidFill>
              <a:latin typeface="Tahoma" pitchFamily="34" charset="0"/>
              <a:ea typeface="Tahoma" pitchFamily="34" charset="0"/>
              <a:cs typeface="Tahoma" pitchFamily="34" charset="0"/>
            </a:endParaRPr>
          </a:p>
        </p:txBody>
      </p:sp>
      <p:sp>
        <p:nvSpPr>
          <p:cNvPr id="29703" name="Rectangle 7"/>
          <p:cNvSpPr>
            <a:spLocks noGrp="1" noChangeArrowheads="1"/>
          </p:cNvSpPr>
          <p:nvPr>
            <p:ph type="body" idx="1"/>
          </p:nvPr>
        </p:nvSpPr>
        <p:spPr>
          <a:xfrm>
            <a:off x="457200" y="1600201"/>
            <a:ext cx="8229600" cy="2764904"/>
          </a:xfrm>
          <a:solidFill>
            <a:srgbClr val="FFE48F"/>
          </a:solidFill>
          <a:ln>
            <a:solidFill>
              <a:schemeClr val="tx1"/>
            </a:solidFill>
          </a:ln>
        </p:spPr>
        <p:txBody>
          <a:bodyPr/>
          <a:lstStyle/>
          <a:p>
            <a:pPr algn="just">
              <a:buNone/>
            </a:pPr>
            <a:r>
              <a:rPr lang="es-ES_tradnl" sz="2400" b="1" u="sng" dirty="0">
                <a:latin typeface="Tahoma" pitchFamily="34" charset="0"/>
                <a:cs typeface="Tahoma" pitchFamily="34" charset="0"/>
              </a:rPr>
              <a:t>El cierre personal:</a:t>
            </a:r>
            <a:endParaRPr lang="es-ES_tradnl" sz="2400" b="1" dirty="0">
              <a:latin typeface="Tahoma" pitchFamily="34" charset="0"/>
              <a:cs typeface="Tahoma" pitchFamily="34" charset="0"/>
            </a:endParaRPr>
          </a:p>
          <a:p>
            <a:pPr marL="0" indent="0" algn="just">
              <a:buFont typeface="Wingdings" pitchFamily="2" charset="2"/>
              <a:buNone/>
            </a:pPr>
            <a:r>
              <a:rPr lang="es-ES_tradnl" sz="2400" dirty="0" smtClean="0">
                <a:latin typeface="Tahoma" pitchFamily="34" charset="0"/>
                <a:cs typeface="Tahoma" pitchFamily="34" charset="0"/>
              </a:rPr>
              <a:t>Es </a:t>
            </a:r>
            <a:r>
              <a:rPr lang="es-ES_tradnl" sz="2400" dirty="0">
                <a:latin typeface="Tahoma" pitchFamily="34" charset="0"/>
                <a:cs typeface="Tahoma" pitchFamily="34" charset="0"/>
              </a:rPr>
              <a:t>la facilidad con la que los profesores repiten años tras años sus prácticas con los alumnos. Esta actitud de clausura, de rechazo de la crítica y de la </a:t>
            </a:r>
            <a:r>
              <a:rPr lang="es-ES_tradnl" sz="2400" dirty="0" smtClean="0">
                <a:latin typeface="Tahoma" pitchFamily="34" charset="0"/>
                <a:cs typeface="Tahoma" pitchFamily="34" charset="0"/>
              </a:rPr>
              <a:t>reflexión, </a:t>
            </a:r>
            <a:r>
              <a:rPr lang="es-ES_tradnl" sz="2400" dirty="0">
                <a:latin typeface="Tahoma" pitchFamily="34" charset="0"/>
                <a:cs typeface="Tahoma" pitchFamily="34" charset="0"/>
              </a:rPr>
              <a:t>es el cierre </a:t>
            </a:r>
            <a:r>
              <a:rPr lang="es-ES_tradnl" sz="2400" dirty="0" smtClean="0">
                <a:latin typeface="Tahoma" pitchFamily="34" charset="0"/>
                <a:cs typeface="Tahoma" pitchFamily="34" charset="0"/>
              </a:rPr>
              <a:t>personal hacia el cambio. El resultado es un anquilosamiento, una petrificación del docente ante su negativa a aprender y a cambiar</a:t>
            </a:r>
            <a:endParaRPr lang="es-ES_tradnl" sz="2400" dirty="0">
              <a:latin typeface="Tahoma" pitchFamily="34" charset="0"/>
              <a:cs typeface="Tahoma" pitchFamily="34" charset="0"/>
            </a:endParaRPr>
          </a:p>
        </p:txBody>
      </p:sp>
      <p:sp>
        <p:nvSpPr>
          <p:cNvPr id="4" name="3 CuadroTexto"/>
          <p:cNvSpPr txBox="1"/>
          <p:nvPr/>
        </p:nvSpPr>
        <p:spPr>
          <a:xfrm>
            <a:off x="251520" y="4653136"/>
            <a:ext cx="8640960" cy="1200329"/>
          </a:xfrm>
          <a:prstGeom prst="rect">
            <a:avLst/>
          </a:prstGeom>
          <a:solidFill>
            <a:srgbClr val="003399"/>
          </a:solidFill>
          <a:ln w="19050">
            <a:solidFill>
              <a:schemeClr val="tx1"/>
            </a:solidFill>
          </a:ln>
        </p:spPr>
        <p:txBody>
          <a:bodyPr wrap="square" rtlCol="0">
            <a:spAutoFit/>
          </a:bodyPr>
          <a:lstStyle/>
          <a:p>
            <a:pPr algn="ctr"/>
            <a:r>
              <a:rPr lang="es-CO" b="1" dirty="0" smtClean="0">
                <a:solidFill>
                  <a:schemeClr val="bg1"/>
                </a:solidFill>
                <a:latin typeface="Tahoma" pitchFamily="34" charset="0"/>
                <a:cs typeface="Tahoma" pitchFamily="34" charset="0"/>
              </a:rPr>
              <a:t>Si a nuestra edad actual aun tenemos las mismas ideas y actitudes ante la vida de cuando teníamos 25 años, ¿Qué hemos aprendido en este tiempo de existencia?</a:t>
            </a:r>
            <a:endParaRPr lang="es-CO" b="1" dirty="0">
              <a:solidFill>
                <a:schemeClr val="bg1"/>
              </a:solidFill>
              <a:latin typeface="Tahoma" pitchFamily="34" charset="0"/>
              <a:cs typeface="Tahoma" pitchFamily="34" charset="0"/>
            </a:endParaRPr>
          </a:p>
        </p:txBody>
      </p:sp>
    </p:spTree>
    <p:extLst>
      <p:ext uri="{BB962C8B-B14F-4D97-AF65-F5344CB8AC3E}">
        <p14:creationId xmlns="" xmlns:p14="http://schemas.microsoft.com/office/powerpoint/2010/main" val="18688148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6" name="Rectangle 6"/>
          <p:cNvSpPr>
            <a:spLocks noGrp="1" noChangeArrowheads="1"/>
          </p:cNvSpPr>
          <p:nvPr>
            <p:ph type="title"/>
          </p:nvPr>
        </p:nvSpPr>
        <p:spPr>
          <a:xfrm>
            <a:off x="457200" y="274638"/>
            <a:ext cx="7499176" cy="830997"/>
          </a:xfrm>
          <a:noFill/>
          <a:ln w="9525" cap="flat" cmpd="sng" algn="ctr">
            <a:noFill/>
            <a:prstDash val="solid"/>
            <a:miter lim="800000"/>
            <a:headEnd/>
            <a:tailEnd/>
          </a:ln>
          <a:effectLst/>
        </p:spPr>
        <p:txBody>
          <a:bodyPr wrap="square">
            <a:spAutoFit/>
          </a:bodyPr>
          <a:lstStyle/>
          <a:p>
            <a:pPr>
              <a:defRPr/>
            </a:pPr>
            <a:r>
              <a:rPr lang="es-ES_tradnl" sz="2400" b="1" kern="1200" dirty="0" smtClean="0">
                <a:solidFill>
                  <a:srgbClr val="C00000"/>
                </a:solidFill>
                <a:latin typeface="Tahoma" pitchFamily="34" charset="0"/>
                <a:ea typeface="Tahoma" pitchFamily="34" charset="0"/>
                <a:cs typeface="Tahoma" pitchFamily="34" charset="0"/>
              </a:rPr>
              <a:t>ORÍGENES DE LA ACTITUD DE CIERRE PERSONAL</a:t>
            </a:r>
            <a:endParaRPr lang="es-ES_tradnl" sz="2400" b="1" kern="1200" dirty="0">
              <a:solidFill>
                <a:srgbClr val="C00000"/>
              </a:solidFill>
              <a:latin typeface="Tahoma" pitchFamily="34" charset="0"/>
              <a:ea typeface="Tahoma" pitchFamily="34" charset="0"/>
              <a:cs typeface="Tahoma" pitchFamily="34" charset="0"/>
            </a:endParaRPr>
          </a:p>
        </p:txBody>
      </p:sp>
      <p:sp>
        <p:nvSpPr>
          <p:cNvPr id="30727" name="Rectangle 7"/>
          <p:cNvSpPr>
            <a:spLocks noGrp="1" noChangeArrowheads="1"/>
          </p:cNvSpPr>
          <p:nvPr>
            <p:ph type="body" idx="1"/>
          </p:nvPr>
        </p:nvSpPr>
        <p:spPr>
          <a:xfrm>
            <a:off x="323528" y="1124744"/>
            <a:ext cx="8496944" cy="5257800"/>
          </a:xfrm>
          <a:solidFill>
            <a:srgbClr val="E5FFE5"/>
          </a:solidFill>
          <a:ln>
            <a:solidFill>
              <a:schemeClr val="tx1"/>
            </a:solidFill>
          </a:ln>
        </p:spPr>
        <p:txBody>
          <a:bodyPr/>
          <a:lstStyle/>
          <a:p>
            <a:pPr>
              <a:spcBef>
                <a:spcPts val="0"/>
              </a:spcBef>
              <a:spcAft>
                <a:spcPts val="1200"/>
              </a:spcAft>
              <a:buFont typeface="+mj-lt"/>
              <a:buAutoNum type="arabicPeriod"/>
            </a:pPr>
            <a:r>
              <a:rPr lang="es-ES_tradnl" sz="2200" dirty="0" smtClean="0">
                <a:latin typeface="Tahoma" pitchFamily="34" charset="0"/>
                <a:cs typeface="Tahoma" pitchFamily="34" charset="0"/>
              </a:rPr>
              <a:t>Docentes que asumen que </a:t>
            </a:r>
            <a:r>
              <a:rPr lang="es-ES_tradnl" sz="2200" dirty="0">
                <a:latin typeface="Tahoma" pitchFamily="34" charset="0"/>
                <a:cs typeface="Tahoma" pitchFamily="34" charset="0"/>
              </a:rPr>
              <a:t>lo sustancial de la profesión es </a:t>
            </a:r>
            <a:r>
              <a:rPr lang="es-ES_tradnl" sz="2200" dirty="0" smtClean="0">
                <a:latin typeface="Tahoma" pitchFamily="34" charset="0"/>
                <a:cs typeface="Tahoma" pitchFamily="34" charset="0"/>
              </a:rPr>
              <a:t>enseñar, no aprender. </a:t>
            </a:r>
            <a:endParaRPr lang="es-ES_tradnl" sz="2200" dirty="0">
              <a:latin typeface="Tahoma" pitchFamily="34" charset="0"/>
              <a:cs typeface="Tahoma" pitchFamily="34" charset="0"/>
            </a:endParaRPr>
          </a:p>
          <a:p>
            <a:pPr>
              <a:spcBef>
                <a:spcPts val="0"/>
              </a:spcBef>
              <a:spcAft>
                <a:spcPts val="1200"/>
              </a:spcAft>
              <a:buFont typeface="+mj-lt"/>
              <a:buAutoNum type="arabicPeriod"/>
            </a:pPr>
            <a:r>
              <a:rPr lang="es-ES_tradnl" sz="2200" dirty="0">
                <a:latin typeface="Tahoma" pitchFamily="34" charset="0"/>
                <a:cs typeface="Tahoma" pitchFamily="34" charset="0"/>
              </a:rPr>
              <a:t>Las rutinas conducen a la repetición de prácticas favoreciendo la comodidad</a:t>
            </a:r>
            <a:r>
              <a:rPr lang="es-ES_tradnl" sz="2200" dirty="0" smtClean="0">
                <a:latin typeface="Tahoma" pitchFamily="34" charset="0"/>
                <a:cs typeface="Tahoma" pitchFamily="34" charset="0"/>
              </a:rPr>
              <a:t>. Cada docente se ocupa solo de su parcela</a:t>
            </a:r>
            <a:endParaRPr lang="es-ES_tradnl" sz="2200" dirty="0">
              <a:latin typeface="Tahoma" pitchFamily="34" charset="0"/>
              <a:cs typeface="Tahoma" pitchFamily="34" charset="0"/>
            </a:endParaRPr>
          </a:p>
          <a:p>
            <a:pPr>
              <a:spcBef>
                <a:spcPts val="0"/>
              </a:spcBef>
              <a:spcAft>
                <a:spcPts val="1200"/>
              </a:spcAft>
              <a:buFont typeface="+mj-lt"/>
              <a:buAutoNum type="arabicPeriod"/>
            </a:pPr>
            <a:r>
              <a:rPr lang="es-ES_tradnl" sz="2200" dirty="0" smtClean="0">
                <a:latin typeface="Tahoma" pitchFamily="34" charset="0"/>
                <a:cs typeface="Tahoma" pitchFamily="34" charset="0"/>
              </a:rPr>
              <a:t>Gremialismo que defiende </a:t>
            </a:r>
            <a:r>
              <a:rPr lang="es-ES_tradnl" sz="2200" dirty="0">
                <a:latin typeface="Tahoma" pitchFamily="34" charset="0"/>
                <a:cs typeface="Tahoma" pitchFamily="34" charset="0"/>
              </a:rPr>
              <a:t>intereses </a:t>
            </a:r>
            <a:r>
              <a:rPr lang="es-ES_tradnl" sz="2200" dirty="0" smtClean="0">
                <a:latin typeface="Tahoma" pitchFamily="34" charset="0"/>
                <a:cs typeface="Tahoma" pitchFamily="34" charset="0"/>
              </a:rPr>
              <a:t>puramente económicos y que hace que se escondan o disculpen los errores</a:t>
            </a:r>
            <a:endParaRPr lang="es-ES_tradnl" sz="2200" dirty="0">
              <a:latin typeface="Tahoma" pitchFamily="34" charset="0"/>
              <a:cs typeface="Tahoma" pitchFamily="34" charset="0"/>
            </a:endParaRPr>
          </a:p>
          <a:p>
            <a:pPr>
              <a:spcBef>
                <a:spcPts val="0"/>
              </a:spcBef>
              <a:spcAft>
                <a:spcPts val="1200"/>
              </a:spcAft>
              <a:buFont typeface="+mj-lt"/>
              <a:buAutoNum type="arabicPeriod"/>
            </a:pPr>
            <a:r>
              <a:rPr lang="es-ES_tradnl" sz="2200" dirty="0">
                <a:latin typeface="Tahoma" pitchFamily="34" charset="0"/>
                <a:cs typeface="Tahoma" pitchFamily="34" charset="0"/>
              </a:rPr>
              <a:t>Existen tiempos para la planificación y tiempos para la acción, pero no para la </a:t>
            </a:r>
            <a:r>
              <a:rPr lang="es-ES_tradnl" sz="2200" dirty="0" smtClean="0">
                <a:latin typeface="Tahoma" pitchFamily="34" charset="0"/>
                <a:cs typeface="Tahoma" pitchFamily="34" charset="0"/>
              </a:rPr>
              <a:t>reflexión y la sistematización</a:t>
            </a:r>
            <a:endParaRPr lang="es-ES_tradnl" sz="2200" dirty="0">
              <a:latin typeface="Tahoma" pitchFamily="34" charset="0"/>
              <a:cs typeface="Tahoma" pitchFamily="34" charset="0"/>
            </a:endParaRPr>
          </a:p>
          <a:p>
            <a:pPr>
              <a:spcBef>
                <a:spcPts val="0"/>
              </a:spcBef>
              <a:spcAft>
                <a:spcPts val="1200"/>
              </a:spcAft>
              <a:buFont typeface="+mj-lt"/>
              <a:buAutoNum type="arabicPeriod"/>
            </a:pPr>
            <a:r>
              <a:rPr lang="es-ES_tradnl" sz="2200" dirty="0" smtClean="0">
                <a:latin typeface="Tahoma" pitchFamily="34" charset="0"/>
                <a:cs typeface="Tahoma" pitchFamily="34" charset="0"/>
              </a:rPr>
              <a:t>Miedo de los docentes ante posibles opiniones descalificadoras</a:t>
            </a:r>
          </a:p>
          <a:p>
            <a:pPr>
              <a:spcBef>
                <a:spcPts val="0"/>
              </a:spcBef>
              <a:spcAft>
                <a:spcPts val="1200"/>
              </a:spcAft>
              <a:buFont typeface="+mj-lt"/>
              <a:buAutoNum type="arabicPeriod"/>
            </a:pPr>
            <a:r>
              <a:rPr lang="es-ES_tradnl" sz="2200" dirty="0" smtClean="0">
                <a:latin typeface="Tahoma" pitchFamily="34" charset="0"/>
                <a:cs typeface="Tahoma" pitchFamily="34" charset="0"/>
              </a:rPr>
              <a:t>Estabilidad laboral asegurada sin que importen los resultados</a:t>
            </a:r>
          </a:p>
          <a:p>
            <a:pPr>
              <a:spcBef>
                <a:spcPts val="0"/>
              </a:spcBef>
              <a:spcAft>
                <a:spcPts val="1200"/>
              </a:spcAft>
              <a:buFont typeface="+mj-lt"/>
              <a:buAutoNum type="arabicPeriod"/>
            </a:pPr>
            <a:r>
              <a:rPr lang="es-ES_tradnl" sz="2200" dirty="0" smtClean="0">
                <a:latin typeface="Tahoma" pitchFamily="34" charset="0"/>
                <a:cs typeface="Tahoma" pitchFamily="34" charset="0"/>
              </a:rPr>
              <a:t>Escepticismo frente al cambio</a:t>
            </a:r>
          </a:p>
          <a:p>
            <a:pPr>
              <a:spcBef>
                <a:spcPts val="0"/>
              </a:spcBef>
              <a:spcAft>
                <a:spcPts val="1200"/>
              </a:spcAft>
              <a:buFont typeface="+mj-lt"/>
              <a:buAutoNum type="arabicPeriod"/>
            </a:pPr>
            <a:r>
              <a:rPr lang="es-ES_tradnl" sz="2200" dirty="0" smtClean="0">
                <a:latin typeface="Tahoma" pitchFamily="34" charset="0"/>
                <a:cs typeface="Tahoma" pitchFamily="34" charset="0"/>
              </a:rPr>
              <a:t>Verticalismo. Todo viene o debe venir de instancias superiores</a:t>
            </a:r>
            <a:endParaRPr lang="es-ES_tradnl" sz="2200" dirty="0">
              <a:latin typeface="Tahoma" pitchFamily="34" charset="0"/>
              <a:cs typeface="Tahoma" pitchFamily="34" charset="0"/>
            </a:endParaRPr>
          </a:p>
        </p:txBody>
      </p:sp>
    </p:spTree>
    <p:extLst>
      <p:ext uri="{BB962C8B-B14F-4D97-AF65-F5344CB8AC3E}">
        <p14:creationId xmlns="" xmlns:p14="http://schemas.microsoft.com/office/powerpoint/2010/main" val="924234336"/>
      </p:ext>
    </p:extLst>
  </p:cSld>
  <p:clrMapOvr>
    <a:masterClrMapping/>
  </p:clrMapOvr>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57200" y="274638"/>
            <a:ext cx="8229600" cy="830997"/>
          </a:xfrm>
          <a:noFill/>
          <a:ln w="9525" cap="flat" cmpd="sng" algn="ctr">
            <a:noFill/>
            <a:prstDash val="solid"/>
            <a:miter lim="800000"/>
            <a:headEnd/>
            <a:tailEnd/>
          </a:ln>
          <a:effectLst/>
        </p:spPr>
        <p:txBody>
          <a:bodyPr wrap="square">
            <a:spAutoFit/>
          </a:bodyPr>
          <a:lstStyle/>
          <a:p>
            <a:pPr>
              <a:defRPr/>
            </a:pPr>
            <a:r>
              <a:rPr lang="es-ES_tradnl" sz="2400" b="1" kern="1200">
                <a:solidFill>
                  <a:srgbClr val="C00000"/>
                </a:solidFill>
                <a:latin typeface="Tahoma" pitchFamily="34" charset="0"/>
                <a:ea typeface="Tahoma" pitchFamily="34" charset="0"/>
                <a:cs typeface="Tahoma" pitchFamily="34" charset="0"/>
              </a:rPr>
              <a:t>EL CIERRE COMO UN OBSTÁCULO PARA EL APRENDIZAJE</a:t>
            </a:r>
          </a:p>
        </p:txBody>
      </p:sp>
      <p:sp>
        <p:nvSpPr>
          <p:cNvPr id="36867" name="Rectangle 3"/>
          <p:cNvSpPr>
            <a:spLocks noGrp="1" noChangeArrowheads="1"/>
          </p:cNvSpPr>
          <p:nvPr>
            <p:ph type="body" idx="1"/>
          </p:nvPr>
        </p:nvSpPr>
        <p:spPr>
          <a:xfrm>
            <a:off x="468313" y="1628775"/>
            <a:ext cx="8229600" cy="3672433"/>
          </a:xfrm>
          <a:solidFill>
            <a:srgbClr val="DDF2FF"/>
          </a:solidFill>
          <a:ln>
            <a:solidFill>
              <a:schemeClr val="tx1"/>
            </a:solidFill>
          </a:ln>
        </p:spPr>
        <p:txBody>
          <a:bodyPr/>
          <a:lstStyle/>
          <a:p>
            <a:pPr>
              <a:buNone/>
            </a:pPr>
            <a:r>
              <a:rPr lang="es-ES_tradnl" sz="2400" b="1" u="sng" dirty="0">
                <a:latin typeface="Tahoma" pitchFamily="34" charset="0"/>
                <a:cs typeface="Tahoma" pitchFamily="34" charset="0"/>
              </a:rPr>
              <a:t>El cierre </a:t>
            </a:r>
            <a:r>
              <a:rPr lang="es-ES_tradnl" sz="2400" b="1" u="sng" dirty="0" smtClean="0">
                <a:latin typeface="Tahoma" pitchFamily="34" charset="0"/>
                <a:cs typeface="Tahoma" pitchFamily="34" charset="0"/>
              </a:rPr>
              <a:t>institucional</a:t>
            </a:r>
          </a:p>
          <a:p>
            <a:pPr>
              <a:buNone/>
            </a:pPr>
            <a:endParaRPr lang="es-ES_tradnl" sz="2400" u="sng" dirty="0">
              <a:latin typeface="Tahoma" pitchFamily="34" charset="0"/>
              <a:cs typeface="Tahoma" pitchFamily="34" charset="0"/>
            </a:endParaRPr>
          </a:p>
          <a:p>
            <a:pPr marL="0" indent="0">
              <a:buFont typeface="Wingdings" pitchFamily="2" charset="2"/>
              <a:buNone/>
            </a:pPr>
            <a:r>
              <a:rPr lang="es-ES_tradnl" sz="2400" dirty="0" smtClean="0">
                <a:latin typeface="Tahoma" pitchFamily="34" charset="0"/>
                <a:cs typeface="Tahoma" pitchFamily="34" charset="0"/>
              </a:rPr>
              <a:t>Es </a:t>
            </a:r>
            <a:r>
              <a:rPr lang="es-ES_tradnl" sz="2400" dirty="0">
                <a:latin typeface="Tahoma" pitchFamily="34" charset="0"/>
                <a:cs typeface="Tahoma" pitchFamily="34" charset="0"/>
              </a:rPr>
              <a:t>la actitud que dificulta la apertura a escuchar opiniones contrarias a la </a:t>
            </a:r>
            <a:r>
              <a:rPr lang="es-ES_tradnl" sz="2400" dirty="0" smtClean="0">
                <a:latin typeface="Tahoma" pitchFamily="34" charset="0"/>
                <a:cs typeface="Tahoma" pitchFamily="34" charset="0"/>
              </a:rPr>
              <a:t>propia y de reflexionar sobre las prácticas escolares, y de sistematizar y socializar los aprendizajes de lo que funciona bien y de lo que no. </a:t>
            </a:r>
            <a:r>
              <a:rPr lang="es-ES_tradnl" sz="2400" dirty="0">
                <a:latin typeface="Tahoma" pitchFamily="34" charset="0"/>
                <a:cs typeface="Tahoma" pitchFamily="34" charset="0"/>
              </a:rPr>
              <a:t>Hace que la escuela se cierre ante las opiniones de quienes integran la </a:t>
            </a:r>
            <a:r>
              <a:rPr lang="es-ES_tradnl" sz="2400" dirty="0" smtClean="0">
                <a:latin typeface="Tahoma" pitchFamily="34" charset="0"/>
                <a:cs typeface="Tahoma" pitchFamily="34" charset="0"/>
              </a:rPr>
              <a:t>comunidad</a:t>
            </a:r>
          </a:p>
          <a:p>
            <a:pPr marL="0" indent="0">
              <a:buFont typeface="Wingdings" pitchFamily="2" charset="2"/>
              <a:buNone/>
            </a:pPr>
            <a:r>
              <a:rPr lang="es-ES_tradnl" sz="2400" dirty="0" smtClean="0">
                <a:latin typeface="Tahoma" pitchFamily="34" charset="0"/>
                <a:cs typeface="Tahoma" pitchFamily="34" charset="0"/>
              </a:rPr>
              <a:t>La </a:t>
            </a:r>
            <a:r>
              <a:rPr lang="es-ES_tradnl" sz="2400" dirty="0">
                <a:latin typeface="Tahoma" pitchFamily="34" charset="0"/>
                <a:cs typeface="Tahoma" pitchFamily="34" charset="0"/>
              </a:rPr>
              <a:t>dirección de la escuela desempeña un papel crucial en el </a:t>
            </a:r>
            <a:r>
              <a:rPr lang="es-ES_tradnl" sz="2400" dirty="0" smtClean="0">
                <a:latin typeface="Tahoma" pitchFamily="34" charset="0"/>
                <a:cs typeface="Tahoma" pitchFamily="34" charset="0"/>
              </a:rPr>
              <a:t>cierre</a:t>
            </a:r>
            <a:endParaRPr lang="es-ES_tradnl" sz="2400" dirty="0">
              <a:latin typeface="Tahoma" pitchFamily="34" charset="0"/>
              <a:cs typeface="Tahoma" pitchFamily="34" charset="0"/>
            </a:endParaRPr>
          </a:p>
        </p:txBody>
      </p:sp>
    </p:spTree>
    <p:extLst>
      <p:ext uri="{BB962C8B-B14F-4D97-AF65-F5344CB8AC3E}">
        <p14:creationId xmlns="" xmlns:p14="http://schemas.microsoft.com/office/powerpoint/2010/main" val="1996074654"/>
      </p:ext>
    </p:extLst>
  </p:cSld>
  <p:clrMapOvr>
    <a:masterClrMapping/>
  </p:clrMapOvr>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 Box 4"/>
          <p:cNvSpPr>
            <a:spLocks noGrp="1" noChangeArrowheads="1"/>
          </p:cNvSpPr>
          <p:nvPr>
            <p:ph type="body" idx="1"/>
          </p:nvPr>
        </p:nvSpPr>
        <p:spPr>
          <a:xfrm>
            <a:off x="216024" y="1124744"/>
            <a:ext cx="8820472" cy="4968552"/>
          </a:xfrm>
          <a:solidFill>
            <a:srgbClr val="FFFFE1"/>
          </a:solidFill>
          <a:ln>
            <a:solidFill>
              <a:schemeClr val="tx1"/>
            </a:solidFill>
          </a:ln>
        </p:spPr>
        <p:txBody>
          <a:bodyPr/>
          <a:lstStyle/>
          <a:p>
            <a:pPr marL="177800" lvl="0" indent="-177800">
              <a:spcBef>
                <a:spcPts val="0"/>
              </a:spcBef>
              <a:spcAft>
                <a:spcPts val="600"/>
              </a:spcAft>
            </a:pPr>
            <a:r>
              <a:rPr lang="es-ES_tradnl" sz="2200" dirty="0" smtClean="0">
                <a:latin typeface="Tahoma" pitchFamily="34" charset="0"/>
                <a:cs typeface="Tahoma" pitchFamily="34" charset="0"/>
              </a:rPr>
              <a:t>Proyecto democrático de escuela </a:t>
            </a:r>
            <a:endParaRPr lang="es-CO" sz="2200" dirty="0" smtClean="0">
              <a:latin typeface="Tahoma" pitchFamily="34" charset="0"/>
              <a:cs typeface="Tahoma" pitchFamily="34" charset="0"/>
            </a:endParaRPr>
          </a:p>
          <a:p>
            <a:pPr marL="177800" lvl="0" indent="-177800">
              <a:spcBef>
                <a:spcPts val="0"/>
              </a:spcBef>
              <a:spcAft>
                <a:spcPts val="600"/>
              </a:spcAft>
            </a:pPr>
            <a:r>
              <a:rPr lang="es-ES_tradnl" sz="2200" dirty="0" smtClean="0">
                <a:latin typeface="Tahoma" pitchFamily="34" charset="0"/>
                <a:cs typeface="Tahoma" pitchFamily="34" charset="0"/>
              </a:rPr>
              <a:t>Investigación-acción en el aula </a:t>
            </a:r>
            <a:endParaRPr lang="es-CO" sz="2200" dirty="0" smtClean="0">
              <a:latin typeface="Tahoma" pitchFamily="34" charset="0"/>
              <a:cs typeface="Tahoma" pitchFamily="34" charset="0"/>
            </a:endParaRPr>
          </a:p>
          <a:p>
            <a:pPr marL="177800" lvl="0" indent="-177800">
              <a:spcBef>
                <a:spcPts val="0"/>
              </a:spcBef>
              <a:spcAft>
                <a:spcPts val="600"/>
              </a:spcAft>
            </a:pPr>
            <a:r>
              <a:rPr lang="es-ES_tradnl" sz="2200" dirty="0" smtClean="0">
                <a:latin typeface="Tahoma" pitchFamily="34" charset="0"/>
                <a:cs typeface="Tahoma" pitchFamily="34" charset="0"/>
              </a:rPr>
              <a:t>Evaluación externa </a:t>
            </a:r>
            <a:endParaRPr lang="es-CO" sz="2200" dirty="0" smtClean="0">
              <a:latin typeface="Tahoma" pitchFamily="34" charset="0"/>
              <a:cs typeface="Tahoma" pitchFamily="34" charset="0"/>
            </a:endParaRPr>
          </a:p>
          <a:p>
            <a:pPr marL="177800" lvl="0" indent="-177800">
              <a:spcBef>
                <a:spcPts val="0"/>
              </a:spcBef>
              <a:spcAft>
                <a:spcPts val="600"/>
              </a:spcAft>
            </a:pPr>
            <a:r>
              <a:rPr lang="es-ES_tradnl" sz="2200" dirty="0" smtClean="0">
                <a:latin typeface="Tahoma" pitchFamily="34" charset="0"/>
                <a:cs typeface="Tahoma" pitchFamily="34" charset="0"/>
              </a:rPr>
              <a:t>Espacios para la reflexión compartida </a:t>
            </a:r>
            <a:endParaRPr lang="es-CO" sz="2200" dirty="0" smtClean="0">
              <a:latin typeface="Tahoma" pitchFamily="34" charset="0"/>
              <a:cs typeface="Tahoma" pitchFamily="34" charset="0"/>
            </a:endParaRPr>
          </a:p>
          <a:p>
            <a:pPr marL="177800" lvl="0" indent="-177800">
              <a:spcBef>
                <a:spcPts val="0"/>
              </a:spcBef>
              <a:spcAft>
                <a:spcPts val="600"/>
              </a:spcAft>
            </a:pPr>
            <a:r>
              <a:rPr lang="es-ES_tradnl" sz="2200" dirty="0" smtClean="0">
                <a:latin typeface="Tahoma" pitchFamily="34" charset="0"/>
                <a:cs typeface="Tahoma" pitchFamily="34" charset="0"/>
              </a:rPr>
              <a:t>Innovaciones educativas </a:t>
            </a:r>
            <a:endParaRPr lang="es-CO" sz="2200" dirty="0" smtClean="0">
              <a:latin typeface="Tahoma" pitchFamily="34" charset="0"/>
              <a:cs typeface="Tahoma" pitchFamily="34" charset="0"/>
            </a:endParaRPr>
          </a:p>
          <a:p>
            <a:pPr marL="177800" lvl="0" indent="-177800">
              <a:spcBef>
                <a:spcPts val="0"/>
              </a:spcBef>
              <a:spcAft>
                <a:spcPts val="600"/>
              </a:spcAft>
            </a:pPr>
            <a:r>
              <a:rPr lang="es-ES_tradnl" sz="2200" dirty="0" smtClean="0">
                <a:latin typeface="Tahoma" pitchFamily="34" charset="0"/>
                <a:cs typeface="Tahoma" pitchFamily="34" charset="0"/>
              </a:rPr>
              <a:t>Elaboración de informes escritos de sistematización de experiencias </a:t>
            </a:r>
            <a:endParaRPr lang="es-CO" sz="2200" dirty="0" smtClean="0">
              <a:latin typeface="Tahoma" pitchFamily="34" charset="0"/>
              <a:cs typeface="Tahoma" pitchFamily="34" charset="0"/>
            </a:endParaRPr>
          </a:p>
          <a:p>
            <a:pPr marL="177800" lvl="0" indent="-177800">
              <a:spcBef>
                <a:spcPts val="0"/>
              </a:spcBef>
              <a:spcAft>
                <a:spcPts val="600"/>
              </a:spcAft>
            </a:pPr>
            <a:r>
              <a:rPr lang="es-ES_tradnl" sz="2200" dirty="0" smtClean="0">
                <a:latin typeface="Tahoma" pitchFamily="34" charset="0"/>
                <a:cs typeface="Tahoma" pitchFamily="34" charset="0"/>
              </a:rPr>
              <a:t>La fertilidad del error </a:t>
            </a:r>
            <a:endParaRPr lang="es-CO" sz="2200" dirty="0" smtClean="0">
              <a:latin typeface="Tahoma" pitchFamily="34" charset="0"/>
              <a:cs typeface="Tahoma" pitchFamily="34" charset="0"/>
            </a:endParaRPr>
          </a:p>
          <a:p>
            <a:pPr marL="177800" lvl="0" indent="-177800">
              <a:spcBef>
                <a:spcPts val="0"/>
              </a:spcBef>
              <a:spcAft>
                <a:spcPts val="600"/>
              </a:spcAft>
            </a:pPr>
            <a:r>
              <a:rPr lang="es-ES_tradnl" sz="2200" dirty="0" smtClean="0">
                <a:latin typeface="Tahoma" pitchFamily="34" charset="0"/>
                <a:cs typeface="Tahoma" pitchFamily="34" charset="0"/>
              </a:rPr>
              <a:t>Evaluación de antiguos alumnos </a:t>
            </a:r>
            <a:endParaRPr lang="es-CO" sz="2200" dirty="0" smtClean="0">
              <a:latin typeface="Tahoma" pitchFamily="34" charset="0"/>
              <a:cs typeface="Tahoma" pitchFamily="34" charset="0"/>
            </a:endParaRPr>
          </a:p>
          <a:p>
            <a:pPr marL="177800" lvl="0" indent="-177800">
              <a:spcBef>
                <a:spcPts val="0"/>
              </a:spcBef>
              <a:spcAft>
                <a:spcPts val="600"/>
              </a:spcAft>
            </a:pPr>
            <a:r>
              <a:rPr lang="es-ES_tradnl" sz="2200" dirty="0" smtClean="0">
                <a:latin typeface="Tahoma" pitchFamily="34" charset="0"/>
                <a:cs typeface="Tahoma" pitchFamily="34" charset="0"/>
              </a:rPr>
              <a:t>Intercambio entre escuelas </a:t>
            </a:r>
            <a:endParaRPr lang="es-CO" sz="2200" dirty="0" smtClean="0">
              <a:latin typeface="Tahoma" pitchFamily="34" charset="0"/>
              <a:cs typeface="Tahoma" pitchFamily="34" charset="0"/>
            </a:endParaRPr>
          </a:p>
          <a:p>
            <a:pPr marL="177800" lvl="0" indent="-177800">
              <a:spcBef>
                <a:spcPts val="0"/>
              </a:spcBef>
              <a:spcAft>
                <a:spcPts val="600"/>
              </a:spcAft>
            </a:pPr>
            <a:r>
              <a:rPr lang="es-ES_tradnl" sz="2200" dirty="0" smtClean="0">
                <a:latin typeface="Tahoma" pitchFamily="34" charset="0"/>
                <a:cs typeface="Tahoma" pitchFamily="34" charset="0"/>
              </a:rPr>
              <a:t>Creación de una biblioteca pedagógica en la escuela </a:t>
            </a:r>
            <a:endParaRPr lang="es-CO" sz="2200" dirty="0" smtClean="0">
              <a:latin typeface="Tahoma" pitchFamily="34" charset="0"/>
              <a:cs typeface="Tahoma" pitchFamily="34" charset="0"/>
            </a:endParaRPr>
          </a:p>
          <a:p>
            <a:pPr marL="177800" lvl="0" indent="-177800">
              <a:spcBef>
                <a:spcPts val="0"/>
              </a:spcBef>
              <a:spcAft>
                <a:spcPts val="600"/>
              </a:spcAft>
            </a:pPr>
            <a:r>
              <a:rPr lang="es-CO" sz="2200" dirty="0" smtClean="0">
                <a:latin typeface="Tahoma" pitchFamily="34" charset="0"/>
                <a:cs typeface="Tahoma" pitchFamily="34" charset="0"/>
              </a:rPr>
              <a:t>Asumir la evaluación en la escuela como una oportunidad para aprender </a:t>
            </a:r>
            <a:endParaRPr lang="es-CO" sz="2200" dirty="0">
              <a:latin typeface="Tahoma" pitchFamily="34" charset="0"/>
              <a:cs typeface="Tahoma" pitchFamily="34" charset="0"/>
            </a:endParaRPr>
          </a:p>
        </p:txBody>
      </p:sp>
      <p:sp>
        <p:nvSpPr>
          <p:cNvPr id="5" name="Text Box 4"/>
          <p:cNvSpPr txBox="1">
            <a:spLocks noChangeArrowheads="1"/>
          </p:cNvSpPr>
          <p:nvPr/>
        </p:nvSpPr>
        <p:spPr bwMode="auto">
          <a:xfrm>
            <a:off x="205036" y="332656"/>
            <a:ext cx="7895356" cy="461665"/>
          </a:xfrm>
          <a:prstGeom prst="rect">
            <a:avLst/>
          </a:prstGeom>
          <a:noFill/>
          <a:ln w="9525">
            <a:noFill/>
            <a:miter lim="800000"/>
            <a:headEnd/>
            <a:tailEnd/>
          </a:ln>
        </p:spPr>
        <p:txBody>
          <a:bodyPr wrap="square">
            <a:spAutoFit/>
          </a:bodyPr>
          <a:lstStyle/>
          <a:p>
            <a:pPr algn="ctr">
              <a:spcBef>
                <a:spcPct val="20000"/>
              </a:spcBef>
            </a:pPr>
            <a:r>
              <a:rPr lang="es-MX" b="1" dirty="0" smtClean="0">
                <a:solidFill>
                  <a:srgbClr val="C00000"/>
                </a:solidFill>
                <a:latin typeface="Tahoma" pitchFamily="34" charset="0"/>
                <a:cs typeface="Tahoma" pitchFamily="34" charset="0"/>
              </a:rPr>
              <a:t>ESTRATEGIAS PARA UNA ESCUELA QUE APRENDE</a:t>
            </a:r>
            <a:endParaRPr lang="es-MX" b="1" dirty="0">
              <a:solidFill>
                <a:srgbClr val="C00000"/>
              </a:solidFill>
              <a:latin typeface="Tahoma" pitchFamily="34" charset="0"/>
              <a:cs typeface="Tahoma" pitchFamily="34" charset="0"/>
            </a:endParaRPr>
          </a:p>
        </p:txBody>
      </p:sp>
    </p:spTree>
  </p:cSld>
  <p:clrMapOvr>
    <a:masterClrMapping/>
  </p:clrMapOvr>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7 CuadroTexto"/>
          <p:cNvSpPr txBox="1"/>
          <p:nvPr/>
        </p:nvSpPr>
        <p:spPr>
          <a:xfrm>
            <a:off x="395536" y="1240879"/>
            <a:ext cx="8496944" cy="1938992"/>
          </a:xfrm>
          <a:prstGeom prst="rect">
            <a:avLst/>
          </a:prstGeom>
          <a:solidFill>
            <a:srgbClr val="92D050"/>
          </a:solidFill>
          <a:ln>
            <a:solidFill>
              <a:schemeClr val="tx1"/>
            </a:solidFill>
          </a:ln>
        </p:spPr>
        <p:txBody>
          <a:bodyPr wrap="square" rtlCol="0">
            <a:spAutoFit/>
          </a:bodyPr>
          <a:lstStyle/>
          <a:p>
            <a:pPr>
              <a:spcAft>
                <a:spcPts val="1200"/>
              </a:spcAft>
            </a:pPr>
            <a:r>
              <a:rPr lang="es-CO" dirty="0" smtClean="0">
                <a:latin typeface="Tahoma" pitchFamily="34" charset="0"/>
                <a:cs typeface="Tahoma" pitchFamily="34" charset="0"/>
              </a:rPr>
              <a:t>De manera individual, identifique cuáles son sus prácticas de aprendizaje como profesional reflexivo, y establezca qué necesita incorporar para convertirse o consolidar el hábito sistemático de aprender en forma explícita de su propia experiencia</a:t>
            </a:r>
          </a:p>
        </p:txBody>
      </p:sp>
    </p:spTree>
  </p:cSld>
  <p:clrMapOvr>
    <a:masterClrMapping/>
  </p:clrMapOvr>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685800" y="228600"/>
            <a:ext cx="7772400" cy="762000"/>
          </a:xfrm>
        </p:spPr>
        <p:txBody>
          <a:bodyPr/>
          <a:lstStyle/>
          <a:p>
            <a:r>
              <a:rPr lang="es-ES_tradnl" sz="2800" b="1" dirty="0">
                <a:solidFill>
                  <a:srgbClr val="C00000"/>
                </a:solidFill>
                <a:latin typeface="Tahoma" pitchFamily="34" charset="0"/>
                <a:cs typeface="Tahoma" pitchFamily="34" charset="0"/>
              </a:rPr>
              <a:t>LA </a:t>
            </a:r>
            <a:r>
              <a:rPr lang="es-ES_tradnl" sz="2800" b="1" dirty="0" smtClean="0">
                <a:solidFill>
                  <a:srgbClr val="C00000"/>
                </a:solidFill>
                <a:latin typeface="Tahoma" pitchFamily="34" charset="0"/>
                <a:cs typeface="Tahoma" pitchFamily="34" charset="0"/>
              </a:rPr>
              <a:t>MEJOR MAESTRA</a:t>
            </a:r>
            <a:endParaRPr lang="es-ES_tradnl" sz="2800" b="1" dirty="0">
              <a:solidFill>
                <a:srgbClr val="C00000"/>
              </a:solidFill>
              <a:latin typeface="Tahoma" pitchFamily="34" charset="0"/>
              <a:cs typeface="Tahoma" pitchFamily="34" charset="0"/>
            </a:endParaRPr>
          </a:p>
        </p:txBody>
      </p:sp>
      <p:sp>
        <p:nvSpPr>
          <p:cNvPr id="46083" name="Rectangle 3"/>
          <p:cNvSpPr>
            <a:spLocks noGrp="1" noChangeArrowheads="1"/>
          </p:cNvSpPr>
          <p:nvPr>
            <p:ph type="body" idx="1"/>
          </p:nvPr>
        </p:nvSpPr>
        <p:spPr>
          <a:xfrm>
            <a:off x="539552" y="1216496"/>
            <a:ext cx="8064896" cy="4876800"/>
          </a:xfrm>
        </p:spPr>
        <p:txBody>
          <a:bodyPr/>
          <a:lstStyle/>
          <a:p>
            <a:pPr marL="0" indent="0" algn="just">
              <a:spcBef>
                <a:spcPts val="500"/>
              </a:spcBef>
              <a:spcAft>
                <a:spcPts val="500"/>
              </a:spcAft>
              <a:buFontTx/>
              <a:buNone/>
            </a:pPr>
            <a:r>
              <a:rPr lang="es-ES_tradnl" sz="2800" dirty="0">
                <a:solidFill>
                  <a:srgbClr val="000099"/>
                </a:solidFill>
                <a:latin typeface="Tahoma" pitchFamily="34" charset="0"/>
                <a:cs typeface="Tahoma" pitchFamily="34" charset="0"/>
              </a:rPr>
              <a:t>Su nombre era Srta. Rodríguez. Mientras estuvo al frente de su clase de 5º grado, el primer día de clase lo iniciaba diciendo a los niños una mentira.</a:t>
            </a:r>
          </a:p>
          <a:p>
            <a:pPr marL="0" indent="0" algn="just">
              <a:spcBef>
                <a:spcPts val="500"/>
              </a:spcBef>
              <a:spcAft>
                <a:spcPts val="500"/>
              </a:spcAft>
              <a:buFontTx/>
              <a:buNone/>
            </a:pPr>
            <a:r>
              <a:rPr lang="es-ES_tradnl" sz="2800" dirty="0">
                <a:solidFill>
                  <a:srgbClr val="000099"/>
                </a:solidFill>
                <a:latin typeface="Tahoma" pitchFamily="34" charset="0"/>
                <a:cs typeface="Tahoma" pitchFamily="34" charset="0"/>
              </a:rPr>
              <a:t>Como la mayor parte de los profesores, ella miraba a sus alumnos </a:t>
            </a:r>
            <a:r>
              <a:rPr lang="es-ES_tradnl" sz="2800" dirty="0" smtClean="0">
                <a:solidFill>
                  <a:srgbClr val="000099"/>
                </a:solidFill>
                <a:latin typeface="Tahoma" pitchFamily="34" charset="0"/>
                <a:cs typeface="Tahoma" pitchFamily="34" charset="0"/>
              </a:rPr>
              <a:t> y les </a:t>
            </a:r>
            <a:r>
              <a:rPr lang="es-ES_tradnl" sz="2800" dirty="0">
                <a:solidFill>
                  <a:srgbClr val="000099"/>
                </a:solidFill>
                <a:latin typeface="Tahoma" pitchFamily="34" charset="0"/>
                <a:cs typeface="Tahoma" pitchFamily="34" charset="0"/>
              </a:rPr>
              <a:t>decía que a todos los quería por igual. Pero eso no era posible, porque ahí en la primera fila, desparramado sobre su asiento, estaba un niño </a:t>
            </a:r>
            <a:r>
              <a:rPr lang="es-ES_tradnl" sz="2800" dirty="0" smtClean="0">
                <a:solidFill>
                  <a:srgbClr val="000099"/>
                </a:solidFill>
                <a:latin typeface="Tahoma" pitchFamily="34" charset="0"/>
                <a:cs typeface="Tahoma" pitchFamily="34" charset="0"/>
              </a:rPr>
              <a:t>llamado </a:t>
            </a:r>
            <a:r>
              <a:rPr lang="es-ES_tradnl" sz="2800" dirty="0">
                <a:solidFill>
                  <a:srgbClr val="000099"/>
                </a:solidFill>
                <a:latin typeface="Tahoma" pitchFamily="34" charset="0"/>
                <a:cs typeface="Tahoma" pitchFamily="34" charset="0"/>
              </a:rPr>
              <a:t>Pepe Sánchez.</a:t>
            </a:r>
          </a:p>
          <a:p>
            <a:pPr marL="0" indent="0" algn="just">
              <a:buFontTx/>
              <a:buNone/>
            </a:pPr>
            <a:endParaRPr lang="es-ES_tradnl" sz="2800" dirty="0">
              <a:solidFill>
                <a:srgbClr val="000099"/>
              </a:solidFill>
              <a:latin typeface="Tahoma" pitchFamily="34" charset="0"/>
              <a:cs typeface="Tahoma" pitchFamily="34" charset="0"/>
            </a:endParaRPr>
          </a:p>
        </p:txBody>
      </p:sp>
    </p:spTree>
  </p:cSld>
  <p:clrMapOvr>
    <a:masterClrMapping/>
  </p:clrMapOvr>
  <p:transition spd="med"/>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body" idx="1"/>
          </p:nvPr>
        </p:nvSpPr>
        <p:spPr>
          <a:xfrm>
            <a:off x="395536" y="1102568"/>
            <a:ext cx="8424936" cy="5638800"/>
          </a:xfrm>
        </p:spPr>
        <p:txBody>
          <a:bodyPr/>
          <a:lstStyle/>
          <a:p>
            <a:pPr marL="0" indent="0" algn="just">
              <a:spcBef>
                <a:spcPts val="500"/>
              </a:spcBef>
              <a:spcAft>
                <a:spcPts val="500"/>
              </a:spcAft>
              <a:buNone/>
            </a:pPr>
            <a:r>
              <a:rPr lang="es-ES_tradnl" sz="2800" dirty="0">
                <a:solidFill>
                  <a:srgbClr val="000099"/>
                </a:solidFill>
                <a:latin typeface="Tahoma" pitchFamily="34" charset="0"/>
                <a:cs typeface="Tahoma" pitchFamily="34" charset="0"/>
              </a:rPr>
              <a:t>La Srta. Rodríguez había observado a Pepe desde el año anterior y había notado que él no jugaba muy bien con otros niños, su ropa estaba muy descuidada y constantemente necesitaba darse un buen baño.</a:t>
            </a:r>
          </a:p>
          <a:p>
            <a:pPr marL="0" indent="0" algn="just">
              <a:spcBef>
                <a:spcPts val="500"/>
              </a:spcBef>
              <a:spcAft>
                <a:spcPts val="500"/>
              </a:spcAft>
              <a:buNone/>
            </a:pPr>
            <a:r>
              <a:rPr lang="es-ES_tradnl" sz="2800" dirty="0">
                <a:solidFill>
                  <a:srgbClr val="000099"/>
                </a:solidFill>
                <a:latin typeface="Tahoma" pitchFamily="34" charset="0"/>
                <a:cs typeface="Tahoma" pitchFamily="34" charset="0"/>
              </a:rPr>
              <a:t>Pepe comenzaba a ser un tanto desagradable. Llegó el momento en que la Srta. Rodríguez disfrutaba al marcar los trabajos de Pepe con un plumón rojo haciendo una gran X y </a:t>
            </a:r>
            <a:r>
              <a:rPr lang="es-ES_tradnl" sz="2800" dirty="0" smtClean="0">
                <a:solidFill>
                  <a:srgbClr val="000099"/>
                </a:solidFill>
                <a:latin typeface="Tahoma" pitchFamily="34" charset="0"/>
                <a:cs typeface="Tahoma" pitchFamily="34" charset="0"/>
              </a:rPr>
              <a:t>poniendo </a:t>
            </a:r>
            <a:r>
              <a:rPr lang="es-ES_tradnl" sz="2800" dirty="0">
                <a:solidFill>
                  <a:srgbClr val="000099"/>
                </a:solidFill>
                <a:latin typeface="Tahoma" pitchFamily="34" charset="0"/>
                <a:cs typeface="Tahoma" pitchFamily="34" charset="0"/>
              </a:rPr>
              <a:t>un cero muy llamativo en la parte superior de sus tareas.</a:t>
            </a:r>
          </a:p>
        </p:txBody>
      </p:sp>
      <p:sp>
        <p:nvSpPr>
          <p:cNvPr id="3" name="Rectangle 2"/>
          <p:cNvSpPr>
            <a:spLocks noGrp="1" noChangeArrowheads="1"/>
          </p:cNvSpPr>
          <p:nvPr>
            <p:ph type="title"/>
          </p:nvPr>
        </p:nvSpPr>
        <p:spPr>
          <a:xfrm>
            <a:off x="685800" y="228600"/>
            <a:ext cx="7772400" cy="762000"/>
          </a:xfrm>
        </p:spPr>
        <p:txBody>
          <a:bodyPr/>
          <a:lstStyle/>
          <a:p>
            <a:r>
              <a:rPr lang="es-ES_tradnl" sz="2800" b="1" dirty="0">
                <a:solidFill>
                  <a:srgbClr val="C00000"/>
                </a:solidFill>
                <a:latin typeface="Tahoma" pitchFamily="34" charset="0"/>
                <a:cs typeface="Tahoma" pitchFamily="34" charset="0"/>
              </a:rPr>
              <a:t>LA </a:t>
            </a:r>
            <a:r>
              <a:rPr lang="es-ES_tradnl" sz="2800" b="1" dirty="0" smtClean="0">
                <a:solidFill>
                  <a:srgbClr val="C00000"/>
                </a:solidFill>
                <a:latin typeface="Tahoma" pitchFamily="34" charset="0"/>
                <a:cs typeface="Tahoma" pitchFamily="34" charset="0"/>
              </a:rPr>
              <a:t>MEJOR MAESTRA</a:t>
            </a:r>
            <a:endParaRPr lang="es-ES_tradnl" sz="2800" b="1" dirty="0">
              <a:solidFill>
                <a:srgbClr val="C00000"/>
              </a:solidFill>
              <a:latin typeface="Tahoma" pitchFamily="34" charset="0"/>
              <a:cs typeface="Tahoma" pitchFamily="34" charset="0"/>
            </a:endParaRPr>
          </a:p>
        </p:txBody>
      </p:sp>
    </p:spTree>
  </p:cSld>
  <p:clrMapOvr>
    <a:masterClrMapping/>
  </p:clrMapOvr>
  <p:transition spd="slow">
    <p:blinds/>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body" idx="1"/>
          </p:nvPr>
        </p:nvSpPr>
        <p:spPr>
          <a:xfrm>
            <a:off x="323528" y="1170384"/>
            <a:ext cx="8280920" cy="5715000"/>
          </a:xfrm>
        </p:spPr>
        <p:txBody>
          <a:bodyPr/>
          <a:lstStyle/>
          <a:p>
            <a:pPr marL="0" indent="0" algn="just">
              <a:spcBef>
                <a:spcPts val="500"/>
              </a:spcBef>
              <a:spcAft>
                <a:spcPts val="500"/>
              </a:spcAft>
              <a:buNone/>
            </a:pPr>
            <a:r>
              <a:rPr lang="es-ES_tradnl" sz="2800" dirty="0">
                <a:solidFill>
                  <a:srgbClr val="000099"/>
                </a:solidFill>
                <a:latin typeface="Tahoma" pitchFamily="34" charset="0"/>
                <a:cs typeface="Tahoma" pitchFamily="34" charset="0"/>
              </a:rPr>
              <a:t>En la escuela donde la Srta. Rodríguez enseñaba, se le requería revisar el historial de cada niño. Ella dejó el expediente de Pepe para el final.</a:t>
            </a:r>
          </a:p>
          <a:p>
            <a:pPr marL="0" indent="0" algn="just">
              <a:spcBef>
                <a:spcPts val="500"/>
              </a:spcBef>
              <a:spcAft>
                <a:spcPts val="500"/>
              </a:spcAft>
              <a:buNone/>
            </a:pPr>
            <a:r>
              <a:rPr lang="es-ES_tradnl" sz="2800" dirty="0">
                <a:solidFill>
                  <a:srgbClr val="000099"/>
                </a:solidFill>
                <a:latin typeface="Tahoma" pitchFamily="34" charset="0"/>
                <a:cs typeface="Tahoma" pitchFamily="34" charset="0"/>
              </a:rPr>
              <a:t>Cuando </a:t>
            </a:r>
            <a:r>
              <a:rPr lang="es-ES_tradnl" sz="2800" dirty="0" smtClean="0">
                <a:solidFill>
                  <a:srgbClr val="000099"/>
                </a:solidFill>
                <a:latin typeface="Tahoma" pitchFamily="34" charset="0"/>
                <a:cs typeface="Tahoma" pitchFamily="34" charset="0"/>
              </a:rPr>
              <a:t>lo revisó, se </a:t>
            </a:r>
            <a:r>
              <a:rPr lang="es-ES_tradnl" sz="2800" dirty="0">
                <a:solidFill>
                  <a:srgbClr val="000099"/>
                </a:solidFill>
                <a:latin typeface="Tahoma" pitchFamily="34" charset="0"/>
                <a:cs typeface="Tahoma" pitchFamily="34" charset="0"/>
              </a:rPr>
              <a:t>llevó una gran sorpresa. La Profesora de primer grado había escrito: “Pepe es un niño muy </a:t>
            </a:r>
            <a:r>
              <a:rPr lang="es-ES_tradnl" sz="2800" dirty="0" smtClean="0">
                <a:solidFill>
                  <a:srgbClr val="000099"/>
                </a:solidFill>
                <a:latin typeface="Tahoma" pitchFamily="34" charset="0"/>
                <a:cs typeface="Tahoma" pitchFamily="34" charset="0"/>
              </a:rPr>
              <a:t>brillante, </a:t>
            </a:r>
            <a:r>
              <a:rPr lang="es-ES_tradnl" sz="2800" dirty="0">
                <a:solidFill>
                  <a:srgbClr val="000099"/>
                </a:solidFill>
                <a:latin typeface="Tahoma" pitchFamily="34" charset="0"/>
                <a:cs typeface="Tahoma" pitchFamily="34" charset="0"/>
              </a:rPr>
              <a:t>con una sonrisa sin igual. Hace su trabajo de una manera limpia y tiene muy buenos modales... es un placer tenerlo cerca".</a:t>
            </a:r>
          </a:p>
        </p:txBody>
      </p:sp>
      <p:sp>
        <p:nvSpPr>
          <p:cNvPr id="3" name="Rectangle 2"/>
          <p:cNvSpPr>
            <a:spLocks noGrp="1" noChangeArrowheads="1"/>
          </p:cNvSpPr>
          <p:nvPr>
            <p:ph type="title"/>
          </p:nvPr>
        </p:nvSpPr>
        <p:spPr>
          <a:xfrm>
            <a:off x="685800" y="228600"/>
            <a:ext cx="7772400" cy="762000"/>
          </a:xfrm>
        </p:spPr>
        <p:txBody>
          <a:bodyPr/>
          <a:lstStyle/>
          <a:p>
            <a:r>
              <a:rPr lang="es-ES_tradnl" sz="2800" b="1" dirty="0">
                <a:solidFill>
                  <a:srgbClr val="C00000"/>
                </a:solidFill>
                <a:latin typeface="Tahoma" pitchFamily="34" charset="0"/>
                <a:cs typeface="Tahoma" pitchFamily="34" charset="0"/>
              </a:rPr>
              <a:t>LA </a:t>
            </a:r>
            <a:r>
              <a:rPr lang="es-ES_tradnl" sz="2800" b="1" dirty="0" smtClean="0">
                <a:solidFill>
                  <a:srgbClr val="C00000"/>
                </a:solidFill>
                <a:latin typeface="Tahoma" pitchFamily="34" charset="0"/>
                <a:cs typeface="Tahoma" pitchFamily="34" charset="0"/>
              </a:rPr>
              <a:t>MEJOR MAESTRA</a:t>
            </a:r>
            <a:endParaRPr lang="es-ES_tradnl" sz="2800" b="1" dirty="0">
              <a:solidFill>
                <a:srgbClr val="C00000"/>
              </a:solidFill>
              <a:latin typeface="Tahoma" pitchFamily="34" charset="0"/>
              <a:cs typeface="Tahoma" pitchFamily="34" charset="0"/>
            </a:endParaRPr>
          </a:p>
        </p:txBody>
      </p:sp>
    </p:spTree>
  </p:cSld>
  <p:clrMapOvr>
    <a:masterClrMapping/>
  </p:clrMapOvr>
  <p:transition spd="slow">
    <p:blinds/>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body" idx="1"/>
          </p:nvPr>
        </p:nvSpPr>
        <p:spPr>
          <a:xfrm>
            <a:off x="467544" y="980728"/>
            <a:ext cx="8208912" cy="5638800"/>
          </a:xfrm>
        </p:spPr>
        <p:txBody>
          <a:bodyPr/>
          <a:lstStyle/>
          <a:p>
            <a:pPr marL="0" indent="0" algn="just">
              <a:spcBef>
                <a:spcPts val="500"/>
              </a:spcBef>
              <a:spcAft>
                <a:spcPts val="500"/>
              </a:spcAft>
              <a:buNone/>
            </a:pPr>
            <a:r>
              <a:rPr lang="es-ES_tradnl" sz="2800" dirty="0">
                <a:solidFill>
                  <a:srgbClr val="000099"/>
                </a:solidFill>
                <a:latin typeface="Tahoma" pitchFamily="34" charset="0"/>
                <a:cs typeface="Tahoma" pitchFamily="34" charset="0"/>
              </a:rPr>
              <a:t>Su profesora de segundo grado </a:t>
            </a:r>
            <a:r>
              <a:rPr lang="es-ES_tradnl" sz="2800" dirty="0" smtClean="0">
                <a:solidFill>
                  <a:srgbClr val="000099"/>
                </a:solidFill>
                <a:latin typeface="Tahoma" pitchFamily="34" charset="0"/>
                <a:cs typeface="Tahoma" pitchFamily="34" charset="0"/>
              </a:rPr>
              <a:t>anotó: </a:t>
            </a:r>
            <a:r>
              <a:rPr lang="es-ES_tradnl" sz="2800" dirty="0">
                <a:solidFill>
                  <a:srgbClr val="000099"/>
                </a:solidFill>
                <a:latin typeface="Tahoma" pitchFamily="34" charset="0"/>
                <a:cs typeface="Tahoma" pitchFamily="34" charset="0"/>
              </a:rPr>
              <a:t>“Pepe es un excelente estudiante, se lleva muy bien con sus compañeros, pero se nota preocupado porque su madre tiene una enfermedad incurable y el ambiente en su casa debe ser muy difícil".</a:t>
            </a:r>
          </a:p>
          <a:p>
            <a:pPr marL="0" indent="0" algn="just">
              <a:spcBef>
                <a:spcPts val="500"/>
              </a:spcBef>
              <a:spcAft>
                <a:spcPts val="500"/>
              </a:spcAft>
              <a:buNone/>
            </a:pPr>
            <a:r>
              <a:rPr lang="es-ES_tradnl" sz="2800" dirty="0">
                <a:solidFill>
                  <a:srgbClr val="000099"/>
                </a:solidFill>
                <a:latin typeface="Tahoma" pitchFamily="34" charset="0"/>
                <a:cs typeface="Tahoma" pitchFamily="34" charset="0"/>
              </a:rPr>
              <a:t>La profesora de tercer grado </a:t>
            </a:r>
            <a:r>
              <a:rPr lang="es-ES_tradnl" sz="2800" dirty="0" smtClean="0">
                <a:solidFill>
                  <a:srgbClr val="000099"/>
                </a:solidFill>
                <a:latin typeface="Tahoma" pitchFamily="34" charset="0"/>
                <a:cs typeface="Tahoma" pitchFamily="34" charset="0"/>
              </a:rPr>
              <a:t>registró: </a:t>
            </a:r>
            <a:r>
              <a:rPr lang="es-ES_tradnl" sz="2800" dirty="0">
                <a:solidFill>
                  <a:srgbClr val="000099"/>
                </a:solidFill>
                <a:latin typeface="Tahoma" pitchFamily="34" charset="0"/>
                <a:cs typeface="Tahoma" pitchFamily="34" charset="0"/>
              </a:rPr>
              <a:t>"Su madre ha muerto, ha sido muy duro para él. Él trata de hacer su mejor esfuerzo, pero su padre no muestra mucho interés y el ambiente en su casa le afectará pronto si no se toman </a:t>
            </a:r>
            <a:r>
              <a:rPr lang="es-ES_tradnl" sz="2800" dirty="0" smtClean="0">
                <a:solidFill>
                  <a:srgbClr val="000099"/>
                </a:solidFill>
                <a:latin typeface="Tahoma" pitchFamily="34" charset="0"/>
                <a:cs typeface="Tahoma" pitchFamily="34" charset="0"/>
              </a:rPr>
              <a:t>medidas</a:t>
            </a:r>
            <a:r>
              <a:rPr lang="es-ES_tradnl" sz="2800" dirty="0">
                <a:solidFill>
                  <a:srgbClr val="000099"/>
                </a:solidFill>
                <a:latin typeface="Tahoma" pitchFamily="34" charset="0"/>
                <a:cs typeface="Tahoma" pitchFamily="34" charset="0"/>
              </a:rPr>
              <a:t>".</a:t>
            </a:r>
          </a:p>
        </p:txBody>
      </p:sp>
      <p:sp>
        <p:nvSpPr>
          <p:cNvPr id="3" name="Rectangle 2"/>
          <p:cNvSpPr>
            <a:spLocks noGrp="1" noChangeArrowheads="1"/>
          </p:cNvSpPr>
          <p:nvPr>
            <p:ph type="title"/>
          </p:nvPr>
        </p:nvSpPr>
        <p:spPr>
          <a:xfrm>
            <a:off x="685800" y="228600"/>
            <a:ext cx="7772400" cy="762000"/>
          </a:xfrm>
        </p:spPr>
        <p:txBody>
          <a:bodyPr/>
          <a:lstStyle/>
          <a:p>
            <a:r>
              <a:rPr lang="es-ES_tradnl" sz="2800" b="1" dirty="0">
                <a:solidFill>
                  <a:srgbClr val="C00000"/>
                </a:solidFill>
                <a:latin typeface="Tahoma" pitchFamily="34" charset="0"/>
                <a:cs typeface="Tahoma" pitchFamily="34" charset="0"/>
              </a:rPr>
              <a:t>LA </a:t>
            </a:r>
            <a:r>
              <a:rPr lang="es-ES_tradnl" sz="2800" b="1" dirty="0" smtClean="0">
                <a:solidFill>
                  <a:srgbClr val="C00000"/>
                </a:solidFill>
                <a:latin typeface="Tahoma" pitchFamily="34" charset="0"/>
                <a:cs typeface="Tahoma" pitchFamily="34" charset="0"/>
              </a:rPr>
              <a:t>MEJOR MAESTRA</a:t>
            </a:r>
            <a:endParaRPr lang="es-ES_tradnl" sz="2800" b="1" dirty="0">
              <a:solidFill>
                <a:srgbClr val="C00000"/>
              </a:solidFill>
              <a:latin typeface="Tahoma" pitchFamily="34" charset="0"/>
              <a:cs typeface="Tahoma" pitchFamily="34" charset="0"/>
            </a:endParaRPr>
          </a:p>
        </p:txBody>
      </p:sp>
    </p:spTree>
  </p:cSld>
  <p:clrMapOvr>
    <a:masterClrMapping/>
  </p:clrMapOvr>
  <p:transition spd="slow">
    <p:blinds/>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body" idx="1"/>
          </p:nvPr>
        </p:nvSpPr>
        <p:spPr>
          <a:xfrm>
            <a:off x="323528" y="1094184"/>
            <a:ext cx="8568952" cy="5791200"/>
          </a:xfrm>
        </p:spPr>
        <p:txBody>
          <a:bodyPr/>
          <a:lstStyle/>
          <a:p>
            <a:pPr marL="0" indent="0" algn="just">
              <a:spcBef>
                <a:spcPts val="500"/>
              </a:spcBef>
              <a:spcAft>
                <a:spcPts val="500"/>
              </a:spcAft>
              <a:buNone/>
            </a:pPr>
            <a:r>
              <a:rPr lang="es-ES_tradnl" sz="2800" dirty="0">
                <a:solidFill>
                  <a:srgbClr val="000099"/>
                </a:solidFill>
                <a:latin typeface="Tahoma" pitchFamily="34" charset="0"/>
                <a:cs typeface="Tahoma" pitchFamily="34" charset="0"/>
              </a:rPr>
              <a:t>Su profesora de cuarto grado </a:t>
            </a:r>
            <a:r>
              <a:rPr lang="es-ES_tradnl" sz="2800" dirty="0" smtClean="0">
                <a:solidFill>
                  <a:srgbClr val="000099"/>
                </a:solidFill>
                <a:latin typeface="Tahoma" pitchFamily="34" charset="0"/>
                <a:cs typeface="Tahoma" pitchFamily="34" charset="0"/>
              </a:rPr>
              <a:t>consignó: </a:t>
            </a:r>
            <a:r>
              <a:rPr lang="es-ES_tradnl" sz="2800" dirty="0">
                <a:solidFill>
                  <a:srgbClr val="000099"/>
                </a:solidFill>
                <a:latin typeface="Tahoma" pitchFamily="34" charset="0"/>
                <a:cs typeface="Tahoma" pitchFamily="34" charset="0"/>
              </a:rPr>
              <a:t>“Pepe se encuentra atrasado con respecto a sus compañeros y no muestra </a:t>
            </a:r>
            <a:r>
              <a:rPr lang="es-ES_tradnl" sz="2800" dirty="0" smtClean="0">
                <a:solidFill>
                  <a:srgbClr val="000099"/>
                </a:solidFill>
                <a:latin typeface="Tahoma" pitchFamily="34" charset="0"/>
                <a:cs typeface="Tahoma" pitchFamily="34" charset="0"/>
              </a:rPr>
              <a:t>interés </a:t>
            </a:r>
            <a:r>
              <a:rPr lang="es-ES_tradnl" sz="2800" dirty="0">
                <a:solidFill>
                  <a:srgbClr val="000099"/>
                </a:solidFill>
                <a:latin typeface="Tahoma" pitchFamily="34" charset="0"/>
                <a:cs typeface="Tahoma" pitchFamily="34" charset="0"/>
              </a:rPr>
              <a:t>en la escuela</a:t>
            </a:r>
            <a:r>
              <a:rPr lang="es-ES_tradnl" sz="2800" dirty="0" smtClean="0">
                <a:solidFill>
                  <a:srgbClr val="000099"/>
                </a:solidFill>
                <a:latin typeface="Tahoma" pitchFamily="34" charset="0"/>
                <a:cs typeface="Tahoma" pitchFamily="34" charset="0"/>
              </a:rPr>
              <a:t>. Casi no tiene amigos </a:t>
            </a:r>
            <a:r>
              <a:rPr lang="es-ES_tradnl" sz="2800" dirty="0">
                <a:solidFill>
                  <a:srgbClr val="000099"/>
                </a:solidFill>
                <a:latin typeface="Tahoma" pitchFamily="34" charset="0"/>
                <a:cs typeface="Tahoma" pitchFamily="34" charset="0"/>
              </a:rPr>
              <a:t>y en ocasiones duerme en clase".</a:t>
            </a:r>
          </a:p>
          <a:p>
            <a:pPr marL="0" indent="0" algn="just">
              <a:spcBef>
                <a:spcPts val="500"/>
              </a:spcBef>
              <a:spcAft>
                <a:spcPts val="500"/>
              </a:spcAft>
              <a:buNone/>
            </a:pPr>
            <a:r>
              <a:rPr lang="es-ES_tradnl" sz="2800" dirty="0">
                <a:solidFill>
                  <a:srgbClr val="000099"/>
                </a:solidFill>
                <a:latin typeface="Tahoma" pitchFamily="34" charset="0"/>
                <a:cs typeface="Tahoma" pitchFamily="34" charset="0"/>
              </a:rPr>
              <a:t>Ahora la Srta. Rodríguez se había dado cuenta del problema y estaba apenada con ella misma. </a:t>
            </a:r>
            <a:r>
              <a:rPr lang="es-ES_tradnl" sz="2800" dirty="0" smtClean="0">
                <a:solidFill>
                  <a:srgbClr val="000099"/>
                </a:solidFill>
                <a:latin typeface="Tahoma" pitchFamily="34" charset="0"/>
                <a:cs typeface="Tahoma" pitchFamily="34" charset="0"/>
              </a:rPr>
              <a:t> Y se sintió </a:t>
            </a:r>
            <a:r>
              <a:rPr lang="es-ES_tradnl" sz="2800" dirty="0">
                <a:solidFill>
                  <a:srgbClr val="000099"/>
                </a:solidFill>
                <a:latin typeface="Tahoma" pitchFamily="34" charset="0"/>
                <a:cs typeface="Tahoma" pitchFamily="34" charset="0"/>
              </a:rPr>
              <a:t>peor cuando sus alumnos les llevaron sus regalos </a:t>
            </a:r>
            <a:r>
              <a:rPr lang="es-ES_tradnl" sz="2800" dirty="0" smtClean="0">
                <a:solidFill>
                  <a:srgbClr val="000099"/>
                </a:solidFill>
                <a:latin typeface="Tahoma" pitchFamily="34" charset="0"/>
                <a:cs typeface="Tahoma" pitchFamily="34" charset="0"/>
              </a:rPr>
              <a:t>del día del maestro, </a:t>
            </a:r>
            <a:r>
              <a:rPr lang="es-ES_tradnl" sz="2800" dirty="0">
                <a:solidFill>
                  <a:srgbClr val="000099"/>
                </a:solidFill>
                <a:latin typeface="Tahoma" pitchFamily="34" charset="0"/>
                <a:cs typeface="Tahoma" pitchFamily="34" charset="0"/>
              </a:rPr>
              <a:t>envueltos con preciosos moños y papel brillante, excepto el de Pepe. </a:t>
            </a:r>
          </a:p>
        </p:txBody>
      </p:sp>
      <p:sp>
        <p:nvSpPr>
          <p:cNvPr id="3" name="Rectangle 2"/>
          <p:cNvSpPr>
            <a:spLocks noGrp="1" noChangeArrowheads="1"/>
          </p:cNvSpPr>
          <p:nvPr>
            <p:ph type="title"/>
          </p:nvPr>
        </p:nvSpPr>
        <p:spPr>
          <a:xfrm>
            <a:off x="685800" y="228600"/>
            <a:ext cx="7772400" cy="762000"/>
          </a:xfrm>
        </p:spPr>
        <p:txBody>
          <a:bodyPr/>
          <a:lstStyle/>
          <a:p>
            <a:r>
              <a:rPr lang="es-ES_tradnl" sz="2800" b="1" dirty="0">
                <a:solidFill>
                  <a:srgbClr val="C00000"/>
                </a:solidFill>
                <a:latin typeface="Tahoma" pitchFamily="34" charset="0"/>
                <a:cs typeface="Tahoma" pitchFamily="34" charset="0"/>
              </a:rPr>
              <a:t>LA </a:t>
            </a:r>
            <a:r>
              <a:rPr lang="es-ES_tradnl" sz="2800" b="1" dirty="0" smtClean="0">
                <a:solidFill>
                  <a:srgbClr val="C00000"/>
                </a:solidFill>
                <a:latin typeface="Tahoma" pitchFamily="34" charset="0"/>
                <a:cs typeface="Tahoma" pitchFamily="34" charset="0"/>
              </a:rPr>
              <a:t>MEJOR MAESTRA</a:t>
            </a:r>
            <a:endParaRPr lang="es-ES_tradnl" sz="2800" b="1" dirty="0">
              <a:solidFill>
                <a:srgbClr val="C00000"/>
              </a:solidFill>
              <a:latin typeface="Tahoma" pitchFamily="34" charset="0"/>
              <a:cs typeface="Tahoma" pitchFamily="34" charset="0"/>
            </a:endParaRPr>
          </a:p>
        </p:txBody>
      </p:sp>
    </p:spTree>
  </p:cSld>
  <p:clrMapOvr>
    <a:masterClrMapping/>
  </p:clrMapOvr>
  <p:transition spd="slow">
    <p:blinds/>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body" idx="1"/>
          </p:nvPr>
        </p:nvSpPr>
        <p:spPr>
          <a:xfrm>
            <a:off x="323528" y="1102568"/>
            <a:ext cx="8424936" cy="5638800"/>
          </a:xfrm>
        </p:spPr>
        <p:txBody>
          <a:bodyPr/>
          <a:lstStyle/>
          <a:p>
            <a:pPr marL="0" indent="0" algn="just">
              <a:spcBef>
                <a:spcPts val="500"/>
              </a:spcBef>
              <a:spcAft>
                <a:spcPts val="500"/>
              </a:spcAft>
              <a:buNone/>
            </a:pPr>
            <a:r>
              <a:rPr lang="es-ES_tradnl" sz="2800" dirty="0" smtClean="0">
                <a:solidFill>
                  <a:srgbClr val="000099"/>
                </a:solidFill>
                <a:latin typeface="Tahoma" pitchFamily="34" charset="0"/>
                <a:cs typeface="Tahoma" pitchFamily="34" charset="0"/>
              </a:rPr>
              <a:t>Su regalo estaba mal envuelto con un papel amarillento que él había tomado de una bolsa. A </a:t>
            </a:r>
            <a:r>
              <a:rPr lang="es-ES_tradnl" sz="2800" dirty="0">
                <a:solidFill>
                  <a:srgbClr val="000099"/>
                </a:solidFill>
                <a:latin typeface="Tahoma" pitchFamily="34" charset="0"/>
                <a:cs typeface="Tahoma" pitchFamily="34" charset="0"/>
              </a:rPr>
              <a:t>la Srta. Rodríguez le dio pánico abrir ese regalo en medio de los otros presentes. </a:t>
            </a:r>
            <a:endParaRPr lang="es-ES_tradnl" sz="2800" dirty="0" smtClean="0">
              <a:solidFill>
                <a:srgbClr val="000099"/>
              </a:solidFill>
              <a:latin typeface="Tahoma" pitchFamily="34" charset="0"/>
              <a:cs typeface="Tahoma" pitchFamily="34" charset="0"/>
            </a:endParaRPr>
          </a:p>
          <a:p>
            <a:pPr marL="0" indent="0" algn="just">
              <a:spcBef>
                <a:spcPts val="500"/>
              </a:spcBef>
              <a:spcAft>
                <a:spcPts val="500"/>
              </a:spcAft>
              <a:buNone/>
            </a:pPr>
            <a:r>
              <a:rPr lang="es-ES_tradnl" sz="2800" dirty="0" smtClean="0">
                <a:solidFill>
                  <a:srgbClr val="000099"/>
                </a:solidFill>
                <a:latin typeface="Tahoma" pitchFamily="34" charset="0"/>
                <a:cs typeface="Tahoma" pitchFamily="34" charset="0"/>
              </a:rPr>
              <a:t>Algunos </a:t>
            </a:r>
            <a:r>
              <a:rPr lang="es-ES_tradnl" sz="2800" dirty="0">
                <a:solidFill>
                  <a:srgbClr val="000099"/>
                </a:solidFill>
                <a:latin typeface="Tahoma" pitchFamily="34" charset="0"/>
                <a:cs typeface="Tahoma" pitchFamily="34" charset="0"/>
              </a:rPr>
              <a:t>niños comenzaron a reír cuando ella encontró un viejo brazalete y un frasco de perfume con sólo un cuarto de su contenido.</a:t>
            </a:r>
          </a:p>
          <a:p>
            <a:pPr marL="0" indent="0" algn="just">
              <a:spcBef>
                <a:spcPts val="500"/>
              </a:spcBef>
              <a:spcAft>
                <a:spcPts val="500"/>
              </a:spcAft>
              <a:buNone/>
            </a:pPr>
            <a:r>
              <a:rPr lang="es-ES_tradnl" sz="2800" dirty="0">
                <a:solidFill>
                  <a:srgbClr val="000099"/>
                </a:solidFill>
                <a:latin typeface="Tahoma" pitchFamily="34" charset="0"/>
                <a:cs typeface="Tahoma" pitchFamily="34" charset="0"/>
              </a:rPr>
              <a:t>Ella detuvo las burlas de los niños al exclamar lo precioso que era el </a:t>
            </a:r>
            <a:r>
              <a:rPr lang="es-ES_tradnl" sz="2800" dirty="0" smtClean="0">
                <a:solidFill>
                  <a:srgbClr val="000099"/>
                </a:solidFill>
                <a:latin typeface="Tahoma" pitchFamily="34" charset="0"/>
                <a:cs typeface="Tahoma" pitchFamily="34" charset="0"/>
              </a:rPr>
              <a:t>brazalete, </a:t>
            </a:r>
            <a:r>
              <a:rPr lang="es-ES_tradnl" sz="2800" dirty="0">
                <a:solidFill>
                  <a:srgbClr val="000099"/>
                </a:solidFill>
                <a:latin typeface="Tahoma" pitchFamily="34" charset="0"/>
                <a:cs typeface="Tahoma" pitchFamily="34" charset="0"/>
              </a:rPr>
              <a:t>mientras se lo probaba y se </a:t>
            </a:r>
            <a:r>
              <a:rPr lang="es-ES_tradnl" sz="2800" dirty="0" smtClean="0">
                <a:solidFill>
                  <a:srgbClr val="000099"/>
                </a:solidFill>
                <a:latin typeface="Tahoma" pitchFamily="34" charset="0"/>
                <a:cs typeface="Tahoma" pitchFamily="34" charset="0"/>
              </a:rPr>
              <a:t>ponía </a:t>
            </a:r>
            <a:r>
              <a:rPr lang="es-ES_tradnl" sz="2800" dirty="0">
                <a:solidFill>
                  <a:srgbClr val="000099"/>
                </a:solidFill>
                <a:latin typeface="Tahoma" pitchFamily="34" charset="0"/>
                <a:cs typeface="Tahoma" pitchFamily="34" charset="0"/>
              </a:rPr>
              <a:t>un poco del perfume en su muñeca. </a:t>
            </a:r>
          </a:p>
        </p:txBody>
      </p:sp>
      <p:sp>
        <p:nvSpPr>
          <p:cNvPr id="3" name="Rectangle 2"/>
          <p:cNvSpPr>
            <a:spLocks noGrp="1" noChangeArrowheads="1"/>
          </p:cNvSpPr>
          <p:nvPr>
            <p:ph type="title"/>
          </p:nvPr>
        </p:nvSpPr>
        <p:spPr>
          <a:xfrm>
            <a:off x="685800" y="228600"/>
            <a:ext cx="7772400" cy="762000"/>
          </a:xfrm>
        </p:spPr>
        <p:txBody>
          <a:bodyPr/>
          <a:lstStyle/>
          <a:p>
            <a:r>
              <a:rPr lang="es-ES_tradnl" sz="2800" b="1" dirty="0">
                <a:solidFill>
                  <a:srgbClr val="C00000"/>
                </a:solidFill>
                <a:latin typeface="Tahoma" pitchFamily="34" charset="0"/>
                <a:cs typeface="Tahoma" pitchFamily="34" charset="0"/>
              </a:rPr>
              <a:t>LA </a:t>
            </a:r>
            <a:r>
              <a:rPr lang="es-ES_tradnl" sz="2800" b="1" dirty="0" smtClean="0">
                <a:solidFill>
                  <a:srgbClr val="C00000"/>
                </a:solidFill>
                <a:latin typeface="Tahoma" pitchFamily="34" charset="0"/>
                <a:cs typeface="Tahoma" pitchFamily="34" charset="0"/>
              </a:rPr>
              <a:t>MEJOR MAESTRA</a:t>
            </a:r>
            <a:endParaRPr lang="es-ES_tradnl" sz="2800" b="1" dirty="0">
              <a:solidFill>
                <a:srgbClr val="C00000"/>
              </a:solidFill>
              <a:latin typeface="Tahoma" pitchFamily="34" charset="0"/>
              <a:cs typeface="Tahoma" pitchFamily="34" charset="0"/>
            </a:endParaRPr>
          </a:p>
        </p:txBody>
      </p:sp>
    </p:spTree>
  </p:cSld>
  <p:clrMapOvr>
    <a:masterClrMapping/>
  </p:clrMapOvr>
  <p:transition spd="slow">
    <p:blinds/>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body" idx="1"/>
          </p:nvPr>
        </p:nvSpPr>
        <p:spPr>
          <a:xfrm>
            <a:off x="395536" y="1216496"/>
            <a:ext cx="8424936" cy="4876800"/>
          </a:xfrm>
        </p:spPr>
        <p:txBody>
          <a:bodyPr/>
          <a:lstStyle/>
          <a:p>
            <a:pPr marL="0" indent="0" algn="just">
              <a:spcBef>
                <a:spcPts val="500"/>
              </a:spcBef>
              <a:spcAft>
                <a:spcPts val="500"/>
              </a:spcAft>
              <a:buNone/>
            </a:pPr>
            <a:r>
              <a:rPr lang="es-ES_tradnl" sz="2800" dirty="0" smtClean="0">
                <a:solidFill>
                  <a:srgbClr val="000099"/>
                </a:solidFill>
                <a:latin typeface="Tahoma" pitchFamily="34" charset="0"/>
                <a:cs typeface="Tahoma" pitchFamily="34" charset="0"/>
              </a:rPr>
              <a:t>Era el mejor regalo que le habían hecho los niños en toda su vida profesional.</a:t>
            </a:r>
          </a:p>
          <a:p>
            <a:pPr marL="0" indent="0" algn="just">
              <a:spcBef>
                <a:spcPts val="500"/>
              </a:spcBef>
              <a:spcAft>
                <a:spcPts val="500"/>
              </a:spcAft>
              <a:buNone/>
            </a:pPr>
            <a:r>
              <a:rPr lang="es-ES_tradnl" sz="2800" dirty="0" smtClean="0">
                <a:solidFill>
                  <a:srgbClr val="000099"/>
                </a:solidFill>
                <a:latin typeface="Tahoma" pitchFamily="34" charset="0"/>
                <a:cs typeface="Tahoma" pitchFamily="34" charset="0"/>
              </a:rPr>
              <a:t>Pepe se quedó ese día al final de la clase el tiempo suficiente para decir: “</a:t>
            </a:r>
            <a:r>
              <a:rPr lang="es-ES_tradnl" sz="2800" dirty="0">
                <a:solidFill>
                  <a:srgbClr val="000099"/>
                </a:solidFill>
                <a:latin typeface="Tahoma" pitchFamily="34" charset="0"/>
                <a:cs typeface="Tahoma" pitchFamily="34" charset="0"/>
              </a:rPr>
              <a:t>Srta. Rodríguez, el día de hoy usted huele como solía oler mi mamá".</a:t>
            </a:r>
          </a:p>
          <a:p>
            <a:pPr marL="0" indent="0" algn="just">
              <a:spcBef>
                <a:spcPts val="500"/>
              </a:spcBef>
              <a:spcAft>
                <a:spcPts val="500"/>
              </a:spcAft>
              <a:buNone/>
            </a:pPr>
            <a:r>
              <a:rPr lang="es-ES_tradnl" sz="2800" dirty="0" smtClean="0">
                <a:solidFill>
                  <a:srgbClr val="000099"/>
                </a:solidFill>
                <a:latin typeface="Tahoma" pitchFamily="34" charset="0"/>
                <a:cs typeface="Tahoma" pitchFamily="34" charset="0"/>
              </a:rPr>
              <a:t>Profundamente conmovida, desde </a:t>
            </a:r>
            <a:r>
              <a:rPr lang="es-ES_tradnl" sz="2800" dirty="0">
                <a:solidFill>
                  <a:srgbClr val="000099"/>
                </a:solidFill>
                <a:latin typeface="Tahoma" pitchFamily="34" charset="0"/>
                <a:cs typeface="Tahoma" pitchFamily="34" charset="0"/>
              </a:rPr>
              <a:t>ese día, ella dejó menos horas en enseñarles a los niños aritmética, a leer y a escribir</a:t>
            </a:r>
            <a:r>
              <a:rPr lang="es-ES_tradnl" sz="2800" dirty="0" smtClean="0">
                <a:solidFill>
                  <a:srgbClr val="000099"/>
                </a:solidFill>
                <a:latin typeface="Tahoma" pitchFamily="34" charset="0"/>
                <a:cs typeface="Tahoma" pitchFamily="34" charset="0"/>
              </a:rPr>
              <a:t>.</a:t>
            </a:r>
            <a:endParaRPr lang="es-ES_tradnl" sz="2800" dirty="0">
              <a:solidFill>
                <a:srgbClr val="000099"/>
              </a:solidFill>
              <a:latin typeface="Tahoma" pitchFamily="34" charset="0"/>
              <a:cs typeface="Tahoma" pitchFamily="34" charset="0"/>
            </a:endParaRPr>
          </a:p>
        </p:txBody>
      </p:sp>
      <p:sp>
        <p:nvSpPr>
          <p:cNvPr id="3" name="Rectangle 2"/>
          <p:cNvSpPr>
            <a:spLocks noGrp="1" noChangeArrowheads="1"/>
          </p:cNvSpPr>
          <p:nvPr>
            <p:ph type="title"/>
          </p:nvPr>
        </p:nvSpPr>
        <p:spPr>
          <a:xfrm>
            <a:off x="685800" y="228600"/>
            <a:ext cx="7772400" cy="762000"/>
          </a:xfrm>
        </p:spPr>
        <p:txBody>
          <a:bodyPr/>
          <a:lstStyle/>
          <a:p>
            <a:r>
              <a:rPr lang="es-ES_tradnl" sz="2800" b="1" dirty="0">
                <a:solidFill>
                  <a:srgbClr val="C00000"/>
                </a:solidFill>
                <a:latin typeface="Tahoma" pitchFamily="34" charset="0"/>
                <a:cs typeface="Tahoma" pitchFamily="34" charset="0"/>
              </a:rPr>
              <a:t>LA </a:t>
            </a:r>
            <a:r>
              <a:rPr lang="es-ES_tradnl" sz="2800" b="1" dirty="0" smtClean="0">
                <a:solidFill>
                  <a:srgbClr val="C00000"/>
                </a:solidFill>
                <a:latin typeface="Tahoma" pitchFamily="34" charset="0"/>
                <a:cs typeface="Tahoma" pitchFamily="34" charset="0"/>
              </a:rPr>
              <a:t>MEJOR MAESTRA</a:t>
            </a:r>
            <a:endParaRPr lang="es-ES_tradnl" sz="2800" b="1" dirty="0">
              <a:solidFill>
                <a:srgbClr val="C00000"/>
              </a:solidFill>
              <a:latin typeface="Tahoma" pitchFamily="34" charset="0"/>
              <a:cs typeface="Tahoma" pitchFamily="34" charset="0"/>
            </a:endParaRPr>
          </a:p>
        </p:txBody>
      </p:sp>
    </p:spTree>
  </p:cSld>
  <p:clrMapOvr>
    <a:masterClrMapping/>
  </p:clrMapOvr>
  <p:transition spd="slow">
    <p:blinds/>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body" idx="1"/>
          </p:nvPr>
        </p:nvSpPr>
        <p:spPr>
          <a:xfrm>
            <a:off x="395536" y="1076672"/>
            <a:ext cx="8496944" cy="4800600"/>
          </a:xfrm>
        </p:spPr>
        <p:txBody>
          <a:bodyPr/>
          <a:lstStyle/>
          <a:p>
            <a:pPr marL="0" indent="0" algn="just">
              <a:spcBef>
                <a:spcPts val="500"/>
              </a:spcBef>
              <a:spcAft>
                <a:spcPts val="500"/>
              </a:spcAft>
              <a:buNone/>
            </a:pPr>
            <a:r>
              <a:rPr lang="es-ES_tradnl" sz="2800" dirty="0" smtClean="0">
                <a:solidFill>
                  <a:srgbClr val="000099"/>
                </a:solidFill>
                <a:latin typeface="Tahoma" pitchFamily="34" charset="0"/>
                <a:cs typeface="Tahoma" pitchFamily="34" charset="0"/>
              </a:rPr>
              <a:t>En lugar de eso, comenzó a tener una relación personal con los niños. La Srta. Rodríguez puso atención especial en Pepe. </a:t>
            </a:r>
          </a:p>
          <a:p>
            <a:pPr marL="0" indent="0" algn="just">
              <a:spcBef>
                <a:spcPts val="500"/>
              </a:spcBef>
              <a:spcAft>
                <a:spcPts val="500"/>
              </a:spcAft>
              <a:buNone/>
            </a:pPr>
            <a:r>
              <a:rPr lang="es-ES_tradnl" sz="2800" dirty="0" smtClean="0">
                <a:solidFill>
                  <a:srgbClr val="000099"/>
                </a:solidFill>
                <a:latin typeface="Tahoma" pitchFamily="34" charset="0"/>
                <a:cs typeface="Tahoma" pitchFamily="34" charset="0"/>
              </a:rPr>
              <a:t>Conforme trabajaba </a:t>
            </a:r>
            <a:r>
              <a:rPr lang="es-ES_tradnl" sz="2800" dirty="0">
                <a:solidFill>
                  <a:srgbClr val="000099"/>
                </a:solidFill>
                <a:latin typeface="Tahoma" pitchFamily="34" charset="0"/>
                <a:cs typeface="Tahoma" pitchFamily="34" charset="0"/>
              </a:rPr>
              <a:t>con él, su cerebro </a:t>
            </a:r>
            <a:r>
              <a:rPr lang="es-ES_tradnl" sz="2800" dirty="0" smtClean="0">
                <a:solidFill>
                  <a:srgbClr val="000099"/>
                </a:solidFill>
                <a:latin typeface="Tahoma" pitchFamily="34" charset="0"/>
                <a:cs typeface="Tahoma" pitchFamily="34" charset="0"/>
              </a:rPr>
              <a:t>empezó </a:t>
            </a:r>
            <a:r>
              <a:rPr lang="es-ES_tradnl" sz="2800" dirty="0">
                <a:solidFill>
                  <a:srgbClr val="000099"/>
                </a:solidFill>
                <a:latin typeface="Tahoma" pitchFamily="34" charset="0"/>
                <a:cs typeface="Tahoma" pitchFamily="34" charset="0"/>
              </a:rPr>
              <a:t>a revivir. Mientras más lo apoyaba, él respondía más rápido.</a:t>
            </a:r>
          </a:p>
          <a:p>
            <a:pPr marL="0" indent="0" algn="just">
              <a:spcBef>
                <a:spcPts val="500"/>
              </a:spcBef>
              <a:spcAft>
                <a:spcPts val="500"/>
              </a:spcAft>
              <a:buNone/>
            </a:pPr>
            <a:r>
              <a:rPr lang="es-ES_tradnl" sz="2800" dirty="0">
                <a:solidFill>
                  <a:srgbClr val="000099"/>
                </a:solidFill>
                <a:latin typeface="Tahoma" pitchFamily="34" charset="0"/>
                <a:cs typeface="Tahoma" pitchFamily="34" charset="0"/>
              </a:rPr>
              <a:t>Para el final del ciclo escolar, Pepe se había convertido en uno de los niños más aplicados de la clase y a pesar de su mentira, de que quería a todos sus alumnos por igual, Pepe se convirtió en uno de los “consentidos” de la maestra.</a:t>
            </a:r>
          </a:p>
        </p:txBody>
      </p:sp>
      <p:sp>
        <p:nvSpPr>
          <p:cNvPr id="3" name="Rectangle 2"/>
          <p:cNvSpPr>
            <a:spLocks noGrp="1" noChangeArrowheads="1"/>
          </p:cNvSpPr>
          <p:nvPr>
            <p:ph type="title"/>
          </p:nvPr>
        </p:nvSpPr>
        <p:spPr>
          <a:xfrm>
            <a:off x="685800" y="228600"/>
            <a:ext cx="7772400" cy="762000"/>
          </a:xfrm>
        </p:spPr>
        <p:txBody>
          <a:bodyPr/>
          <a:lstStyle/>
          <a:p>
            <a:r>
              <a:rPr lang="es-ES_tradnl" sz="2800" b="1" dirty="0">
                <a:solidFill>
                  <a:srgbClr val="C00000"/>
                </a:solidFill>
                <a:latin typeface="Tahoma" pitchFamily="34" charset="0"/>
                <a:cs typeface="Tahoma" pitchFamily="34" charset="0"/>
              </a:rPr>
              <a:t>LA </a:t>
            </a:r>
            <a:r>
              <a:rPr lang="es-ES_tradnl" sz="2800" b="1" dirty="0" smtClean="0">
                <a:solidFill>
                  <a:srgbClr val="C00000"/>
                </a:solidFill>
                <a:latin typeface="Tahoma" pitchFamily="34" charset="0"/>
                <a:cs typeface="Tahoma" pitchFamily="34" charset="0"/>
              </a:rPr>
              <a:t>MEJOR MAESTRA</a:t>
            </a:r>
            <a:endParaRPr lang="es-ES_tradnl" sz="2800" b="1" dirty="0">
              <a:solidFill>
                <a:srgbClr val="C00000"/>
              </a:solidFill>
              <a:latin typeface="Tahoma" pitchFamily="34" charset="0"/>
              <a:cs typeface="Tahoma" pitchFamily="34" charset="0"/>
            </a:endParaRPr>
          </a:p>
        </p:txBody>
      </p:sp>
    </p:spTree>
  </p:cSld>
  <p:clrMapOvr>
    <a:masterClrMapping/>
  </p:clrMapOvr>
  <p:transition spd="slow">
    <p:blinds/>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body" idx="1"/>
          </p:nvPr>
        </p:nvSpPr>
        <p:spPr>
          <a:xfrm>
            <a:off x="251520" y="1085056"/>
            <a:ext cx="8496944" cy="4648200"/>
          </a:xfrm>
        </p:spPr>
        <p:txBody>
          <a:bodyPr/>
          <a:lstStyle/>
          <a:p>
            <a:pPr marL="0" indent="0" algn="just">
              <a:spcBef>
                <a:spcPts val="500"/>
              </a:spcBef>
              <a:spcAft>
                <a:spcPts val="500"/>
              </a:spcAft>
              <a:buNone/>
            </a:pPr>
            <a:r>
              <a:rPr lang="es-ES_tradnl" sz="2800" dirty="0">
                <a:solidFill>
                  <a:srgbClr val="000099"/>
                </a:solidFill>
                <a:latin typeface="Tahoma" pitchFamily="34" charset="0"/>
                <a:cs typeface="Tahoma" pitchFamily="34" charset="0"/>
              </a:rPr>
              <a:t>Un año </a:t>
            </a:r>
            <a:r>
              <a:rPr lang="es-ES_tradnl" sz="2800" dirty="0" smtClean="0">
                <a:solidFill>
                  <a:srgbClr val="000099"/>
                </a:solidFill>
                <a:latin typeface="Tahoma" pitchFamily="34" charset="0"/>
                <a:cs typeface="Tahoma" pitchFamily="34" charset="0"/>
              </a:rPr>
              <a:t>después de haber tenido a Pepe como alumno, ella </a:t>
            </a:r>
            <a:r>
              <a:rPr lang="es-ES_tradnl" sz="2800" dirty="0">
                <a:solidFill>
                  <a:srgbClr val="000099"/>
                </a:solidFill>
                <a:latin typeface="Tahoma" pitchFamily="34" charset="0"/>
                <a:cs typeface="Tahoma" pitchFamily="34" charset="0"/>
              </a:rPr>
              <a:t>encontró una nota debajo de su </a:t>
            </a:r>
            <a:r>
              <a:rPr lang="es-ES_tradnl" sz="2800" dirty="0" smtClean="0">
                <a:solidFill>
                  <a:srgbClr val="000099"/>
                </a:solidFill>
                <a:latin typeface="Tahoma" pitchFamily="34" charset="0"/>
                <a:cs typeface="Tahoma" pitchFamily="34" charset="0"/>
              </a:rPr>
              <a:t>puerta. Era </a:t>
            </a:r>
            <a:r>
              <a:rPr lang="es-ES_tradnl" sz="2800" dirty="0">
                <a:solidFill>
                  <a:srgbClr val="000099"/>
                </a:solidFill>
                <a:latin typeface="Tahoma" pitchFamily="34" charset="0"/>
                <a:cs typeface="Tahoma" pitchFamily="34" charset="0"/>
              </a:rPr>
              <a:t>de Pepe, diciéndole que ella había sido la mejor maestra que había tenido en toda su vida. </a:t>
            </a:r>
            <a:endParaRPr lang="es-ES_tradnl" sz="2800" dirty="0" smtClean="0">
              <a:solidFill>
                <a:srgbClr val="000099"/>
              </a:solidFill>
              <a:latin typeface="Tahoma" pitchFamily="34" charset="0"/>
              <a:cs typeface="Tahoma" pitchFamily="34" charset="0"/>
            </a:endParaRPr>
          </a:p>
          <a:p>
            <a:pPr marL="0" indent="0" algn="just">
              <a:spcBef>
                <a:spcPts val="500"/>
              </a:spcBef>
              <a:spcAft>
                <a:spcPts val="500"/>
              </a:spcAft>
              <a:buNone/>
            </a:pPr>
            <a:r>
              <a:rPr lang="es-ES_tradnl" sz="2800" dirty="0" smtClean="0">
                <a:solidFill>
                  <a:srgbClr val="000099"/>
                </a:solidFill>
                <a:latin typeface="Tahoma" pitchFamily="34" charset="0"/>
                <a:cs typeface="Tahoma" pitchFamily="34" charset="0"/>
              </a:rPr>
              <a:t>Seis </a:t>
            </a:r>
            <a:r>
              <a:rPr lang="es-ES_tradnl" sz="2800" dirty="0">
                <a:solidFill>
                  <a:srgbClr val="000099"/>
                </a:solidFill>
                <a:latin typeface="Tahoma" pitchFamily="34" charset="0"/>
                <a:cs typeface="Tahoma" pitchFamily="34" charset="0"/>
              </a:rPr>
              <a:t>años </a:t>
            </a:r>
            <a:r>
              <a:rPr lang="es-ES_tradnl" sz="2800" dirty="0" smtClean="0">
                <a:solidFill>
                  <a:srgbClr val="000099"/>
                </a:solidFill>
                <a:latin typeface="Tahoma" pitchFamily="34" charset="0"/>
                <a:cs typeface="Tahoma" pitchFamily="34" charset="0"/>
              </a:rPr>
              <a:t>después, </a:t>
            </a:r>
            <a:r>
              <a:rPr lang="es-ES_tradnl" sz="2800" dirty="0">
                <a:solidFill>
                  <a:srgbClr val="000099"/>
                </a:solidFill>
                <a:latin typeface="Tahoma" pitchFamily="34" charset="0"/>
                <a:cs typeface="Tahoma" pitchFamily="34" charset="0"/>
              </a:rPr>
              <a:t>por las mismas fechas, recibió otra nota de </a:t>
            </a:r>
            <a:r>
              <a:rPr lang="es-ES_tradnl" sz="2800" dirty="0" smtClean="0">
                <a:solidFill>
                  <a:srgbClr val="000099"/>
                </a:solidFill>
                <a:latin typeface="Tahoma" pitchFamily="34" charset="0"/>
                <a:cs typeface="Tahoma" pitchFamily="34" charset="0"/>
              </a:rPr>
              <a:t>Pepe. Ahora </a:t>
            </a:r>
            <a:r>
              <a:rPr lang="es-ES_tradnl" sz="2800" dirty="0">
                <a:solidFill>
                  <a:srgbClr val="000099"/>
                </a:solidFill>
                <a:latin typeface="Tahoma" pitchFamily="34" charset="0"/>
                <a:cs typeface="Tahoma" pitchFamily="34" charset="0"/>
              </a:rPr>
              <a:t>escribía diciéndole que había terminado la </a:t>
            </a:r>
            <a:r>
              <a:rPr lang="es-ES_tradnl" sz="2800" dirty="0" smtClean="0">
                <a:solidFill>
                  <a:srgbClr val="000099"/>
                </a:solidFill>
                <a:latin typeface="Tahoma" pitchFamily="34" charset="0"/>
                <a:cs typeface="Tahoma" pitchFamily="34" charset="0"/>
              </a:rPr>
              <a:t>secundaria, </a:t>
            </a:r>
            <a:r>
              <a:rPr lang="es-ES_tradnl" sz="2800" dirty="0">
                <a:solidFill>
                  <a:srgbClr val="000099"/>
                </a:solidFill>
                <a:latin typeface="Tahoma" pitchFamily="34" charset="0"/>
                <a:cs typeface="Tahoma" pitchFamily="34" charset="0"/>
              </a:rPr>
              <a:t>siendo el tercero de su </a:t>
            </a:r>
            <a:r>
              <a:rPr lang="es-ES_tradnl" sz="2800" dirty="0" smtClean="0">
                <a:solidFill>
                  <a:srgbClr val="000099"/>
                </a:solidFill>
                <a:latin typeface="Tahoma" pitchFamily="34" charset="0"/>
                <a:cs typeface="Tahoma" pitchFamily="34" charset="0"/>
              </a:rPr>
              <a:t>clase,  que ella </a:t>
            </a:r>
            <a:r>
              <a:rPr lang="es-ES_tradnl" sz="2800" dirty="0">
                <a:solidFill>
                  <a:srgbClr val="000099"/>
                </a:solidFill>
                <a:latin typeface="Tahoma" pitchFamily="34" charset="0"/>
                <a:cs typeface="Tahoma" pitchFamily="34" charset="0"/>
              </a:rPr>
              <a:t>seguía siendo la mejor maestra que había tenido en toda su </a:t>
            </a:r>
            <a:r>
              <a:rPr lang="es-ES_tradnl" sz="2800" dirty="0" smtClean="0">
                <a:solidFill>
                  <a:srgbClr val="000099"/>
                </a:solidFill>
                <a:latin typeface="Tahoma" pitchFamily="34" charset="0"/>
                <a:cs typeface="Tahoma" pitchFamily="34" charset="0"/>
              </a:rPr>
              <a:t>vida, y que había obtenido una beca para ingresar a la universidad.</a:t>
            </a:r>
            <a:endParaRPr lang="es-ES_tradnl" sz="2800" dirty="0">
              <a:solidFill>
                <a:srgbClr val="000099"/>
              </a:solidFill>
              <a:latin typeface="Tahoma" pitchFamily="34" charset="0"/>
              <a:cs typeface="Tahoma" pitchFamily="34" charset="0"/>
            </a:endParaRPr>
          </a:p>
        </p:txBody>
      </p:sp>
      <p:sp>
        <p:nvSpPr>
          <p:cNvPr id="3" name="Rectangle 2"/>
          <p:cNvSpPr>
            <a:spLocks noGrp="1" noChangeArrowheads="1"/>
          </p:cNvSpPr>
          <p:nvPr>
            <p:ph type="title"/>
          </p:nvPr>
        </p:nvSpPr>
        <p:spPr>
          <a:xfrm>
            <a:off x="685800" y="228600"/>
            <a:ext cx="7772400" cy="762000"/>
          </a:xfrm>
        </p:spPr>
        <p:txBody>
          <a:bodyPr/>
          <a:lstStyle/>
          <a:p>
            <a:r>
              <a:rPr lang="es-ES_tradnl" sz="2800" b="1" dirty="0">
                <a:solidFill>
                  <a:srgbClr val="C00000"/>
                </a:solidFill>
                <a:latin typeface="Tahoma" pitchFamily="34" charset="0"/>
                <a:cs typeface="Tahoma" pitchFamily="34" charset="0"/>
              </a:rPr>
              <a:t>LA </a:t>
            </a:r>
            <a:r>
              <a:rPr lang="es-ES_tradnl" sz="2800" b="1" dirty="0" smtClean="0">
                <a:solidFill>
                  <a:srgbClr val="C00000"/>
                </a:solidFill>
                <a:latin typeface="Tahoma" pitchFamily="34" charset="0"/>
                <a:cs typeface="Tahoma" pitchFamily="34" charset="0"/>
              </a:rPr>
              <a:t>MEJOR MAESTRA</a:t>
            </a:r>
            <a:endParaRPr lang="es-ES_tradnl" sz="2800" b="1" dirty="0">
              <a:solidFill>
                <a:srgbClr val="C00000"/>
              </a:solidFill>
              <a:latin typeface="Tahoma" pitchFamily="34" charset="0"/>
              <a:cs typeface="Tahoma" pitchFamily="34" charset="0"/>
            </a:endParaRPr>
          </a:p>
        </p:txBody>
      </p:sp>
    </p:spTree>
  </p:cSld>
  <p:clrMapOvr>
    <a:masterClrMapping/>
  </p:clrMapOvr>
  <p:transition spd="slow">
    <p:blinds/>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body" idx="1"/>
          </p:nvPr>
        </p:nvSpPr>
        <p:spPr>
          <a:xfrm>
            <a:off x="323528" y="1207368"/>
            <a:ext cx="8568952" cy="3733800"/>
          </a:xfrm>
        </p:spPr>
        <p:txBody>
          <a:bodyPr/>
          <a:lstStyle/>
          <a:p>
            <a:pPr marL="0" indent="0" algn="just">
              <a:spcBef>
                <a:spcPts val="500"/>
              </a:spcBef>
              <a:spcAft>
                <a:spcPts val="500"/>
              </a:spcAft>
              <a:buNone/>
            </a:pPr>
            <a:r>
              <a:rPr lang="es-ES_tradnl" sz="2800" dirty="0" smtClean="0">
                <a:solidFill>
                  <a:srgbClr val="000099"/>
                </a:solidFill>
                <a:latin typeface="Tahoma" pitchFamily="34" charset="0"/>
                <a:cs typeface="Tahoma" pitchFamily="34" charset="0"/>
              </a:rPr>
              <a:t>Pasados otros seis años recibió una nueva carta. Decía </a:t>
            </a:r>
            <a:r>
              <a:rPr lang="es-ES_tradnl" sz="2800" dirty="0">
                <a:solidFill>
                  <a:srgbClr val="000099"/>
                </a:solidFill>
                <a:latin typeface="Tahoma" pitchFamily="34" charset="0"/>
                <a:cs typeface="Tahoma" pitchFamily="34" charset="0"/>
              </a:rPr>
              <a:t>que a pesar de que en ocasiones las cosas fueron muy duras, se mantuvo en la </a:t>
            </a:r>
            <a:r>
              <a:rPr lang="es-ES_tradnl" sz="2800" dirty="0" smtClean="0">
                <a:solidFill>
                  <a:srgbClr val="000099"/>
                </a:solidFill>
                <a:latin typeface="Tahoma" pitchFamily="34" charset="0"/>
                <a:cs typeface="Tahoma" pitchFamily="34" charset="0"/>
              </a:rPr>
              <a:t>universidad </a:t>
            </a:r>
            <a:r>
              <a:rPr lang="es-ES_tradnl" sz="2800" dirty="0">
                <a:solidFill>
                  <a:srgbClr val="000099"/>
                </a:solidFill>
                <a:latin typeface="Tahoma" pitchFamily="34" charset="0"/>
                <a:cs typeface="Tahoma" pitchFamily="34" charset="0"/>
              </a:rPr>
              <a:t>y </a:t>
            </a:r>
            <a:r>
              <a:rPr lang="es-ES_tradnl" sz="2800" dirty="0" smtClean="0">
                <a:solidFill>
                  <a:srgbClr val="000099"/>
                </a:solidFill>
                <a:latin typeface="Tahoma" pitchFamily="34" charset="0"/>
                <a:cs typeface="Tahoma" pitchFamily="34" charset="0"/>
              </a:rPr>
              <a:t>que se había graduado con los </a:t>
            </a:r>
            <a:r>
              <a:rPr lang="es-ES_tradnl" sz="2800" dirty="0">
                <a:solidFill>
                  <a:srgbClr val="000099"/>
                </a:solidFill>
                <a:latin typeface="Tahoma" pitchFamily="34" charset="0"/>
                <a:cs typeface="Tahoma" pitchFamily="34" charset="0"/>
              </a:rPr>
              <a:t>más altos honores. Él le reiteró a la Srta. Rodríguez que seguía siendo la mejor maestra que había tenido en toda su vida y su favorita</a:t>
            </a:r>
            <a:r>
              <a:rPr lang="es-ES_tradnl" sz="2800" dirty="0" smtClean="0">
                <a:solidFill>
                  <a:srgbClr val="000099"/>
                </a:solidFill>
                <a:latin typeface="Tahoma" pitchFamily="34" charset="0"/>
                <a:cs typeface="Tahoma" pitchFamily="34" charset="0"/>
              </a:rPr>
              <a:t>.</a:t>
            </a:r>
          </a:p>
          <a:p>
            <a:pPr marL="0" indent="0" algn="just">
              <a:spcBef>
                <a:spcPts val="500"/>
              </a:spcBef>
              <a:spcAft>
                <a:spcPts val="500"/>
              </a:spcAft>
              <a:buNone/>
            </a:pPr>
            <a:r>
              <a:rPr lang="es-ES_tradnl" sz="2800" dirty="0" smtClean="0">
                <a:solidFill>
                  <a:srgbClr val="000099"/>
                </a:solidFill>
                <a:latin typeface="Tahoma" pitchFamily="34" charset="0"/>
                <a:cs typeface="Tahoma" pitchFamily="34" charset="0"/>
              </a:rPr>
              <a:t>La carta estaba firmada por José Sánchez, Doctor en Medicina.</a:t>
            </a:r>
          </a:p>
          <a:p>
            <a:pPr marL="0" indent="0" algn="just">
              <a:spcBef>
                <a:spcPts val="500"/>
              </a:spcBef>
              <a:spcAft>
                <a:spcPts val="500"/>
              </a:spcAft>
              <a:buNone/>
            </a:pPr>
            <a:endParaRPr lang="es-ES_tradnl" sz="2800" dirty="0" smtClean="0">
              <a:solidFill>
                <a:srgbClr val="000099"/>
              </a:solidFill>
              <a:latin typeface="Tahoma" pitchFamily="34" charset="0"/>
              <a:cs typeface="Tahoma" pitchFamily="34" charset="0"/>
            </a:endParaRPr>
          </a:p>
          <a:p>
            <a:pPr marL="0" indent="0" algn="just">
              <a:spcBef>
                <a:spcPts val="500"/>
              </a:spcBef>
              <a:spcAft>
                <a:spcPts val="500"/>
              </a:spcAft>
              <a:buNone/>
            </a:pPr>
            <a:endParaRPr lang="es-ES_tradnl" sz="2800" dirty="0" smtClean="0">
              <a:solidFill>
                <a:srgbClr val="000099"/>
              </a:solidFill>
              <a:latin typeface="Tahoma" pitchFamily="34" charset="0"/>
              <a:cs typeface="Tahoma" pitchFamily="34" charset="0"/>
            </a:endParaRPr>
          </a:p>
          <a:p>
            <a:pPr marL="0" indent="0" algn="just">
              <a:spcBef>
                <a:spcPts val="500"/>
              </a:spcBef>
              <a:spcAft>
                <a:spcPts val="500"/>
              </a:spcAft>
              <a:buNone/>
            </a:pPr>
            <a:endParaRPr lang="es-ES_tradnl" sz="2800" dirty="0">
              <a:solidFill>
                <a:srgbClr val="000099"/>
              </a:solidFill>
              <a:latin typeface="Tahoma" pitchFamily="34" charset="0"/>
              <a:cs typeface="Tahoma" pitchFamily="34" charset="0"/>
            </a:endParaRPr>
          </a:p>
        </p:txBody>
      </p:sp>
      <p:sp>
        <p:nvSpPr>
          <p:cNvPr id="3" name="Rectangle 2"/>
          <p:cNvSpPr>
            <a:spLocks noGrp="1" noChangeArrowheads="1"/>
          </p:cNvSpPr>
          <p:nvPr>
            <p:ph type="title"/>
          </p:nvPr>
        </p:nvSpPr>
        <p:spPr>
          <a:xfrm>
            <a:off x="685800" y="228600"/>
            <a:ext cx="7772400" cy="762000"/>
          </a:xfrm>
        </p:spPr>
        <p:txBody>
          <a:bodyPr/>
          <a:lstStyle/>
          <a:p>
            <a:r>
              <a:rPr lang="es-ES_tradnl" sz="2800" b="1" dirty="0">
                <a:solidFill>
                  <a:srgbClr val="C00000"/>
                </a:solidFill>
                <a:latin typeface="Tahoma" pitchFamily="34" charset="0"/>
                <a:cs typeface="Tahoma" pitchFamily="34" charset="0"/>
              </a:rPr>
              <a:t>LA </a:t>
            </a:r>
            <a:r>
              <a:rPr lang="es-ES_tradnl" sz="2800" b="1" dirty="0" smtClean="0">
                <a:solidFill>
                  <a:srgbClr val="C00000"/>
                </a:solidFill>
                <a:latin typeface="Tahoma" pitchFamily="34" charset="0"/>
                <a:cs typeface="Tahoma" pitchFamily="34" charset="0"/>
              </a:rPr>
              <a:t>MEJOR MAESTRA</a:t>
            </a:r>
            <a:endParaRPr lang="es-ES_tradnl" sz="2800" b="1" dirty="0">
              <a:solidFill>
                <a:srgbClr val="C00000"/>
              </a:solidFill>
              <a:latin typeface="Tahoma" pitchFamily="34" charset="0"/>
              <a:cs typeface="Tahoma" pitchFamily="34" charset="0"/>
            </a:endParaRPr>
          </a:p>
        </p:txBody>
      </p:sp>
    </p:spTree>
  </p:cSld>
  <p:clrMapOvr>
    <a:masterClrMapping/>
  </p:clrMapOvr>
  <p:transition spd="slow">
    <p:blinds/>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body" idx="1"/>
          </p:nvPr>
        </p:nvSpPr>
        <p:spPr>
          <a:xfrm>
            <a:off x="323528" y="1292696"/>
            <a:ext cx="8568952" cy="4800600"/>
          </a:xfrm>
        </p:spPr>
        <p:txBody>
          <a:bodyPr/>
          <a:lstStyle/>
          <a:p>
            <a:pPr marL="0" indent="0" algn="just">
              <a:spcBef>
                <a:spcPts val="500"/>
              </a:spcBef>
              <a:spcAft>
                <a:spcPts val="500"/>
              </a:spcAft>
              <a:buNone/>
            </a:pPr>
            <a:r>
              <a:rPr lang="es-ES_tradnl" sz="2800" dirty="0" smtClean="0">
                <a:solidFill>
                  <a:srgbClr val="000099"/>
                </a:solidFill>
                <a:latin typeface="Tahoma" pitchFamily="34" charset="0"/>
                <a:cs typeface="Tahoma" pitchFamily="34" charset="0"/>
              </a:rPr>
              <a:t>Tres años después recibió otra carta. Pepe le reiteraba que ella seguía siendo la mejor maestra que había tenido y su favorita. Le decía además que había conocido a una chica con la cual iba a casarse.</a:t>
            </a:r>
          </a:p>
          <a:p>
            <a:pPr marL="0" indent="0" algn="just">
              <a:spcBef>
                <a:spcPts val="500"/>
              </a:spcBef>
              <a:spcAft>
                <a:spcPts val="500"/>
              </a:spcAft>
              <a:buNone/>
            </a:pPr>
            <a:r>
              <a:rPr lang="es-ES_tradnl" sz="2800" dirty="0" smtClean="0">
                <a:solidFill>
                  <a:srgbClr val="000099"/>
                </a:solidFill>
                <a:latin typeface="Tahoma" pitchFamily="34" charset="0"/>
                <a:cs typeface="Tahoma" pitchFamily="34" charset="0"/>
              </a:rPr>
              <a:t>Pepe explicaba que su padre había muerto hacía un par de años y le preguntaba a la Srta. Rodríguez si le gustaría ocupar en su boda el lugar que usualmente es reservado para la madre del novio. </a:t>
            </a:r>
          </a:p>
          <a:p>
            <a:pPr marL="0" indent="0" algn="just">
              <a:spcBef>
                <a:spcPts val="500"/>
              </a:spcBef>
              <a:spcAft>
                <a:spcPts val="500"/>
              </a:spcAft>
              <a:buNone/>
            </a:pPr>
            <a:r>
              <a:rPr lang="es-ES_tradnl" sz="2800" dirty="0" smtClean="0">
                <a:solidFill>
                  <a:srgbClr val="000099"/>
                </a:solidFill>
                <a:latin typeface="Tahoma" pitchFamily="34" charset="0"/>
                <a:cs typeface="Tahoma" pitchFamily="34" charset="0"/>
              </a:rPr>
              <a:t>Por supuesto la Srta. Rodríguez aceptó. </a:t>
            </a:r>
          </a:p>
          <a:p>
            <a:pPr marL="0" indent="0" algn="just">
              <a:spcBef>
                <a:spcPts val="500"/>
              </a:spcBef>
              <a:spcAft>
                <a:spcPts val="500"/>
              </a:spcAft>
              <a:buNone/>
            </a:pPr>
            <a:endParaRPr lang="es-ES_tradnl" sz="2800" dirty="0" smtClean="0">
              <a:solidFill>
                <a:srgbClr val="000099"/>
              </a:solidFill>
              <a:latin typeface="Tahoma" pitchFamily="34" charset="0"/>
              <a:cs typeface="Tahoma" pitchFamily="34" charset="0"/>
            </a:endParaRPr>
          </a:p>
          <a:p>
            <a:pPr marL="0" indent="0" algn="just">
              <a:spcBef>
                <a:spcPts val="500"/>
              </a:spcBef>
              <a:spcAft>
                <a:spcPts val="500"/>
              </a:spcAft>
              <a:buNone/>
            </a:pPr>
            <a:endParaRPr lang="es-ES_tradnl" sz="2800" dirty="0">
              <a:solidFill>
                <a:srgbClr val="000099"/>
              </a:solidFill>
              <a:latin typeface="Tahoma" pitchFamily="34" charset="0"/>
              <a:cs typeface="Tahoma" pitchFamily="34" charset="0"/>
            </a:endParaRPr>
          </a:p>
        </p:txBody>
      </p:sp>
      <p:sp>
        <p:nvSpPr>
          <p:cNvPr id="3" name="Rectangle 2"/>
          <p:cNvSpPr>
            <a:spLocks noGrp="1" noChangeArrowheads="1"/>
          </p:cNvSpPr>
          <p:nvPr>
            <p:ph type="title"/>
          </p:nvPr>
        </p:nvSpPr>
        <p:spPr>
          <a:xfrm>
            <a:off x="685800" y="228600"/>
            <a:ext cx="7772400" cy="762000"/>
          </a:xfrm>
        </p:spPr>
        <p:txBody>
          <a:bodyPr/>
          <a:lstStyle/>
          <a:p>
            <a:r>
              <a:rPr lang="es-ES_tradnl" sz="2800" b="1" dirty="0">
                <a:solidFill>
                  <a:srgbClr val="C00000"/>
                </a:solidFill>
                <a:latin typeface="Tahoma" pitchFamily="34" charset="0"/>
                <a:cs typeface="Tahoma" pitchFamily="34" charset="0"/>
              </a:rPr>
              <a:t>LA </a:t>
            </a:r>
            <a:r>
              <a:rPr lang="es-ES_tradnl" sz="2800" b="1" dirty="0" smtClean="0">
                <a:solidFill>
                  <a:srgbClr val="C00000"/>
                </a:solidFill>
                <a:latin typeface="Tahoma" pitchFamily="34" charset="0"/>
                <a:cs typeface="Tahoma" pitchFamily="34" charset="0"/>
              </a:rPr>
              <a:t>MEJOR MAESTRA</a:t>
            </a:r>
            <a:endParaRPr lang="es-ES_tradnl" sz="2800" b="1" dirty="0">
              <a:solidFill>
                <a:srgbClr val="C00000"/>
              </a:solidFill>
              <a:latin typeface="Tahoma" pitchFamily="34" charset="0"/>
              <a:cs typeface="Tahoma" pitchFamily="34" charset="0"/>
            </a:endParaRPr>
          </a:p>
        </p:txBody>
      </p:sp>
    </p:spTree>
  </p:cSld>
  <p:clrMapOvr>
    <a:masterClrMapping/>
  </p:clrMapOvr>
  <p:transition spd="slow">
    <p:blinds/>
  </p:transition>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body" idx="1"/>
          </p:nvPr>
        </p:nvSpPr>
        <p:spPr>
          <a:xfrm>
            <a:off x="467544" y="1124744"/>
            <a:ext cx="8352928" cy="4800600"/>
          </a:xfrm>
        </p:spPr>
        <p:txBody>
          <a:bodyPr/>
          <a:lstStyle/>
          <a:p>
            <a:pPr marL="0" indent="0" algn="just">
              <a:spcBef>
                <a:spcPts val="500"/>
              </a:spcBef>
              <a:spcAft>
                <a:spcPts val="500"/>
              </a:spcAft>
              <a:buNone/>
            </a:pPr>
            <a:r>
              <a:rPr lang="es-ES_tradnl" sz="2800" dirty="0" smtClean="0">
                <a:solidFill>
                  <a:srgbClr val="000099"/>
                </a:solidFill>
                <a:latin typeface="Tahoma" pitchFamily="34" charset="0"/>
                <a:cs typeface="Tahoma" pitchFamily="34" charset="0"/>
              </a:rPr>
              <a:t>El día de la boda ella </a:t>
            </a:r>
            <a:r>
              <a:rPr lang="es-ES_tradnl" sz="2800" dirty="0">
                <a:solidFill>
                  <a:srgbClr val="000099"/>
                </a:solidFill>
                <a:latin typeface="Tahoma" pitchFamily="34" charset="0"/>
                <a:cs typeface="Tahoma" pitchFamily="34" charset="0"/>
              </a:rPr>
              <a:t>llegó </a:t>
            </a:r>
            <a:r>
              <a:rPr lang="es-ES_tradnl" sz="2800" dirty="0" smtClean="0">
                <a:solidFill>
                  <a:srgbClr val="000099"/>
                </a:solidFill>
                <a:latin typeface="Tahoma" pitchFamily="34" charset="0"/>
                <a:cs typeface="Tahoma" pitchFamily="34" charset="0"/>
              </a:rPr>
              <a:t>con </a:t>
            </a:r>
            <a:r>
              <a:rPr lang="es-ES_tradnl" sz="2800" dirty="0">
                <a:solidFill>
                  <a:srgbClr val="000099"/>
                </a:solidFill>
                <a:latin typeface="Tahoma" pitchFamily="34" charset="0"/>
                <a:cs typeface="Tahoma" pitchFamily="34" charset="0"/>
              </a:rPr>
              <a:t>el viejo brazalete </a:t>
            </a:r>
            <a:r>
              <a:rPr lang="es-ES_tradnl" sz="2800" dirty="0" smtClean="0">
                <a:solidFill>
                  <a:srgbClr val="000099"/>
                </a:solidFill>
                <a:latin typeface="Tahoma" pitchFamily="34" charset="0"/>
                <a:cs typeface="Tahoma" pitchFamily="34" charset="0"/>
              </a:rPr>
              <a:t>puesto, y </a:t>
            </a:r>
            <a:r>
              <a:rPr lang="es-ES_tradnl" sz="2800" dirty="0">
                <a:solidFill>
                  <a:srgbClr val="000099"/>
                </a:solidFill>
                <a:latin typeface="Tahoma" pitchFamily="34" charset="0"/>
                <a:cs typeface="Tahoma" pitchFamily="34" charset="0"/>
              </a:rPr>
              <a:t>se aseguró de usar el perfume que Pepe </a:t>
            </a:r>
            <a:r>
              <a:rPr lang="es-ES_tradnl" sz="2800" dirty="0" smtClean="0">
                <a:solidFill>
                  <a:srgbClr val="000099"/>
                </a:solidFill>
                <a:latin typeface="Tahoma" pitchFamily="34" charset="0"/>
                <a:cs typeface="Tahoma" pitchFamily="34" charset="0"/>
              </a:rPr>
              <a:t>le había regalado. </a:t>
            </a:r>
            <a:r>
              <a:rPr lang="es-ES_tradnl" sz="2800" dirty="0">
                <a:solidFill>
                  <a:srgbClr val="000099"/>
                </a:solidFill>
                <a:latin typeface="Tahoma" pitchFamily="34" charset="0"/>
                <a:cs typeface="Tahoma" pitchFamily="34" charset="0"/>
              </a:rPr>
              <a:t>Se dieron un gran </a:t>
            </a:r>
            <a:r>
              <a:rPr lang="es-ES_tradnl" sz="2800" dirty="0" smtClean="0">
                <a:solidFill>
                  <a:srgbClr val="000099"/>
                </a:solidFill>
                <a:latin typeface="Tahoma" pitchFamily="34" charset="0"/>
                <a:cs typeface="Tahoma" pitchFamily="34" charset="0"/>
              </a:rPr>
              <a:t>abrazo, </a:t>
            </a:r>
            <a:r>
              <a:rPr lang="es-ES_tradnl" sz="2800" dirty="0">
                <a:solidFill>
                  <a:srgbClr val="000099"/>
                </a:solidFill>
                <a:latin typeface="Tahoma" pitchFamily="34" charset="0"/>
                <a:cs typeface="Tahoma" pitchFamily="34" charset="0"/>
              </a:rPr>
              <a:t>y el Dr. Sánchez le susurró al </a:t>
            </a:r>
            <a:r>
              <a:rPr lang="es-ES_tradnl" sz="2800" dirty="0" smtClean="0">
                <a:solidFill>
                  <a:srgbClr val="000099"/>
                </a:solidFill>
                <a:latin typeface="Tahoma" pitchFamily="34" charset="0"/>
                <a:cs typeface="Tahoma" pitchFamily="34" charset="0"/>
              </a:rPr>
              <a:t>oído: </a:t>
            </a:r>
            <a:r>
              <a:rPr lang="es-ES_tradnl" sz="2800" dirty="0">
                <a:solidFill>
                  <a:srgbClr val="000099"/>
                </a:solidFill>
                <a:latin typeface="Tahoma" pitchFamily="34" charset="0"/>
                <a:cs typeface="Tahoma" pitchFamily="34" charset="0"/>
              </a:rPr>
              <a:t>"Gracias Srta. Rodríguez por creer en mí. Muchas gracias por hacerme sentir importante y mostrarme que yo </a:t>
            </a:r>
            <a:r>
              <a:rPr lang="es-ES_tradnl" sz="2800" dirty="0" smtClean="0">
                <a:solidFill>
                  <a:srgbClr val="000099"/>
                </a:solidFill>
                <a:latin typeface="Tahoma" pitchFamily="34" charset="0"/>
                <a:cs typeface="Tahoma" pitchFamily="34" charset="0"/>
              </a:rPr>
              <a:t>podía </a:t>
            </a:r>
            <a:r>
              <a:rPr lang="es-ES_tradnl" sz="2800" dirty="0">
                <a:solidFill>
                  <a:srgbClr val="000099"/>
                </a:solidFill>
                <a:latin typeface="Tahoma" pitchFamily="34" charset="0"/>
                <a:cs typeface="Tahoma" pitchFamily="34" charset="0"/>
              </a:rPr>
              <a:t>hacer la diferencia</a:t>
            </a:r>
            <a:r>
              <a:rPr lang="es-ES_tradnl" sz="2800" dirty="0" smtClean="0">
                <a:solidFill>
                  <a:srgbClr val="000099"/>
                </a:solidFill>
                <a:latin typeface="Tahoma" pitchFamily="34" charset="0"/>
                <a:cs typeface="Tahoma" pitchFamily="34" charset="0"/>
              </a:rPr>
              <a:t>".</a:t>
            </a:r>
          </a:p>
          <a:p>
            <a:pPr marL="0" indent="0" algn="just">
              <a:spcBef>
                <a:spcPts val="500"/>
              </a:spcBef>
              <a:spcAft>
                <a:spcPts val="500"/>
              </a:spcAft>
              <a:buNone/>
            </a:pPr>
            <a:endParaRPr lang="es-ES_tradnl" sz="2800" dirty="0">
              <a:solidFill>
                <a:srgbClr val="000099"/>
              </a:solidFill>
              <a:latin typeface="Tahoma" pitchFamily="34" charset="0"/>
              <a:cs typeface="Tahoma" pitchFamily="34" charset="0"/>
            </a:endParaRPr>
          </a:p>
        </p:txBody>
      </p:sp>
      <p:sp>
        <p:nvSpPr>
          <p:cNvPr id="3" name="Rectangle 2"/>
          <p:cNvSpPr>
            <a:spLocks noGrp="1" noChangeArrowheads="1"/>
          </p:cNvSpPr>
          <p:nvPr>
            <p:ph type="title"/>
          </p:nvPr>
        </p:nvSpPr>
        <p:spPr>
          <a:xfrm>
            <a:off x="685800" y="228600"/>
            <a:ext cx="7772400" cy="762000"/>
          </a:xfrm>
        </p:spPr>
        <p:txBody>
          <a:bodyPr/>
          <a:lstStyle/>
          <a:p>
            <a:r>
              <a:rPr lang="es-ES_tradnl" sz="2800" b="1" dirty="0">
                <a:solidFill>
                  <a:srgbClr val="C00000"/>
                </a:solidFill>
                <a:latin typeface="Tahoma" pitchFamily="34" charset="0"/>
                <a:cs typeface="Tahoma" pitchFamily="34" charset="0"/>
              </a:rPr>
              <a:t>LA </a:t>
            </a:r>
            <a:r>
              <a:rPr lang="es-ES_tradnl" sz="2800" b="1" dirty="0" smtClean="0">
                <a:solidFill>
                  <a:srgbClr val="C00000"/>
                </a:solidFill>
                <a:latin typeface="Tahoma" pitchFamily="34" charset="0"/>
                <a:cs typeface="Tahoma" pitchFamily="34" charset="0"/>
              </a:rPr>
              <a:t>MEJOR MAESTRA</a:t>
            </a:r>
            <a:endParaRPr lang="es-ES_tradnl" sz="2800" b="1" dirty="0">
              <a:solidFill>
                <a:srgbClr val="C00000"/>
              </a:solidFill>
              <a:latin typeface="Tahoma" pitchFamily="34" charset="0"/>
              <a:cs typeface="Tahoma" pitchFamily="34" charset="0"/>
            </a:endParaRPr>
          </a:p>
        </p:txBody>
      </p:sp>
    </p:spTree>
  </p:cSld>
  <p:clrMapOvr>
    <a:masterClrMapping/>
  </p:clrMapOvr>
  <p:transition spd="slow">
    <p:blinds/>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body" idx="1"/>
          </p:nvPr>
        </p:nvSpPr>
        <p:spPr>
          <a:xfrm>
            <a:off x="323528" y="1325488"/>
            <a:ext cx="8424936" cy="2895600"/>
          </a:xfrm>
        </p:spPr>
        <p:txBody>
          <a:bodyPr/>
          <a:lstStyle/>
          <a:p>
            <a:pPr marL="0" indent="0" algn="just">
              <a:spcBef>
                <a:spcPts val="500"/>
              </a:spcBef>
              <a:spcAft>
                <a:spcPts val="500"/>
              </a:spcAft>
              <a:buNone/>
            </a:pPr>
            <a:r>
              <a:rPr lang="es-ES_tradnl" sz="2800" dirty="0" smtClean="0">
                <a:solidFill>
                  <a:srgbClr val="000099"/>
                </a:solidFill>
                <a:latin typeface="Tahoma" pitchFamily="34" charset="0"/>
                <a:cs typeface="Tahoma" pitchFamily="34" charset="0"/>
              </a:rPr>
              <a:t>La Srta. Rodríguez tomó aire y desde lo más profundo de su corazón dijo, “Pepe, te equivocas, tú fuiste el que me enseñó que yo puedo hacer la diferencia. </a:t>
            </a:r>
            <a:r>
              <a:rPr lang="es-ES_tradnl" sz="2800" b="1" dirty="0" smtClean="0">
                <a:solidFill>
                  <a:srgbClr val="000099"/>
                </a:solidFill>
                <a:latin typeface="Tahoma" pitchFamily="34" charset="0"/>
                <a:cs typeface="Tahoma" pitchFamily="34" charset="0"/>
              </a:rPr>
              <a:t>¡¡No sabía cómo educar hasta que te conocí!!"</a:t>
            </a:r>
            <a:endParaRPr lang="es-ES_tradnl" sz="2800" b="1" dirty="0">
              <a:solidFill>
                <a:srgbClr val="000099"/>
              </a:solidFill>
              <a:latin typeface="Tahoma" pitchFamily="34" charset="0"/>
              <a:cs typeface="Tahoma" pitchFamily="34" charset="0"/>
            </a:endParaRPr>
          </a:p>
        </p:txBody>
      </p:sp>
      <p:sp>
        <p:nvSpPr>
          <p:cNvPr id="3" name="Rectangle 2"/>
          <p:cNvSpPr>
            <a:spLocks noGrp="1" noChangeArrowheads="1"/>
          </p:cNvSpPr>
          <p:nvPr>
            <p:ph type="title"/>
          </p:nvPr>
        </p:nvSpPr>
        <p:spPr>
          <a:xfrm>
            <a:off x="685800" y="228600"/>
            <a:ext cx="7772400" cy="762000"/>
          </a:xfrm>
        </p:spPr>
        <p:txBody>
          <a:bodyPr/>
          <a:lstStyle/>
          <a:p>
            <a:r>
              <a:rPr lang="es-ES_tradnl" sz="2800" b="1" dirty="0">
                <a:solidFill>
                  <a:srgbClr val="C00000"/>
                </a:solidFill>
                <a:latin typeface="Tahoma" pitchFamily="34" charset="0"/>
                <a:cs typeface="Tahoma" pitchFamily="34" charset="0"/>
              </a:rPr>
              <a:t>LA </a:t>
            </a:r>
            <a:r>
              <a:rPr lang="es-ES_tradnl" sz="2800" b="1" dirty="0" smtClean="0">
                <a:solidFill>
                  <a:srgbClr val="C00000"/>
                </a:solidFill>
                <a:latin typeface="Tahoma" pitchFamily="34" charset="0"/>
                <a:cs typeface="Tahoma" pitchFamily="34" charset="0"/>
              </a:rPr>
              <a:t>MEJOR MAESTRA</a:t>
            </a:r>
            <a:endParaRPr lang="es-ES_tradnl" sz="2800" b="1" dirty="0">
              <a:solidFill>
                <a:srgbClr val="C00000"/>
              </a:solidFill>
              <a:latin typeface="Tahoma" pitchFamily="34" charset="0"/>
              <a:cs typeface="Tahoma" pitchFamily="34" charset="0"/>
            </a:endParaRPr>
          </a:p>
        </p:txBody>
      </p:sp>
    </p:spTree>
  </p:cSld>
  <p:clrMapOvr>
    <a:masterClrMapping/>
  </p:clrMapOvr>
  <p:transition spd="slow">
    <p:blinds/>
  </p:transition>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3314" name="Picture 2" descr="https://encrypted-tbn3.google.com/images?q=tbn:ANd9GcS7O48GjBATNwAvvFlh3_OUKG2mrcIQ6G7qurR45PFAdVLWNwyV"/>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rot="190180">
            <a:off x="5261172" y="-173549"/>
            <a:ext cx="2724150" cy="1512168"/>
          </a:xfrm>
          <a:prstGeom prst="rect">
            <a:avLst/>
          </a:prstGeom>
          <a:noFill/>
          <a:extLst>
            <a:ext uri="{909E8E84-426E-40DD-AFC4-6F175D3DCCD1}">
              <a14:hiddenFill xmlns="" xmlns:a14="http://schemas.microsoft.com/office/drawing/2010/main">
                <a:solidFill>
                  <a:srgbClr val="FFFFFF"/>
                </a:solidFill>
              </a14:hiddenFill>
            </a:ext>
          </a:extLst>
        </p:spPr>
      </p:pic>
      <p:sp>
        <p:nvSpPr>
          <p:cNvPr id="616450" name="Rectangle 2"/>
          <p:cNvSpPr>
            <a:spLocks noChangeArrowheads="1"/>
          </p:cNvSpPr>
          <p:nvPr/>
        </p:nvSpPr>
        <p:spPr bwMode="auto">
          <a:xfrm>
            <a:off x="285174" y="292101"/>
            <a:ext cx="7632848" cy="461665"/>
          </a:xfrm>
          <a:prstGeom prst="rect">
            <a:avLst/>
          </a:prstGeom>
          <a:noFill/>
        </p:spPr>
        <p:txBody>
          <a:bodyPr wrap="square" rtlCol="0">
            <a:spAutoFit/>
          </a:bodyPr>
          <a:lstStyle/>
          <a:p>
            <a:pPr algn="ctr"/>
            <a:r>
              <a:rPr lang="es-CO" sz="2400" b="1" dirty="0" smtClean="0">
                <a:solidFill>
                  <a:srgbClr val="C00000"/>
                </a:solidFill>
                <a:latin typeface="Tahoma" pitchFamily="34" charset="0"/>
                <a:cs typeface="Tahoma" pitchFamily="34" charset="0"/>
              </a:rPr>
              <a:t>SER COMO EL LÁPIZ</a:t>
            </a:r>
            <a:endParaRPr lang="es-CO" sz="2400" b="1" dirty="0">
              <a:solidFill>
                <a:srgbClr val="C00000"/>
              </a:solidFill>
              <a:latin typeface="Tahoma" pitchFamily="34" charset="0"/>
              <a:cs typeface="Tahoma" pitchFamily="34" charset="0"/>
            </a:endParaRPr>
          </a:p>
        </p:txBody>
      </p:sp>
      <p:sp>
        <p:nvSpPr>
          <p:cNvPr id="616451" name="Rectangle 3"/>
          <p:cNvSpPr>
            <a:spLocks noChangeArrowheads="1"/>
          </p:cNvSpPr>
          <p:nvPr/>
        </p:nvSpPr>
        <p:spPr bwMode="auto">
          <a:xfrm>
            <a:off x="154802" y="1263116"/>
            <a:ext cx="8712968" cy="4727787"/>
          </a:xfrm>
          <a:prstGeom prst="rect">
            <a:avLst/>
          </a:prstGeom>
          <a:solidFill>
            <a:srgbClr val="DDF2FF"/>
          </a:solidFill>
          <a:ln w="9525">
            <a:solidFill>
              <a:schemeClr val="tx1"/>
            </a:solidFill>
            <a:miter lim="800000"/>
            <a:headEnd/>
            <a:tailEnd/>
          </a:ln>
          <a:effectLst/>
        </p:spPr>
        <p:txBody>
          <a:bodyPr/>
          <a:lstStyle/>
          <a:p>
            <a:pPr algn="just">
              <a:spcAft>
                <a:spcPts val="600"/>
              </a:spcAft>
            </a:pPr>
            <a:r>
              <a:rPr lang="es-CO" sz="2400" dirty="0" smtClean="0">
                <a:latin typeface="Tahoma" pitchFamily="34" charset="0"/>
                <a:cs typeface="Tahoma" pitchFamily="34" charset="0"/>
              </a:rPr>
              <a:t>El niñito miraba al abuelo escribir una carta. En un momento dado, le preguntó: ¿Abuelo, estás escribiendo algo sobre mí?</a:t>
            </a:r>
          </a:p>
          <a:p>
            <a:pPr algn="just">
              <a:spcAft>
                <a:spcPts val="600"/>
              </a:spcAft>
            </a:pPr>
            <a:r>
              <a:rPr lang="es-CO" sz="2400" dirty="0" smtClean="0">
                <a:latin typeface="Tahoma" pitchFamily="34" charset="0"/>
                <a:cs typeface="Tahoma" pitchFamily="34" charset="0"/>
              </a:rPr>
              <a:t>El abuelo dejó de escribir, sonrió y le dijo al nieto: Estoy escribiendo sobre ti, es cierto. Sin embargo, más importante que lo escrito, es el lápiz que estoy usando.  Me gustaría que tú fueses como él cuando crezcas</a:t>
            </a:r>
          </a:p>
          <a:p>
            <a:pPr algn="just">
              <a:spcAft>
                <a:spcPts val="600"/>
              </a:spcAft>
            </a:pPr>
            <a:r>
              <a:rPr lang="es-CO" sz="2400" dirty="0" smtClean="0">
                <a:latin typeface="Tahoma" pitchFamily="34" charset="0"/>
                <a:cs typeface="Tahoma" pitchFamily="34" charset="0"/>
              </a:rPr>
              <a:t>El nieto miró el lápiz intrigado sin ver nada de especial en él, y preguntó: ¿Qué tiene de particular ese lápiz? </a:t>
            </a:r>
          </a:p>
          <a:p>
            <a:pPr algn="just">
              <a:spcAft>
                <a:spcPts val="600"/>
              </a:spcAft>
            </a:pPr>
            <a:r>
              <a:rPr lang="es-CO" sz="2400" dirty="0" smtClean="0">
                <a:latin typeface="Tahoma" pitchFamily="34" charset="0"/>
                <a:cs typeface="Tahoma" pitchFamily="34" charset="0"/>
              </a:rPr>
              <a:t>El abuelo le respondió: Todo depende del modo en que mires las cosas. Hay en él cinco características que, si consigues mantenerlas, harán siempre de ti una persona activa y armoniosa con el mundo </a:t>
            </a:r>
          </a:p>
          <a:p>
            <a:pPr algn="just">
              <a:spcAft>
                <a:spcPts val="600"/>
              </a:spcAft>
            </a:pPr>
            <a:r>
              <a:rPr lang="es-CO" sz="2400" dirty="0" smtClean="0">
                <a:latin typeface="Tahoma" pitchFamily="34" charset="0"/>
                <a:cs typeface="Tahoma" pitchFamily="34" charset="0"/>
              </a:rPr>
              <a:t/>
            </a:r>
            <a:br>
              <a:rPr lang="es-CO" sz="2400" dirty="0" smtClean="0">
                <a:latin typeface="Tahoma" pitchFamily="34" charset="0"/>
                <a:cs typeface="Tahoma" pitchFamily="34" charset="0"/>
              </a:rPr>
            </a:br>
            <a:r>
              <a:rPr lang="es-CO" sz="2400" dirty="0" smtClean="0">
                <a:latin typeface="Tahoma" pitchFamily="34" charset="0"/>
                <a:cs typeface="Tahoma" pitchFamily="34" charset="0"/>
              </a:rPr>
              <a:t>  </a:t>
            </a:r>
            <a:endParaRPr lang="es-CO" sz="2400" dirty="0">
              <a:latin typeface="Tahoma" pitchFamily="34" charset="0"/>
              <a:cs typeface="Tahoma" pitchFamily="34" charset="0"/>
            </a:endParaRPr>
          </a:p>
        </p:txBody>
      </p:sp>
    </p:spTree>
  </p:cSld>
  <p:clrMapOvr>
    <a:masterClrMapping/>
  </p:clrMapOvr>
  <p:transition/>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2290" name="Picture 2" descr="https://encrypted-tbn0.google.com/images?q=tbn:ANd9GcRQZQdkexKJshuNoyYcR3S9qNcTrIABmhAqUudbAd3BuLtpwiikcw"/>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rot="2644286">
            <a:off x="290586" y="-453350"/>
            <a:ext cx="2082410" cy="2082410"/>
          </a:xfrm>
          <a:prstGeom prst="rect">
            <a:avLst/>
          </a:prstGeom>
          <a:noFill/>
          <a:extLst>
            <a:ext uri="{909E8E84-426E-40DD-AFC4-6F175D3DCCD1}">
              <a14:hiddenFill xmlns="" xmlns:a14="http://schemas.microsoft.com/office/drawing/2010/main">
                <a:solidFill>
                  <a:srgbClr val="FFFFFF"/>
                </a:solidFill>
              </a14:hiddenFill>
            </a:ext>
          </a:extLst>
        </p:spPr>
      </p:pic>
      <p:sp>
        <p:nvSpPr>
          <p:cNvPr id="616451" name="Rectangle 3"/>
          <p:cNvSpPr>
            <a:spLocks noChangeArrowheads="1"/>
          </p:cNvSpPr>
          <p:nvPr/>
        </p:nvSpPr>
        <p:spPr bwMode="auto">
          <a:xfrm>
            <a:off x="186334" y="1042392"/>
            <a:ext cx="8658124" cy="5122912"/>
          </a:xfrm>
          <a:prstGeom prst="rect">
            <a:avLst/>
          </a:prstGeom>
          <a:solidFill>
            <a:srgbClr val="FFFFE1"/>
          </a:solidFill>
          <a:ln w="9525">
            <a:solidFill>
              <a:schemeClr val="tx1"/>
            </a:solidFill>
            <a:miter lim="800000"/>
            <a:headEnd/>
            <a:tailEnd/>
          </a:ln>
          <a:effectLst/>
        </p:spPr>
        <p:txBody>
          <a:bodyPr/>
          <a:lstStyle/>
          <a:p>
            <a:pPr algn="just">
              <a:spcAft>
                <a:spcPts val="600"/>
              </a:spcAft>
            </a:pPr>
            <a:r>
              <a:rPr lang="es-CO" sz="2300" i="1" dirty="0" smtClean="0">
                <a:latin typeface="Tahoma" pitchFamily="34" charset="0"/>
                <a:cs typeface="Tahoma" pitchFamily="34" charset="0"/>
              </a:rPr>
              <a:t>Primera característica</a:t>
            </a:r>
            <a:r>
              <a:rPr lang="es-CO" sz="2300" dirty="0" smtClean="0">
                <a:latin typeface="Tahoma" pitchFamily="34" charset="0"/>
                <a:cs typeface="Tahoma" pitchFamily="34" charset="0"/>
              </a:rPr>
              <a:t>: Puedes hacer grandes cosas, pero no olvides nunca que existe una mano que guía tus pasos. Para los creyentes esta mano se llama Dios; para los no creyentes se llama filosofía de vida. En todo caso es algo más allá de nosotros como individuos </a:t>
            </a:r>
          </a:p>
          <a:p>
            <a:pPr algn="just">
              <a:spcAft>
                <a:spcPts val="600"/>
              </a:spcAft>
            </a:pPr>
            <a:r>
              <a:rPr lang="es-CO" sz="2300" i="1" dirty="0" smtClean="0">
                <a:latin typeface="Tahoma" pitchFamily="34" charset="0"/>
                <a:cs typeface="Tahoma" pitchFamily="34" charset="0"/>
              </a:rPr>
              <a:t>Segunda característica</a:t>
            </a:r>
            <a:r>
              <a:rPr lang="es-CO" sz="2300" dirty="0" smtClean="0">
                <a:latin typeface="Tahoma" pitchFamily="34" charset="0"/>
                <a:cs typeface="Tahoma" pitchFamily="34" charset="0"/>
              </a:rPr>
              <a:t>: De vez en cuando necesitas dejar lo que estás escribiendo y usar el sacapuntas. Eso hace que el lápiz sufra un poco, pero estará más afilado. Por lo tanto, debes ser capaz de soportar algunos dolores, porque te permitirán aprender y te harán mejor persona</a:t>
            </a:r>
          </a:p>
          <a:p>
            <a:pPr algn="just">
              <a:spcAft>
                <a:spcPts val="600"/>
              </a:spcAft>
            </a:pPr>
            <a:r>
              <a:rPr lang="es-CO" sz="2300" i="1" dirty="0" smtClean="0">
                <a:latin typeface="Tahoma" pitchFamily="34" charset="0"/>
                <a:cs typeface="Tahoma" pitchFamily="34" charset="0"/>
              </a:rPr>
              <a:t>Tercera característica</a:t>
            </a:r>
            <a:r>
              <a:rPr lang="es-CO" sz="2300" dirty="0" smtClean="0">
                <a:latin typeface="Tahoma" pitchFamily="34" charset="0"/>
                <a:cs typeface="Tahoma" pitchFamily="34" charset="0"/>
              </a:rPr>
              <a:t>: El lápiz siempre permite que usemos una goma para borrar aquello que está mal. Entiende que corregir un error no es malo, sino algo importante para mantenernos en el camino de lo correcto </a:t>
            </a:r>
          </a:p>
          <a:p>
            <a:pPr algn="just">
              <a:spcAft>
                <a:spcPts val="600"/>
              </a:spcAft>
            </a:pPr>
            <a:endParaRPr lang="es-CO" sz="2300" dirty="0">
              <a:latin typeface="Tahoma" pitchFamily="34" charset="0"/>
              <a:cs typeface="Tahoma" pitchFamily="34" charset="0"/>
            </a:endParaRPr>
          </a:p>
        </p:txBody>
      </p:sp>
      <p:sp>
        <p:nvSpPr>
          <p:cNvPr id="5" name="Rectangle 2"/>
          <p:cNvSpPr>
            <a:spLocks noChangeArrowheads="1"/>
          </p:cNvSpPr>
          <p:nvPr/>
        </p:nvSpPr>
        <p:spPr bwMode="auto">
          <a:xfrm>
            <a:off x="553196" y="292101"/>
            <a:ext cx="7632848" cy="461665"/>
          </a:xfrm>
          <a:prstGeom prst="rect">
            <a:avLst/>
          </a:prstGeom>
          <a:noFill/>
        </p:spPr>
        <p:txBody>
          <a:bodyPr wrap="square" rtlCol="0">
            <a:spAutoFit/>
          </a:bodyPr>
          <a:lstStyle/>
          <a:p>
            <a:pPr algn="ctr"/>
            <a:r>
              <a:rPr lang="es-CO" sz="2400" b="1" dirty="0" smtClean="0">
                <a:solidFill>
                  <a:srgbClr val="C00000"/>
                </a:solidFill>
                <a:latin typeface="Tahoma" pitchFamily="34" charset="0"/>
                <a:cs typeface="Tahoma" pitchFamily="34" charset="0"/>
              </a:rPr>
              <a:t>SER COMO EL LÁPIZ</a:t>
            </a:r>
            <a:endParaRPr lang="es-CO" sz="2400" b="1" dirty="0">
              <a:solidFill>
                <a:srgbClr val="C00000"/>
              </a:solidFill>
              <a:latin typeface="Tahoma" pitchFamily="34" charset="0"/>
              <a:cs typeface="Tahoma"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16451">
                                            <p:txEl>
                                              <p:pRg st="1" end="1"/>
                                            </p:txEl>
                                          </p:spTgt>
                                        </p:tgtEl>
                                        <p:attrNameLst>
                                          <p:attrName>style.visibility</p:attrName>
                                        </p:attrNameLst>
                                      </p:cBhvr>
                                      <p:to>
                                        <p:strVal val="visible"/>
                                      </p:to>
                                    </p:set>
                                    <p:animEffect transition="in" filter="wipe(down)">
                                      <p:cBhvr>
                                        <p:cTn id="7" dur="500"/>
                                        <p:tgtEl>
                                          <p:spTgt spid="61645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16451">
                                            <p:txEl>
                                              <p:pRg st="2" end="2"/>
                                            </p:txEl>
                                          </p:spTgt>
                                        </p:tgtEl>
                                        <p:attrNameLst>
                                          <p:attrName>style.visibility</p:attrName>
                                        </p:attrNameLst>
                                      </p:cBhvr>
                                      <p:to>
                                        <p:strVal val="visible"/>
                                      </p:to>
                                    </p:set>
                                    <p:animEffect transition="in" filter="wipe(down)">
                                      <p:cBhvr>
                                        <p:cTn id="12" dur="500"/>
                                        <p:tgtEl>
                                          <p:spTgt spid="61645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451" name="Rectangle 3"/>
          <p:cNvSpPr>
            <a:spLocks noChangeArrowheads="1"/>
          </p:cNvSpPr>
          <p:nvPr/>
        </p:nvSpPr>
        <p:spPr bwMode="auto">
          <a:xfrm>
            <a:off x="323528" y="1215818"/>
            <a:ext cx="6629065" cy="4475534"/>
          </a:xfrm>
          <a:prstGeom prst="rect">
            <a:avLst/>
          </a:prstGeom>
          <a:solidFill>
            <a:srgbClr val="E5FFE5"/>
          </a:solidFill>
          <a:ln w="9525">
            <a:solidFill>
              <a:schemeClr val="tx1"/>
            </a:solidFill>
            <a:miter lim="800000"/>
            <a:headEnd/>
            <a:tailEnd/>
          </a:ln>
          <a:effectLst/>
        </p:spPr>
        <p:txBody>
          <a:bodyPr/>
          <a:lstStyle/>
          <a:p>
            <a:pPr algn="just">
              <a:spcAft>
                <a:spcPts val="600"/>
              </a:spcAft>
            </a:pPr>
            <a:r>
              <a:rPr lang="es-CO" sz="2300" i="1" dirty="0" smtClean="0">
                <a:latin typeface="Tahoma" pitchFamily="34" charset="0"/>
                <a:cs typeface="Tahoma" pitchFamily="34" charset="0"/>
              </a:rPr>
              <a:t>Cuarta característica</a:t>
            </a:r>
            <a:r>
              <a:rPr lang="es-CO" sz="2300" dirty="0" smtClean="0">
                <a:latin typeface="Tahoma" pitchFamily="34" charset="0"/>
                <a:cs typeface="Tahoma" pitchFamily="34" charset="0"/>
              </a:rPr>
              <a:t>: Lo que realmente importa en el lápiz no es la madera ni su forma exterior, sino el grafito que hay dentro. Por lo tanto, cuida siempre y cultiva lo que hay en tu interior. Lo que eres, no lo que tienes, es lo fundamental para actuar de forma adecuada en la vida. </a:t>
            </a:r>
          </a:p>
          <a:p>
            <a:pPr algn="just">
              <a:spcAft>
                <a:spcPts val="600"/>
              </a:spcAft>
            </a:pPr>
            <a:r>
              <a:rPr lang="es-CO" sz="2300" i="1" dirty="0" smtClean="0">
                <a:latin typeface="Tahoma" pitchFamily="34" charset="0"/>
                <a:cs typeface="Tahoma" pitchFamily="34" charset="0"/>
              </a:rPr>
              <a:t>Quinta característica</a:t>
            </a:r>
            <a:r>
              <a:rPr lang="es-CO" sz="2300" dirty="0" smtClean="0">
                <a:latin typeface="Tahoma" pitchFamily="34" charset="0"/>
                <a:cs typeface="Tahoma" pitchFamily="34" charset="0"/>
              </a:rPr>
              <a:t>: Haz de saber que quieras o no, todo lo que hagas en la vida dejará marcas. Por eso intenta ser consciente de cada acción, para que las huellas que dejes ayuden a crecer, no a marchitar, y a mejorar el mundo, no a empeorarlo o a dejarlo como estaba antes.</a:t>
            </a:r>
          </a:p>
          <a:p>
            <a:pPr algn="just">
              <a:spcAft>
                <a:spcPts val="600"/>
              </a:spcAft>
            </a:pPr>
            <a:endParaRPr lang="es-CO" sz="2300" dirty="0">
              <a:latin typeface="Tahoma" pitchFamily="34" charset="0"/>
              <a:cs typeface="Tahoma" pitchFamily="34" charset="0"/>
            </a:endParaRPr>
          </a:p>
        </p:txBody>
      </p:sp>
      <p:pic>
        <p:nvPicPr>
          <p:cNvPr id="4" name="Picture 2" descr="http://3.bp.blogspot.com/-DYTyN9SSPmk/TYPWZi4_IfI/AAAAAAAAALs/j8juk7acIuM/s400/lapiz1.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360808" y="1682452"/>
            <a:ext cx="1519063" cy="3535937"/>
          </a:xfrm>
          <a:prstGeom prst="rect">
            <a:avLst/>
          </a:prstGeom>
          <a:noFill/>
          <a:extLst>
            <a:ext uri="{909E8E84-426E-40DD-AFC4-6F175D3DCCD1}">
              <a14:hiddenFill xmlns="" xmlns:a14="http://schemas.microsoft.com/office/drawing/2010/main">
                <a:solidFill>
                  <a:srgbClr val="FFFFFF"/>
                </a:solidFill>
              </a14:hiddenFill>
            </a:ext>
          </a:extLst>
        </p:spPr>
      </p:pic>
      <p:sp>
        <p:nvSpPr>
          <p:cNvPr id="5" name="Rectangle 2"/>
          <p:cNvSpPr>
            <a:spLocks noChangeArrowheads="1"/>
          </p:cNvSpPr>
          <p:nvPr/>
        </p:nvSpPr>
        <p:spPr bwMode="auto">
          <a:xfrm>
            <a:off x="285174" y="292101"/>
            <a:ext cx="7632848" cy="461665"/>
          </a:xfrm>
          <a:prstGeom prst="rect">
            <a:avLst/>
          </a:prstGeom>
          <a:noFill/>
        </p:spPr>
        <p:txBody>
          <a:bodyPr wrap="square" rtlCol="0">
            <a:spAutoFit/>
          </a:bodyPr>
          <a:lstStyle/>
          <a:p>
            <a:pPr algn="ctr"/>
            <a:r>
              <a:rPr lang="es-CO" sz="2400" b="1" dirty="0" smtClean="0">
                <a:solidFill>
                  <a:srgbClr val="C00000"/>
                </a:solidFill>
                <a:latin typeface="Tahoma" pitchFamily="34" charset="0"/>
                <a:cs typeface="Tahoma" pitchFamily="34" charset="0"/>
              </a:rPr>
              <a:t>SER COMO EL LÁPIZ</a:t>
            </a:r>
            <a:endParaRPr lang="es-CO" sz="2400" b="1" dirty="0">
              <a:solidFill>
                <a:srgbClr val="C00000"/>
              </a:solidFill>
              <a:latin typeface="Tahoma" pitchFamily="34" charset="0"/>
              <a:cs typeface="Tahoma"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16451">
                                            <p:txEl>
                                              <p:pRg st="1" end="1"/>
                                            </p:txEl>
                                          </p:spTgt>
                                        </p:tgtEl>
                                        <p:attrNameLst>
                                          <p:attrName>style.visibility</p:attrName>
                                        </p:attrNameLst>
                                      </p:cBhvr>
                                      <p:to>
                                        <p:strVal val="visible"/>
                                      </p:to>
                                    </p:set>
                                    <p:animEffect transition="in" filter="wipe(down)">
                                      <p:cBhvr>
                                        <p:cTn id="7" dur="500"/>
                                        <p:tgtEl>
                                          <p:spTgt spid="61645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407988" y="1501775"/>
            <a:ext cx="184150" cy="457200"/>
          </a:xfrm>
          <a:prstGeom prst="rect">
            <a:avLst/>
          </a:prstGeom>
          <a:noFill/>
          <a:ln w="9525">
            <a:noFill/>
            <a:miter lim="800000"/>
            <a:headEnd/>
            <a:tailEnd/>
          </a:ln>
        </p:spPr>
        <p:txBody>
          <a:bodyPr wrap="none">
            <a:spAutoFit/>
          </a:bodyPr>
          <a:lstStyle/>
          <a:p>
            <a:endParaRPr lang="es-ES" dirty="0"/>
          </a:p>
        </p:txBody>
      </p:sp>
      <p:sp>
        <p:nvSpPr>
          <p:cNvPr id="3075" name="Text Box 3"/>
          <p:cNvSpPr txBox="1">
            <a:spLocks noChangeArrowheads="1"/>
          </p:cNvSpPr>
          <p:nvPr/>
        </p:nvSpPr>
        <p:spPr bwMode="auto">
          <a:xfrm>
            <a:off x="555625" y="1744663"/>
            <a:ext cx="7826375" cy="457200"/>
          </a:xfrm>
          <a:prstGeom prst="rect">
            <a:avLst/>
          </a:prstGeom>
          <a:noFill/>
          <a:ln w="9525">
            <a:noFill/>
            <a:miter lim="800000"/>
            <a:headEnd/>
            <a:tailEnd/>
          </a:ln>
        </p:spPr>
        <p:txBody>
          <a:bodyPr>
            <a:spAutoFit/>
          </a:bodyPr>
          <a:lstStyle/>
          <a:p>
            <a:pPr>
              <a:spcBef>
                <a:spcPct val="50000"/>
              </a:spcBef>
            </a:pPr>
            <a:endParaRPr lang="es-ES" dirty="0"/>
          </a:p>
        </p:txBody>
      </p:sp>
      <p:sp>
        <p:nvSpPr>
          <p:cNvPr id="3076" name="Rectangle 4"/>
          <p:cNvSpPr>
            <a:spLocks noChangeArrowheads="1"/>
          </p:cNvSpPr>
          <p:nvPr/>
        </p:nvSpPr>
        <p:spPr bwMode="auto">
          <a:xfrm>
            <a:off x="4537075" y="2636838"/>
            <a:ext cx="184150" cy="792162"/>
          </a:xfrm>
          <a:prstGeom prst="rect">
            <a:avLst/>
          </a:prstGeom>
          <a:noFill/>
          <a:ln w="9525">
            <a:noFill/>
            <a:miter lim="800000"/>
            <a:headEnd/>
            <a:tailEnd/>
          </a:ln>
        </p:spPr>
        <p:txBody>
          <a:bodyPr wrap="none">
            <a:spAutoFit/>
          </a:bodyPr>
          <a:lstStyle/>
          <a:p>
            <a:pPr algn="ctr"/>
            <a:endParaRPr lang="es-ES_tradnl" sz="2200" b="1" dirty="0">
              <a:latin typeface="Verdana" pitchFamily="34" charset="0"/>
            </a:endParaRPr>
          </a:p>
          <a:p>
            <a:pPr algn="ctr"/>
            <a:endParaRPr lang="es-ES_tradnl" b="1" dirty="0">
              <a:latin typeface="Verdana" pitchFamily="34" charset="0"/>
            </a:endParaRPr>
          </a:p>
        </p:txBody>
      </p:sp>
      <p:sp>
        <p:nvSpPr>
          <p:cNvPr id="3077" name="Text Box 5"/>
          <p:cNvSpPr txBox="1">
            <a:spLocks noChangeArrowheads="1"/>
          </p:cNvSpPr>
          <p:nvPr/>
        </p:nvSpPr>
        <p:spPr bwMode="auto">
          <a:xfrm>
            <a:off x="395288" y="1341438"/>
            <a:ext cx="8353425" cy="457200"/>
          </a:xfrm>
          <a:prstGeom prst="rect">
            <a:avLst/>
          </a:prstGeom>
          <a:noFill/>
          <a:ln w="9525">
            <a:noFill/>
            <a:miter lim="800000"/>
            <a:headEnd/>
            <a:tailEnd/>
          </a:ln>
        </p:spPr>
        <p:txBody>
          <a:bodyPr>
            <a:spAutoFit/>
          </a:bodyPr>
          <a:lstStyle/>
          <a:p>
            <a:pPr>
              <a:spcBef>
                <a:spcPct val="50000"/>
              </a:spcBef>
            </a:pPr>
            <a:endParaRPr lang="es-ES" dirty="0"/>
          </a:p>
        </p:txBody>
      </p:sp>
      <p:sp>
        <p:nvSpPr>
          <p:cNvPr id="9" name="8 CuadroTexto"/>
          <p:cNvSpPr txBox="1"/>
          <p:nvPr/>
        </p:nvSpPr>
        <p:spPr>
          <a:xfrm>
            <a:off x="179512" y="1340768"/>
            <a:ext cx="8712968" cy="4893647"/>
          </a:xfrm>
          <a:prstGeom prst="rect">
            <a:avLst/>
          </a:prstGeom>
          <a:noFill/>
        </p:spPr>
        <p:txBody>
          <a:bodyPr wrap="square" rtlCol="0">
            <a:spAutoFit/>
          </a:bodyPr>
          <a:lstStyle/>
          <a:p>
            <a:pPr algn="ctr"/>
            <a:r>
              <a:rPr lang="es-CO" sz="4400" b="1" dirty="0" smtClean="0">
                <a:solidFill>
                  <a:srgbClr val="C00000"/>
                </a:solidFill>
                <a:latin typeface="Tahoma" pitchFamily="34" charset="0"/>
                <a:cs typeface="Tahoma" pitchFamily="34" charset="0"/>
              </a:rPr>
              <a:t>¡¡¡Muchas gracias!!!</a:t>
            </a:r>
          </a:p>
          <a:p>
            <a:pPr algn="ctr"/>
            <a:endParaRPr lang="es-CO" sz="3200" b="1" dirty="0" smtClean="0">
              <a:latin typeface="Tahoma" pitchFamily="34" charset="0"/>
              <a:cs typeface="Tahoma" pitchFamily="34" charset="0"/>
            </a:endParaRPr>
          </a:p>
          <a:p>
            <a:pPr algn="ctr"/>
            <a:endParaRPr lang="es-CO" sz="3200" b="1" dirty="0" smtClean="0">
              <a:latin typeface="Tahoma" pitchFamily="34" charset="0"/>
              <a:cs typeface="Tahoma" pitchFamily="34" charset="0"/>
            </a:endParaRPr>
          </a:p>
          <a:p>
            <a:pPr algn="ctr"/>
            <a:r>
              <a:rPr lang="es-CO" sz="3200" b="1" dirty="0" smtClean="0">
                <a:latin typeface="Tahoma" pitchFamily="34" charset="0"/>
                <a:cs typeface="Tahoma" pitchFamily="34" charset="0"/>
              </a:rPr>
              <a:t>Teodoro Pérez </a:t>
            </a:r>
            <a:r>
              <a:rPr lang="es-CO" sz="3200" b="1" dirty="0" err="1" smtClean="0">
                <a:latin typeface="Tahoma" pitchFamily="34" charset="0"/>
                <a:cs typeface="Tahoma" pitchFamily="34" charset="0"/>
              </a:rPr>
              <a:t>Pérez</a:t>
            </a:r>
            <a:endParaRPr lang="es-CO" sz="3200" b="1" dirty="0" smtClean="0">
              <a:latin typeface="Tahoma" pitchFamily="34" charset="0"/>
              <a:cs typeface="Tahoma" pitchFamily="34" charset="0"/>
            </a:endParaRPr>
          </a:p>
          <a:p>
            <a:pPr algn="ctr"/>
            <a:r>
              <a:rPr lang="es-CO" sz="2800" dirty="0" smtClean="0">
                <a:latin typeface="Tahoma" pitchFamily="34" charset="0"/>
                <a:cs typeface="Tahoma" pitchFamily="34" charset="0"/>
              </a:rPr>
              <a:t>Gerente del Plan Nacional Decenal de Educación </a:t>
            </a:r>
          </a:p>
          <a:p>
            <a:pPr algn="ctr"/>
            <a:endParaRPr lang="es-CO" b="1" dirty="0" smtClean="0">
              <a:latin typeface="Tahoma" pitchFamily="34" charset="0"/>
              <a:cs typeface="Tahoma" pitchFamily="34" charset="0"/>
            </a:endParaRPr>
          </a:p>
          <a:p>
            <a:pPr algn="ctr"/>
            <a:r>
              <a:rPr lang="es-CO" sz="3200" b="1" dirty="0" smtClean="0">
                <a:solidFill>
                  <a:srgbClr val="003399"/>
                </a:solidFill>
                <a:latin typeface="Tahoma" pitchFamily="34" charset="0"/>
                <a:cs typeface="Tahoma" pitchFamily="34" charset="0"/>
                <a:hlinkClick r:id="rId3"/>
              </a:rPr>
              <a:t>tperez@contratista.mineducacion.gov.co</a:t>
            </a:r>
            <a:endParaRPr lang="es-CO" sz="3200" b="1" dirty="0" smtClean="0">
              <a:solidFill>
                <a:srgbClr val="003399"/>
              </a:solidFill>
              <a:latin typeface="Tahoma" pitchFamily="34" charset="0"/>
              <a:cs typeface="Tahoma" pitchFamily="34" charset="0"/>
            </a:endParaRPr>
          </a:p>
          <a:p>
            <a:pPr algn="ctr"/>
            <a:endParaRPr lang="es-CO" b="1" dirty="0" smtClean="0">
              <a:solidFill>
                <a:srgbClr val="003399"/>
              </a:solidFill>
              <a:latin typeface="Tahoma" pitchFamily="34" charset="0"/>
              <a:cs typeface="Tahoma" pitchFamily="34" charset="0"/>
            </a:endParaRPr>
          </a:p>
          <a:p>
            <a:pPr algn="ctr"/>
            <a:r>
              <a:rPr lang="es-CO" sz="3200" b="1" dirty="0" smtClean="0">
                <a:solidFill>
                  <a:srgbClr val="003399"/>
                </a:solidFill>
                <a:latin typeface="Tahoma" pitchFamily="34" charset="0"/>
                <a:cs typeface="Tahoma" pitchFamily="34" charset="0"/>
                <a:hlinkClick r:id="rId4"/>
              </a:rPr>
              <a:t>teoperezp@gmail.com</a:t>
            </a:r>
            <a:endParaRPr lang="es-CO" sz="3200" b="1" dirty="0" smtClean="0">
              <a:solidFill>
                <a:srgbClr val="003399"/>
              </a:solidFill>
              <a:latin typeface="Tahoma" pitchFamily="34" charset="0"/>
              <a:cs typeface="Tahoma" pitchFamily="34" charset="0"/>
            </a:endParaRPr>
          </a:p>
          <a:p>
            <a:pPr algn="ctr"/>
            <a:endParaRPr lang="es-CO" sz="3200" b="1" dirty="0">
              <a:solidFill>
                <a:srgbClr val="003399"/>
              </a:solidFill>
              <a:latin typeface="Tahoma" pitchFamily="34" charset="0"/>
              <a:cs typeface="Tahoma"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_tradnl"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_tradnl"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23751</TotalTime>
  <Words>10007</Words>
  <Application>Microsoft Office PowerPoint</Application>
  <PresentationFormat>Presentación en pantalla (4:3)</PresentationFormat>
  <Paragraphs>802</Paragraphs>
  <Slides>125</Slides>
  <Notes>76</Notes>
  <HiddenSlides>8</HiddenSlides>
  <MMClips>0</MMClips>
  <ScaleCrop>false</ScaleCrop>
  <HeadingPairs>
    <vt:vector size="4" baseType="variant">
      <vt:variant>
        <vt:lpstr>Tema</vt:lpstr>
      </vt:variant>
      <vt:variant>
        <vt:i4>1</vt:i4>
      </vt:variant>
      <vt:variant>
        <vt:lpstr>Títulos de diapositiva</vt:lpstr>
      </vt:variant>
      <vt:variant>
        <vt:i4>125</vt:i4>
      </vt:variant>
    </vt:vector>
  </HeadingPairs>
  <TitlesOfParts>
    <vt:vector size="126" baseType="lpstr">
      <vt:lpstr>Blank Presentation</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¿LA EDUCACIÓN ACTUAL ESTÁ FORMANDO MEJORES SERES HUMANOS?</vt:lpstr>
      <vt:lpstr>UNA NUEVA SOCIEDAD REQUIERE CAMBIOS EN LO MICRO Y EN LO MACRO</vt:lpstr>
      <vt:lpstr>Diapositiva 13</vt:lpstr>
      <vt:lpstr>Diapositiva 14</vt:lpstr>
      <vt:lpstr>Diapositiva 15</vt:lpstr>
      <vt:lpstr>Diapositiva 16</vt:lpstr>
      <vt:lpstr>Diapositiva 17</vt:lpstr>
      <vt:lpstr>EL AMBIENTE ESCOLAR FORMADOR EN CIUDADANÍA</vt:lpstr>
      <vt:lpstr>LA CIUDADANÍA SE APRENDE EN EL VIVIR UNA COTIDIANIDAD DEMOCRÁTICA</vt:lpstr>
      <vt:lpstr>Diapositiva 20</vt:lpstr>
      <vt:lpstr>Diapositiva 21</vt:lpstr>
      <vt:lpstr>Diapositiva 22</vt:lpstr>
      <vt:lpstr>Diapositiva 23</vt:lpstr>
      <vt:lpstr>EL SENTIDO DE LO QUE HACEMOS </vt:lpstr>
      <vt:lpstr>EL SENTIDO DE LO QUE HACEMOS </vt:lpstr>
      <vt:lpstr>EL SENTIDO DE LO QUE HACEMOS </vt:lpstr>
      <vt:lpstr>Diapositiva 27</vt:lpstr>
      <vt:lpstr>Diapositiva 28</vt:lpstr>
      <vt:lpstr>Diapositiva 29</vt:lpstr>
      <vt:lpstr>Diapositiva 30</vt:lpstr>
      <vt:lpstr>Diapositiva 31</vt:lpstr>
      <vt:lpstr>Diapositiva 32</vt:lpstr>
      <vt:lpstr>Diapositiva 33</vt:lpstr>
      <vt:lpstr>Diapositiva 34</vt:lpstr>
      <vt:lpstr>Diapositiva 35</vt:lpstr>
      <vt:lpstr>Diapositiva 36</vt:lpstr>
      <vt:lpstr>Diapositiva 37</vt:lpstr>
      <vt:lpstr>Diapositiva 38</vt:lpstr>
      <vt:lpstr>VIVIMOS UN MULTIVERSO: DIVERSAS LENTES, VERDADES MÚLTIPLES </vt:lpstr>
      <vt:lpstr>Diapositiva 40</vt:lpstr>
      <vt:lpstr>Diapositiva 41</vt:lpstr>
      <vt:lpstr>Diapositiva 42</vt:lpstr>
      <vt:lpstr>Diapositiva 43</vt:lpstr>
      <vt:lpstr>Diapositiva 44</vt:lpstr>
      <vt:lpstr>Diapositiva 45</vt:lpstr>
      <vt:lpstr>Diapositiva 46</vt:lpstr>
      <vt:lpstr>Diapositiva 47</vt:lpstr>
      <vt:lpstr>Diapositiva 48</vt:lpstr>
      <vt:lpstr>Diapositiva 49</vt:lpstr>
      <vt:lpstr>Diapositiva 50</vt:lpstr>
      <vt:lpstr>EDUCACIÓN DE LAS EMOCIONES</vt:lpstr>
      <vt:lpstr>TEORÍA DE LOS ESTILOS DE APRENDIZAJE</vt:lpstr>
      <vt:lpstr>MODELOS DE ESTILOS DE APRENDIZAJE</vt:lpstr>
      <vt:lpstr>ESTILOS DE ENSEÑANZA</vt:lpstr>
      <vt:lpstr>Diapositiva 55</vt:lpstr>
      <vt:lpstr>Diapositiva 56</vt:lpstr>
      <vt:lpstr>Diapositiva 57</vt:lpstr>
      <vt:lpstr>Diapositiva 58</vt:lpstr>
      <vt:lpstr>Diapositiva 59</vt:lpstr>
      <vt:lpstr>Diapositiva 60</vt:lpstr>
      <vt:lpstr>Diapositiva 61</vt:lpstr>
      <vt:lpstr>LA PERTINENCIA DE LA EDUCACIÓN</vt:lpstr>
      <vt:lpstr>Diapositiva 63</vt:lpstr>
      <vt:lpstr>Diapositiva 64</vt:lpstr>
      <vt:lpstr>Diapositiva 65</vt:lpstr>
      <vt:lpstr>Diapositiva 66</vt:lpstr>
      <vt:lpstr>Diapositiva 67</vt:lpstr>
      <vt:lpstr>Diapositiva 68</vt:lpstr>
      <vt:lpstr>Diapositiva 69</vt:lpstr>
      <vt:lpstr>Diapositiva 70</vt:lpstr>
      <vt:lpstr>Diapositiva 71</vt:lpstr>
      <vt:lpstr>Diapositiva 72</vt:lpstr>
      <vt:lpstr>Diapositiva 73</vt:lpstr>
      <vt:lpstr>Diapositiva 74</vt:lpstr>
      <vt:lpstr>SITUACIÓN</vt:lpstr>
      <vt:lpstr>SITUACIÓN VISTA DESDE EL ENFOQUE DEL DÉFICIT</vt:lpstr>
      <vt:lpstr>OPCIONES DE TRANSFORMACIÓN DESDE EL ENFOQUE DEL DEFICIT</vt:lpstr>
      <vt:lpstr>SITUACIÓN VISTA DESDE EL ENFOQUE APRECIATIVO</vt:lpstr>
      <vt:lpstr>OPCIONES DE TRANSFORMACIÓN DESDE EL  ENFOQUE APRECIATIVO</vt:lpstr>
      <vt:lpstr>Diapositiva 80</vt:lpstr>
      <vt:lpstr>ESTAMOS EN CAPACIDAD DE HACER UN DESTINO</vt:lpstr>
      <vt:lpstr>Diapositiva 82</vt:lpstr>
      <vt:lpstr>Diapositiva 83</vt:lpstr>
      <vt:lpstr>Diapositiva 84</vt:lpstr>
      <vt:lpstr>Diapositiva 85</vt:lpstr>
      <vt:lpstr>Diapositiva 86</vt:lpstr>
      <vt:lpstr>Diapositiva 87</vt:lpstr>
      <vt:lpstr>Diapositiva 88</vt:lpstr>
      <vt:lpstr>Diapositiva 89</vt:lpstr>
      <vt:lpstr>Diapositiva 90</vt:lpstr>
      <vt:lpstr>Diapositiva 91</vt:lpstr>
      <vt:lpstr>Diapositiva 92</vt:lpstr>
      <vt:lpstr>Diapositiva 93</vt:lpstr>
      <vt:lpstr>Diapositiva 94</vt:lpstr>
      <vt:lpstr>Diapositiva 95</vt:lpstr>
      <vt:lpstr>Diapositiva 96</vt:lpstr>
      <vt:lpstr>Diapositiva 97</vt:lpstr>
      <vt:lpstr>Diapositiva 98</vt:lpstr>
      <vt:lpstr>Diapositiva 99</vt:lpstr>
      <vt:lpstr>Diapositiva 100</vt:lpstr>
      <vt:lpstr>Diapositiva 101</vt:lpstr>
      <vt:lpstr>Diapositiva 102</vt:lpstr>
      <vt:lpstr>Diapositiva 103</vt:lpstr>
      <vt:lpstr>EL CIERRE COMO UN OBSTÁCULO PARA EL APRENDIZAJE </vt:lpstr>
      <vt:lpstr>ORÍGENES DE LA ACTITUD DE CIERRE PERSONAL</vt:lpstr>
      <vt:lpstr>EL CIERRE COMO UN OBSTÁCULO PARA EL APRENDIZAJE</vt:lpstr>
      <vt:lpstr>Diapositiva 107</vt:lpstr>
      <vt:lpstr>Diapositiva 108</vt:lpstr>
      <vt:lpstr>LA MEJOR MAESTRA</vt:lpstr>
      <vt:lpstr>LA MEJOR MAESTRA</vt:lpstr>
      <vt:lpstr>LA MEJOR MAESTRA</vt:lpstr>
      <vt:lpstr>LA MEJOR MAESTRA</vt:lpstr>
      <vt:lpstr>LA MEJOR MAESTRA</vt:lpstr>
      <vt:lpstr>LA MEJOR MAESTRA</vt:lpstr>
      <vt:lpstr>LA MEJOR MAESTRA</vt:lpstr>
      <vt:lpstr>LA MEJOR MAESTRA</vt:lpstr>
      <vt:lpstr>LA MEJOR MAESTRA</vt:lpstr>
      <vt:lpstr>LA MEJOR MAESTRA</vt:lpstr>
      <vt:lpstr>LA MEJOR MAESTRA</vt:lpstr>
      <vt:lpstr>LA MEJOR MAESTRA</vt:lpstr>
      <vt:lpstr>LA MEJOR MAESTRA</vt:lpstr>
      <vt:lpstr>Diapositiva 122</vt:lpstr>
      <vt:lpstr>Diapositiva 123</vt:lpstr>
      <vt:lpstr>Diapositiva 124</vt:lpstr>
      <vt:lpstr>Diapositiva 125</vt:lpstr>
    </vt:vector>
  </TitlesOfParts>
  <Company>ƀ</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jose Manuel Salazar</dc:creator>
  <cp:lastModifiedBy>gbastidas</cp:lastModifiedBy>
  <cp:revision>2088</cp:revision>
  <dcterms:created xsi:type="dcterms:W3CDTF">2007-10-29T16:15:31Z</dcterms:created>
  <dcterms:modified xsi:type="dcterms:W3CDTF">2013-10-21T21:17:07Z</dcterms:modified>
</cp:coreProperties>
</file>